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440" r:id="rId26"/>
    <p:sldId id="289" r:id="rId27"/>
    <p:sldId id="442" r:id="rId28"/>
    <p:sldId id="441" r:id="rId29"/>
    <p:sldId id="290" r:id="rId30"/>
    <p:sldId id="444" r:id="rId31"/>
    <p:sldId id="443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445" r:id="rId48"/>
    <p:sldId id="446" r:id="rId49"/>
    <p:sldId id="308" r:id="rId50"/>
    <p:sldId id="324" r:id="rId51"/>
    <p:sldId id="325" r:id="rId52"/>
    <p:sldId id="326" r:id="rId53"/>
    <p:sldId id="327" r:id="rId54"/>
    <p:sldId id="328" r:id="rId55"/>
    <p:sldId id="329" r:id="rId56"/>
    <p:sldId id="330" r:id="rId57"/>
    <p:sldId id="331" r:id="rId58"/>
    <p:sldId id="332" r:id="rId59"/>
    <p:sldId id="333" r:id="rId60"/>
    <p:sldId id="334" r:id="rId61"/>
    <p:sldId id="335" r:id="rId62"/>
    <p:sldId id="437" r:id="rId63"/>
    <p:sldId id="439" r:id="rId64"/>
    <p:sldId id="447" r:id="rId65"/>
    <p:sldId id="448" r:id="rId66"/>
    <p:sldId id="309" r:id="rId67"/>
    <p:sldId id="336" r:id="rId68"/>
    <p:sldId id="337" r:id="rId69"/>
    <p:sldId id="338" r:id="rId70"/>
    <p:sldId id="339" r:id="rId71"/>
    <p:sldId id="340" r:id="rId72"/>
    <p:sldId id="341" r:id="rId73"/>
    <p:sldId id="342" r:id="rId74"/>
    <p:sldId id="343" r:id="rId75"/>
    <p:sldId id="344" r:id="rId76"/>
    <p:sldId id="345" r:id="rId77"/>
    <p:sldId id="451" r:id="rId78"/>
    <p:sldId id="450" r:id="rId79"/>
    <p:sldId id="310" r:id="rId80"/>
    <p:sldId id="449" r:id="rId81"/>
    <p:sldId id="346" r:id="rId82"/>
    <p:sldId id="347" r:id="rId83"/>
    <p:sldId id="348" r:id="rId84"/>
    <p:sldId id="349" r:id="rId85"/>
    <p:sldId id="350" r:id="rId86"/>
    <p:sldId id="351" r:id="rId87"/>
    <p:sldId id="352" r:id="rId88"/>
    <p:sldId id="353" r:id="rId89"/>
    <p:sldId id="354" r:id="rId90"/>
    <p:sldId id="355" r:id="rId91"/>
    <p:sldId id="356" r:id="rId92"/>
    <p:sldId id="357" r:id="rId93"/>
    <p:sldId id="358" r:id="rId94"/>
    <p:sldId id="359" r:id="rId95"/>
    <p:sldId id="360" r:id="rId96"/>
    <p:sldId id="361" r:id="rId97"/>
    <p:sldId id="362" r:id="rId98"/>
    <p:sldId id="363" r:id="rId99"/>
    <p:sldId id="364" r:id="rId100"/>
    <p:sldId id="365" r:id="rId101"/>
    <p:sldId id="366" r:id="rId102"/>
    <p:sldId id="367" r:id="rId103"/>
    <p:sldId id="368" r:id="rId104"/>
    <p:sldId id="369" r:id="rId105"/>
    <p:sldId id="370" r:id="rId106"/>
    <p:sldId id="371" r:id="rId107"/>
    <p:sldId id="372" r:id="rId108"/>
    <p:sldId id="373" r:id="rId109"/>
    <p:sldId id="374" r:id="rId110"/>
    <p:sldId id="375" r:id="rId111"/>
    <p:sldId id="376" r:id="rId112"/>
    <p:sldId id="377" r:id="rId113"/>
    <p:sldId id="378" r:id="rId114"/>
    <p:sldId id="311" r:id="rId115"/>
    <p:sldId id="384" r:id="rId116"/>
    <p:sldId id="385" r:id="rId117"/>
    <p:sldId id="312" r:id="rId118"/>
    <p:sldId id="386" r:id="rId119"/>
    <p:sldId id="387" r:id="rId120"/>
    <p:sldId id="388" r:id="rId121"/>
    <p:sldId id="389" r:id="rId122"/>
    <p:sldId id="390" r:id="rId123"/>
    <p:sldId id="391" r:id="rId124"/>
    <p:sldId id="392" r:id="rId125"/>
    <p:sldId id="393" r:id="rId126"/>
    <p:sldId id="394" r:id="rId127"/>
    <p:sldId id="395" r:id="rId128"/>
    <p:sldId id="396" r:id="rId129"/>
    <p:sldId id="313" r:id="rId130"/>
    <p:sldId id="397" r:id="rId131"/>
    <p:sldId id="398" r:id="rId132"/>
    <p:sldId id="399" r:id="rId133"/>
    <p:sldId id="400" r:id="rId134"/>
    <p:sldId id="401" r:id="rId135"/>
    <p:sldId id="402" r:id="rId136"/>
    <p:sldId id="453" r:id="rId137"/>
    <p:sldId id="452" r:id="rId138"/>
    <p:sldId id="460" r:id="rId139"/>
    <p:sldId id="454" r:id="rId140"/>
    <p:sldId id="455" r:id="rId141"/>
    <p:sldId id="456" r:id="rId142"/>
    <p:sldId id="457" r:id="rId143"/>
    <p:sldId id="458" r:id="rId144"/>
    <p:sldId id="459" r:id="rId1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5482" autoAdjust="0"/>
  </p:normalViewPr>
  <p:slideViewPr>
    <p:cSldViewPr>
      <p:cViewPr varScale="1">
        <p:scale>
          <a:sx n="86" d="100"/>
          <a:sy n="86" d="100"/>
        </p:scale>
        <p:origin x="153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2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tableStyles" Target="tableStyles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EDLOGR"/>
          <p:cNvPicPr>
            <a:picLocks noChangeAspect="1" noChangeArrowheads="1"/>
          </p:cNvPicPr>
          <p:nvPr/>
        </p:nvPicPr>
        <p:blipFill>
          <a:blip r:embed="rId3">
            <a:lum bright="8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763588"/>
            <a:ext cx="206533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23850" y="1557338"/>
            <a:ext cx="5399088" cy="935037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3850" y="3933825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600"/>
            </a:lvl1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76505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CF171-7D64-4D60-81BE-14497396D9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48465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115888"/>
            <a:ext cx="2232025" cy="6192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543675" cy="6192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FC19A-4F8A-40DF-A50B-EAA8D350EE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9936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16345-DD26-4268-9C6D-EDE8D4BB31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9993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5B701-F348-4450-B1F2-9FB549B579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84603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316413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341438"/>
            <a:ext cx="4316412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59FDD-0D78-4982-8BD3-D6EA800761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7868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19AD2-618D-441D-8CC9-12ACF8A8DD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42932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C8409-F734-4624-BC31-60E2A0486F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8053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A4C15-06B9-4074-843A-B9DEC414A0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74763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391B7-6EA7-4062-A607-7904B989F5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29055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A953F-3B6B-4923-9CA9-0822C6EF0D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20969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858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GB" sz="2400"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453188"/>
            <a:ext cx="9683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621442"/>
                </a:solidFill>
                <a:cs typeface="+mn-cs"/>
              </a:defRPr>
            </a:lvl1pPr>
          </a:lstStyle>
          <a:p>
            <a:pPr>
              <a:defRPr/>
            </a:pPr>
            <a:fld id="{BB4050AF-AD3F-4459-B018-B3D11B467E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076" name="Rectangle 4" descr="bordi"/>
          <p:cNvSpPr>
            <a:spLocks noChangeArrowheads="1"/>
          </p:cNvSpPr>
          <p:nvPr/>
        </p:nvSpPr>
        <p:spPr bwMode="auto">
          <a:xfrm>
            <a:off x="0" y="981075"/>
            <a:ext cx="7667625" cy="144463"/>
          </a:xfrm>
          <a:prstGeom prst="rect">
            <a:avLst/>
          </a:prstGeom>
          <a:blipFill dpi="0" rotWithShape="0">
            <a:blip r:embed="rId13" cstate="print"/>
            <a:srcRect/>
            <a:stretch>
              <a:fillRect/>
            </a:stretch>
          </a:blip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C7C5C7"/>
              </a:clrFrom>
              <a:clrTo>
                <a:srgbClr val="C7C5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188913"/>
            <a:ext cx="8477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74882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s-I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785225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40000"/>
        </a:spcBef>
        <a:spcAft>
          <a:spcPct val="0"/>
        </a:spcAft>
        <a:buClr>
          <a:srgbClr val="621442"/>
        </a:buClr>
        <a:buChar char="•"/>
        <a:defRPr sz="2800">
          <a:solidFill>
            <a:srgbClr val="62144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Seðlabanki Íslands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2015/1</a:t>
            </a:r>
          </a:p>
          <a:p>
            <a:pPr eaLnBrk="1" hangingPunct="1"/>
            <a:endParaRPr lang="is-IS" dirty="0" smtClean="0"/>
          </a:p>
          <a:p>
            <a:pPr eaLnBrk="1" hangingPunct="1"/>
            <a:r>
              <a:rPr lang="is-IS" dirty="0"/>
              <a:t>M</a:t>
            </a:r>
            <a:r>
              <a:rPr lang="is-IS" dirty="0" smtClean="0"/>
              <a:t>yndir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Efnahagslegt umhverfi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00808"/>
            <a:ext cx="4090078" cy="351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78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692696"/>
            <a:ext cx="4004741" cy="602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24744"/>
            <a:ext cx="4248561" cy="556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24744"/>
            <a:ext cx="4346089" cy="55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68760"/>
            <a:ext cx="3777949" cy="541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12776"/>
            <a:ext cx="4431426" cy="508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68760"/>
            <a:ext cx="4370471" cy="547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40768"/>
            <a:ext cx="3939561" cy="53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96752"/>
            <a:ext cx="4656959" cy="546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84784"/>
            <a:ext cx="4644768" cy="468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692696"/>
            <a:ext cx="4254656" cy="612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Efnahagslegt umhverfi</a:t>
            </a:r>
            <a:endParaRPr lang="is-I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84784"/>
            <a:ext cx="4096173" cy="446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79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20688"/>
            <a:ext cx="4498476" cy="616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68760"/>
            <a:ext cx="3729632" cy="5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240556"/>
            <a:ext cx="3534142" cy="559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836712"/>
            <a:ext cx="4784964" cy="596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Rammagrein V-1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12776"/>
            <a:ext cx="4090078" cy="475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62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Rammagrein V-1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12776"/>
            <a:ext cx="4126651" cy="463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53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Rammagrein V-1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12776"/>
            <a:ext cx="4108364" cy="457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53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Aðilar á fjármálamarkaði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24744"/>
            <a:ext cx="3315950" cy="543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95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Aðilar á fjármálamarkaði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12776"/>
            <a:ext cx="4218083" cy="486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72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Aðilar á fjármálamarkaði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340768"/>
            <a:ext cx="3416486" cy="53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72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Efnahagslegt umhverfi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556792"/>
            <a:ext cx="4041314" cy="485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49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Aðilar á fjármálamarkaði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44685"/>
            <a:ext cx="4425330" cy="57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72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Aðilar á fjármálamarkaði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268760"/>
            <a:ext cx="4705723" cy="512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72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Aðilar á fjármálamarkaði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68760"/>
            <a:ext cx="4090078" cy="505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72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Aðilar á fjármálamarkaði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68760"/>
            <a:ext cx="4065696" cy="48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72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Aðilar á fjármálamarkaði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052736"/>
            <a:ext cx="4376566" cy="562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72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Aðilar á fjármálamarkaði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96752"/>
            <a:ext cx="4218083" cy="540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72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Aðilar á fjármálamarkaði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96752"/>
            <a:ext cx="4090078" cy="524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72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Aðilar á fjármálamarkaði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052736"/>
            <a:ext cx="4096173" cy="566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72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Aðilar á fjármálamarkaði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268760"/>
            <a:ext cx="3322777" cy="534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72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VII Uppgjör fallinna fjármálafyrirtækja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96752"/>
            <a:ext cx="4090078" cy="55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61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Efnahagslegt umhverfi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12776"/>
            <a:ext cx="4059600" cy="527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00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VII Uppgjör fallinna fjármálafyrirtækja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268760"/>
            <a:ext cx="3139180" cy="515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36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VII Uppgjör fallinna fjármálafyrirtækja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68760"/>
            <a:ext cx="4090078" cy="523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36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VII Uppgjör fallinna fjármálafyrirtækja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340768"/>
            <a:ext cx="4547240" cy="496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36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VII Uppgjör fallinna fjármálafyrirtækja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96752"/>
            <a:ext cx="4443617" cy="553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36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VII Uppgjör fallinna fjármálafyrirtækja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24744"/>
            <a:ext cx="4626481" cy="55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36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VII Uppgjör fallinna fjármálafyrirtækja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12776"/>
            <a:ext cx="4919065" cy="487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36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VII Uppgjör fallinna fjármálafyrirtækja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24744"/>
            <a:ext cx="4285134" cy="562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3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VII Uppgjör fallinna fjármálafyrirtækja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96752"/>
            <a:ext cx="4090078" cy="548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47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Viðauki I</a:t>
            </a:r>
            <a:endParaRPr lang="is-I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154" y="1341438"/>
            <a:ext cx="4404566" cy="4967287"/>
          </a:xfrm>
        </p:spPr>
      </p:pic>
    </p:spTree>
    <p:extLst>
      <p:ext uri="{BB962C8B-B14F-4D97-AF65-F5344CB8AC3E}">
        <p14:creationId xmlns:p14="http://schemas.microsoft.com/office/powerpoint/2010/main" val="3459213733"/>
      </p:ext>
    </p:extLst>
  </p:cSld>
  <p:clrMapOvr>
    <a:masterClrMapping/>
  </p:clrMapOvr>
  <p:transition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Viðauki III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12776"/>
            <a:ext cx="4205892" cy="509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16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Efnahagslegt umhverfi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40768"/>
            <a:ext cx="3913308" cy="502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55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Viðauki III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12776"/>
            <a:ext cx="4004741" cy="454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24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Viðauki III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00808"/>
            <a:ext cx="4047409" cy="454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12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Viðauki III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84784"/>
            <a:ext cx="4004741" cy="479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23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Viðauki III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84784"/>
            <a:ext cx="4010836" cy="479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1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Viðauki III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12776"/>
            <a:ext cx="4090078" cy="480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67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Efnahagslegt umhverfi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84784"/>
            <a:ext cx="4077887" cy="505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50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Efnahagslegt umhverfi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09947"/>
            <a:ext cx="4077887" cy="574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9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Efnahagslegt umhverfi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84784"/>
            <a:ext cx="4090078" cy="435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85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Efnahagslegt umhverfi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340768"/>
            <a:ext cx="4199797" cy="525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26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Efnahagslegt umhverfi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844824"/>
            <a:ext cx="4083982" cy="378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40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Fjármálalífið: Horfur og helstu áhættuþættir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96752"/>
            <a:ext cx="3949881" cy="537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45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Efnahagslegt umhverfi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556792"/>
            <a:ext cx="4461903" cy="447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60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Efnahagslegt umhverfi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12776"/>
            <a:ext cx="4108364" cy="467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12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Efnahagslegt umhverfi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40768"/>
            <a:ext cx="4023027" cy="50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80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Efnahagslegt umhverfi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340768"/>
            <a:ext cx="3937690" cy="510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54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Efnahagslegt umhverfi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556792"/>
            <a:ext cx="4339993" cy="43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15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Efnahagslegt umhverfi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12776"/>
            <a:ext cx="4260752" cy="490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7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Rammagrein I-1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029341"/>
            <a:ext cx="4114460" cy="579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62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Rammagrein I-1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68760"/>
            <a:ext cx="3726218" cy="553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73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Rammagrein I-1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271354"/>
            <a:ext cx="3726218" cy="534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30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Rammagrein I-2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247254"/>
            <a:ext cx="3670221" cy="532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60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Fjármálalífið: Horfur og helstu áhættuþættir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628800"/>
            <a:ext cx="4108364" cy="462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5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Rammagrein I-2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96752"/>
            <a:ext cx="3735886" cy="550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06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Rammagrein I-2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68760"/>
            <a:ext cx="3627305" cy="532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81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Ytri staða þjóðarbúsins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764704"/>
            <a:ext cx="4181510" cy="588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01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 Ytri staða þjóðarbúsins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96752"/>
            <a:ext cx="4376566" cy="517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37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 Ytri staða þjóðarbúsins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268760"/>
            <a:ext cx="4547240" cy="525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84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 Ytri staða þjóðarbúsins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40768"/>
            <a:ext cx="4230274" cy="521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73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 Ytri staða þjóðarbúsins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40768"/>
            <a:ext cx="3482398" cy="526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81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 Ytri staða þjóðarbúsins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68760"/>
            <a:ext cx="3949881" cy="536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79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 Ytri staða þjóðarbúsins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96752"/>
            <a:ext cx="3554406" cy="537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72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 Ytri staða þjóðarbúsins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12776"/>
            <a:ext cx="4218083" cy="497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35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Fjármálalífið: Horfur og helstu áhættuþættir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84784"/>
            <a:ext cx="4090078" cy="471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69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 Ytri staða þjóðarbúsins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24744"/>
            <a:ext cx="3648115" cy="557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12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 Ytri staða þjóðarbúsins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12776"/>
            <a:ext cx="4333898" cy="481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1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 Ytri staða þjóðarbúsins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40768"/>
            <a:ext cx="4315611" cy="498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32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 Ytri staða þjóðarbúsins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12776"/>
            <a:ext cx="4285134" cy="47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4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Rammagrein II-1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68760"/>
            <a:ext cx="4065696" cy="530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49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Rammagrein II-2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40768"/>
            <a:ext cx="4248561" cy="487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19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Rammagrein </a:t>
            </a:r>
            <a:r>
              <a:rPr lang="is-IS" dirty="0" smtClean="0"/>
              <a:t>II-3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12776"/>
            <a:ext cx="4029123" cy="470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34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Rammagrein </a:t>
            </a:r>
            <a:r>
              <a:rPr lang="is-IS" dirty="0" smtClean="0"/>
              <a:t>II-3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84784"/>
            <a:ext cx="2590586" cy="431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94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Rammagrein </a:t>
            </a:r>
            <a:r>
              <a:rPr lang="is-IS" dirty="0" smtClean="0"/>
              <a:t>II-3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12776"/>
            <a:ext cx="4327802" cy="480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02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Rekstur og eigið fé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84784"/>
            <a:ext cx="4096173" cy="498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43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Fjármálalífið: Horfur og helstu áhættuþættir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68760"/>
            <a:ext cx="4065696" cy="508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31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Rekstur og eigið fé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40768"/>
            <a:ext cx="4358280" cy="501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9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Rekstur og eigið fé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68760"/>
            <a:ext cx="4065696" cy="504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9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Rekstur og eigið fé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556792"/>
            <a:ext cx="4065696" cy="471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9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Rekstur og eigið fé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84784"/>
            <a:ext cx="4419235" cy="483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9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Rekstur og eigið fé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12776"/>
            <a:ext cx="3998645" cy="450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9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Rekstur og eigið fé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12776"/>
            <a:ext cx="3913308" cy="443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9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Rekstur og eigið fé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24744"/>
            <a:ext cx="4004741" cy="562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9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Rekstur og eigið fé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24744"/>
            <a:ext cx="4047409" cy="562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9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Rekstur og eigið fé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96752"/>
            <a:ext cx="4169319" cy="559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9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Rekstur og eigið fé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84784"/>
            <a:ext cx="4083982" cy="44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9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Fjármálalífið: Horfur og helstu áhættuþættir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96752"/>
            <a:ext cx="4090078" cy="55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50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Rekstur og eigið fé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12776"/>
            <a:ext cx="3998645" cy="443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9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Rekstur og eigið fé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40768"/>
            <a:ext cx="4004741" cy="513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9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Rammagrein III-2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21454"/>
            <a:ext cx="4004741" cy="575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09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Rammagrein III-2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24744"/>
            <a:ext cx="4004741" cy="553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58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Rammagrein III-2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40768"/>
            <a:ext cx="4272943" cy="471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02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Rammagrein III-2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245" y="1396152"/>
            <a:ext cx="4181510" cy="406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7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Fjármögnun og laust fé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24744"/>
            <a:ext cx="4272943" cy="554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92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Fjármögnun og laust fé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24744"/>
            <a:ext cx="4528953" cy="561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53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Fjármögnun og laust fé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96752"/>
            <a:ext cx="4090078" cy="518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53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Fjármögnun og laust fé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764704"/>
            <a:ext cx="4285134" cy="591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53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Fjármálalífið: Horfur og helstu áhættuþættir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68760"/>
            <a:ext cx="4626481" cy="553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16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Fjármögnun og laust fé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24744"/>
            <a:ext cx="4236370" cy="546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53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Fjármögnun og laust fé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96752"/>
            <a:ext cx="4083982" cy="53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53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Fjármögnun og laust fé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340768"/>
            <a:ext cx="4083982" cy="455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53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Fjármögnun og laust fé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56792"/>
            <a:ext cx="3754825" cy="387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53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Fjármögnun og laust fé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052736"/>
            <a:ext cx="4528953" cy="569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53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Fjármögnun og laust fé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08050"/>
            <a:ext cx="4522858" cy="58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53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Fjármögnun og laust fé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68760"/>
            <a:ext cx="4218083" cy="525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53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Fjármögnun og laust fé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340768"/>
            <a:ext cx="3514014" cy="537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11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Fjármögnun og laust fé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68760"/>
            <a:ext cx="3586022" cy="548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69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12776"/>
            <a:ext cx="4528953" cy="480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34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Efnahagslegt umhverfi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12776"/>
            <a:ext cx="3980359" cy="522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46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556792"/>
            <a:ext cx="3937690" cy="442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94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12776"/>
            <a:ext cx="4504571" cy="503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84784"/>
            <a:ext cx="3724348" cy="488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34319"/>
            <a:ext cx="3872510" cy="570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96752"/>
            <a:ext cx="4321707" cy="544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925730"/>
            <a:ext cx="4504571" cy="576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68760"/>
            <a:ext cx="4065696" cy="519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92696"/>
            <a:ext cx="4193701" cy="605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96752"/>
            <a:ext cx="4090078" cy="541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898969"/>
            <a:ext cx="4315611" cy="593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 Efnahagslegt umhverfi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556792"/>
            <a:ext cx="4053505" cy="470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41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12776"/>
            <a:ext cx="4090078" cy="468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96752"/>
            <a:ext cx="4151033" cy="527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92696"/>
            <a:ext cx="4431426" cy="602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01380"/>
            <a:ext cx="4480189" cy="565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836712"/>
            <a:ext cx="4083982" cy="593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40768"/>
            <a:ext cx="4675245" cy="518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96752"/>
            <a:ext cx="4248561" cy="534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96752"/>
            <a:ext cx="4303420" cy="518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84784"/>
            <a:ext cx="4443617" cy="464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Eignir innlánsstofnana og staða lántakenda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24744"/>
            <a:ext cx="3816513" cy="564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3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_kynning_rautt">
  <a:themeElements>
    <a:clrScheme name="1_BLANK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621442"/>
      </a:accent2>
      <a:accent3>
        <a:srgbClr val="FFFFFF"/>
      </a:accent3>
      <a:accent4>
        <a:srgbClr val="000000"/>
      </a:accent4>
      <a:accent5>
        <a:srgbClr val="AAE2CA"/>
      </a:accent5>
      <a:accent6>
        <a:srgbClr val="58113B"/>
      </a:accent6>
      <a:hlink>
        <a:srgbClr val="000000"/>
      </a:hlink>
      <a:folHlink>
        <a:srgbClr val="000000"/>
      </a:folHlink>
    </a:clrScheme>
    <a:fontScheme name="1_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8A002D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8A002D"/>
        </a:accent6>
        <a:hlink>
          <a:srgbClr val="990033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621442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58113B"/>
        </a:accent6>
        <a:hlink>
          <a:srgbClr val="621442"/>
        </a:hlink>
        <a:folHlink>
          <a:srgbClr val="6214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621442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58113B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SI_kynning_rautt</Template>
  <TotalTime>0</TotalTime>
  <Words>617</Words>
  <Application>Microsoft Office PowerPoint</Application>
  <PresentationFormat>On-screen Show (4:3)</PresentationFormat>
  <Paragraphs>147</Paragraphs>
  <Slides>144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144</vt:i4>
      </vt:variant>
    </vt:vector>
  </HeadingPairs>
  <TitlesOfParts>
    <vt:vector size="146" baseType="lpstr">
      <vt:lpstr>Arial</vt:lpstr>
      <vt:lpstr>SI_kynning_rautt</vt:lpstr>
      <vt:lpstr>Seðlabanki Íslands</vt:lpstr>
      <vt:lpstr>Fjármálalífið: Horfur og helstu áhættuþættir</vt:lpstr>
      <vt:lpstr>Fjármálalífið: Horfur og helstu áhættuþættir</vt:lpstr>
      <vt:lpstr>Fjármálalífið: Horfur og helstu áhættuþættir</vt:lpstr>
      <vt:lpstr>Fjármálalífið: Horfur og helstu áhættuþættir</vt:lpstr>
      <vt:lpstr>Fjármálalífið: Horfur og helstu áhættuþættir</vt:lpstr>
      <vt:lpstr>Fjármálalífið: Horfur og helstu áhættuþættir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Rammagrein I-1</vt:lpstr>
      <vt:lpstr>Rammagrein I-1</vt:lpstr>
      <vt:lpstr>Rammagrein I-1</vt:lpstr>
      <vt:lpstr>Rammagrein I-2</vt:lpstr>
      <vt:lpstr>Rammagrein I-2</vt:lpstr>
      <vt:lpstr>Rammagrein I-2</vt:lpstr>
      <vt:lpstr>II Ytri staða þjóðarbúsins</vt:lpstr>
      <vt:lpstr>II Ytri staða þjóðarbúsins</vt:lpstr>
      <vt:lpstr>II Ytri staða þjóðarbúsins</vt:lpstr>
      <vt:lpstr>II Ytri staða þjóðarbúsins</vt:lpstr>
      <vt:lpstr>II Ytri staða þjóðarbúsins</vt:lpstr>
      <vt:lpstr>II Ytri staða þjóðarbúsins</vt:lpstr>
      <vt:lpstr>II Ytri staða þjóðarbúsins</vt:lpstr>
      <vt:lpstr>II Ytri staða þjóðarbúsins</vt:lpstr>
      <vt:lpstr>II Ytri staða þjóðarbúsins</vt:lpstr>
      <vt:lpstr>II Ytri staða þjóðarbúsins</vt:lpstr>
      <vt:lpstr>II Ytri staða þjóðarbúsins</vt:lpstr>
      <vt:lpstr>II Ytri staða þjóðarbúsins</vt:lpstr>
      <vt:lpstr>Rammagrein II-1</vt:lpstr>
      <vt:lpstr>Rammagrein II-2</vt:lpstr>
      <vt:lpstr>Rammagrein II-3</vt:lpstr>
      <vt:lpstr>Rammagrein II-3</vt:lpstr>
      <vt:lpstr>Rammagrein II-3</vt:lpstr>
      <vt:lpstr>III Rekstur og eigið fé</vt:lpstr>
      <vt:lpstr>III Rekstur og eigið fé</vt:lpstr>
      <vt:lpstr>III Rekstur og eigið fé</vt:lpstr>
      <vt:lpstr>III Rekstur og eigið fé</vt:lpstr>
      <vt:lpstr>III Rekstur og eigið fé</vt:lpstr>
      <vt:lpstr>III Rekstur og eigið fé</vt:lpstr>
      <vt:lpstr>III Rekstur og eigið fé</vt:lpstr>
      <vt:lpstr>III Rekstur og eigið fé</vt:lpstr>
      <vt:lpstr>III Rekstur og eigið fé</vt:lpstr>
      <vt:lpstr>III Rekstur og eigið fé</vt:lpstr>
      <vt:lpstr>III Rekstur og eigið fé</vt:lpstr>
      <vt:lpstr>III Rekstur og eigið fé</vt:lpstr>
      <vt:lpstr>III Rekstur og eigið fé</vt:lpstr>
      <vt:lpstr>Rammagrein III-2</vt:lpstr>
      <vt:lpstr>Rammagrein III-2</vt:lpstr>
      <vt:lpstr>Rammagrein III-2</vt:lpstr>
      <vt:lpstr>Rammagrein III-2</vt:lpstr>
      <vt:lpstr>IV Fjármögnun og laust fé</vt:lpstr>
      <vt:lpstr>IV Fjármögnun og laust fé</vt:lpstr>
      <vt:lpstr>IV Fjármögnun og laust fé</vt:lpstr>
      <vt:lpstr>IV Fjármögnun og laust fé</vt:lpstr>
      <vt:lpstr>IV Fjármögnun og laust fé</vt:lpstr>
      <vt:lpstr>IV Fjármögnun og laust fé</vt:lpstr>
      <vt:lpstr>IV Fjármögnun og laust fé</vt:lpstr>
      <vt:lpstr>IV Fjármögnun og laust fé</vt:lpstr>
      <vt:lpstr>IV Fjármögnun og laust fé</vt:lpstr>
      <vt:lpstr>IV Fjármögnun og laust fé</vt:lpstr>
      <vt:lpstr>IV Fjármögnun og laust fé</vt:lpstr>
      <vt:lpstr>IV Fjármögnun og laust fé</vt:lpstr>
      <vt:lpstr>IV Fjármögnun og laust fé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V Eignir innlánsstofnana og staða lántakenda</vt:lpstr>
      <vt:lpstr>Rammagrein V-1</vt:lpstr>
      <vt:lpstr>Rammagrein V-1</vt:lpstr>
      <vt:lpstr>Rammagrein V-1</vt:lpstr>
      <vt:lpstr>VI Aðilar á fjármálamarkaði</vt:lpstr>
      <vt:lpstr>VI Aðilar á fjármálamarkaði</vt:lpstr>
      <vt:lpstr>VI Aðilar á fjármálamarkaði</vt:lpstr>
      <vt:lpstr>VI Aðilar á fjármálamarkaði</vt:lpstr>
      <vt:lpstr>VI Aðilar á fjármálamarkaði</vt:lpstr>
      <vt:lpstr>VI Aðilar á fjármálamarkaði</vt:lpstr>
      <vt:lpstr>VI Aðilar á fjármálamarkaði</vt:lpstr>
      <vt:lpstr>VI Aðilar á fjármálamarkaði</vt:lpstr>
      <vt:lpstr>VI Aðilar á fjármálamarkaði</vt:lpstr>
      <vt:lpstr>VI Aðilar á fjármálamarkaði</vt:lpstr>
      <vt:lpstr>VI Aðilar á fjármálamarkaði</vt:lpstr>
      <vt:lpstr>VI Aðilar á fjármálamarkaði</vt:lpstr>
      <vt:lpstr>VII Uppgjör fallinna fjármálafyrirtækja</vt:lpstr>
      <vt:lpstr>VII Uppgjör fallinna fjármálafyrirtækja</vt:lpstr>
      <vt:lpstr>VII Uppgjör fallinna fjármálafyrirtækja</vt:lpstr>
      <vt:lpstr>VII Uppgjör fallinna fjármálafyrirtækja</vt:lpstr>
      <vt:lpstr>VII Uppgjör fallinna fjármálafyrirtækja</vt:lpstr>
      <vt:lpstr>VII Uppgjör fallinna fjármálafyrirtækja</vt:lpstr>
      <vt:lpstr>VII Uppgjör fallinna fjármálafyrirtækja</vt:lpstr>
      <vt:lpstr>VII Uppgjör fallinna fjármálafyrirtækja</vt:lpstr>
      <vt:lpstr>VII Uppgjör fallinna fjármálafyrirtækja</vt:lpstr>
      <vt:lpstr>Viðauki I</vt:lpstr>
      <vt:lpstr>Viðauki III</vt:lpstr>
      <vt:lpstr>Viðauki III</vt:lpstr>
      <vt:lpstr>Viðauki III</vt:lpstr>
      <vt:lpstr>Viðauki III</vt:lpstr>
      <vt:lpstr>Viðauki III</vt:lpstr>
      <vt:lpstr>Viðauki III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2013-10-14T10:32:52Z</dcterms:created>
  <dcterms:modified xsi:type="dcterms:W3CDTF">2019-11-11T20:03:42Z</dcterms:modified>
</cp:coreProperties>
</file>