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91" r:id="rId20"/>
    <p:sldId id="292" r:id="rId21"/>
    <p:sldId id="293" r:id="rId22"/>
    <p:sldId id="294" r:id="rId23"/>
    <p:sldId id="295" r:id="rId24"/>
    <p:sldId id="296" r:id="rId25"/>
    <p:sldId id="407" r:id="rId26"/>
    <p:sldId id="426" r:id="rId27"/>
    <p:sldId id="427" r:id="rId28"/>
    <p:sldId id="428" r:id="rId29"/>
    <p:sldId id="308" r:id="rId30"/>
    <p:sldId id="324" r:id="rId31"/>
    <p:sldId id="325" r:id="rId32"/>
    <p:sldId id="309" r:id="rId33"/>
    <p:sldId id="336" r:id="rId34"/>
    <p:sldId id="449" r:id="rId35"/>
    <p:sldId id="450" r:id="rId36"/>
    <p:sldId id="337" r:id="rId37"/>
    <p:sldId id="338" r:id="rId38"/>
    <p:sldId id="339" r:id="rId39"/>
    <p:sldId id="310" r:id="rId40"/>
    <p:sldId id="408" r:id="rId41"/>
    <p:sldId id="409" r:id="rId42"/>
    <p:sldId id="312" r:id="rId43"/>
    <p:sldId id="412" r:id="rId44"/>
    <p:sldId id="413" r:id="rId45"/>
    <p:sldId id="414" r:id="rId46"/>
    <p:sldId id="415" r:id="rId47"/>
    <p:sldId id="416" r:id="rId48"/>
    <p:sldId id="417" r:id="rId49"/>
    <p:sldId id="419" r:id="rId50"/>
    <p:sldId id="418" r:id="rId51"/>
    <p:sldId id="411" r:id="rId52"/>
    <p:sldId id="421" r:id="rId53"/>
    <p:sldId id="424" r:id="rId54"/>
    <p:sldId id="425" r:id="rId55"/>
    <p:sldId id="422" r:id="rId56"/>
    <p:sldId id="423" r:id="rId57"/>
    <p:sldId id="420" r:id="rId58"/>
    <p:sldId id="386" r:id="rId59"/>
    <p:sldId id="387" r:id="rId60"/>
    <p:sldId id="388" r:id="rId61"/>
    <p:sldId id="389" r:id="rId62"/>
    <p:sldId id="390" r:id="rId63"/>
    <p:sldId id="313" r:id="rId64"/>
    <p:sldId id="397" r:id="rId65"/>
    <p:sldId id="398" r:id="rId66"/>
    <p:sldId id="399" r:id="rId67"/>
    <p:sldId id="451" r:id="rId68"/>
    <p:sldId id="400" r:id="rId69"/>
    <p:sldId id="429" r:id="rId70"/>
    <p:sldId id="430" r:id="rId71"/>
    <p:sldId id="431" r:id="rId72"/>
    <p:sldId id="432" r:id="rId73"/>
    <p:sldId id="433" r:id="rId74"/>
    <p:sldId id="434" r:id="rId75"/>
    <p:sldId id="435" r:id="rId76"/>
    <p:sldId id="436" r:id="rId77"/>
    <p:sldId id="437" r:id="rId78"/>
    <p:sldId id="438" r:id="rId79"/>
    <p:sldId id="439" r:id="rId80"/>
    <p:sldId id="316" r:id="rId81"/>
    <p:sldId id="402" r:id="rId82"/>
    <p:sldId id="403" r:id="rId83"/>
    <p:sldId id="404" r:id="rId84"/>
    <p:sldId id="405" r:id="rId85"/>
    <p:sldId id="406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5482" autoAdjust="0"/>
  </p:normalViewPr>
  <p:slideViewPr>
    <p:cSldViewPr>
      <p:cViewPr varScale="1">
        <p:scale>
          <a:sx n="103" d="100"/>
          <a:sy n="103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Seðlabanki Íslands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2015/2</a:t>
            </a:r>
          </a:p>
          <a:p>
            <a:pPr eaLnBrk="1" hangingPunct="1"/>
            <a:endParaRPr lang="is-IS" dirty="0" smtClean="0"/>
          </a:p>
          <a:p>
            <a:pPr eaLnBrk="1" hangingPunct="1"/>
            <a:r>
              <a:rPr lang="is-IS" dirty="0"/>
              <a:t>M</a:t>
            </a:r>
            <a:r>
              <a:rPr lang="is-IS" dirty="0" smtClean="0"/>
              <a:t>yndir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Efnahagslegt </a:t>
            </a:r>
            <a:r>
              <a:rPr lang="is-IS" dirty="0"/>
              <a:t>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083982" cy="47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7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Efnahagslegt </a:t>
            </a:r>
            <a:r>
              <a:rPr lang="is-IS" dirty="0"/>
              <a:t>umhverfi</a:t>
            </a:r>
            <a:endParaRPr lang="is-I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4004741" cy="40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79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Efnahagslegt </a:t>
            </a:r>
            <a:r>
              <a:rPr lang="is-IS" dirty="0"/>
              <a:t>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56239"/>
            <a:ext cx="4090078" cy="56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4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Efnahagslegt </a:t>
            </a:r>
            <a:r>
              <a:rPr lang="is-IS" dirty="0"/>
              <a:t>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4083982" cy="37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00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Efnahagslegt </a:t>
            </a:r>
            <a:r>
              <a:rPr lang="is-IS" dirty="0"/>
              <a:t>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4053505" cy="56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55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Innlendir markaðir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394853" cy="50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50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Innlendir markaðir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4071791" cy="519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Innlendir markaðir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09" y="1411391"/>
            <a:ext cx="4083982" cy="40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8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Innlendir markaðir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339993" cy="481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26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Ytri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3858935" cy="536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01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557887" cy="551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Ytri </a:t>
            </a:r>
            <a:r>
              <a:rPr lang="is-IS" dirty="0"/>
              <a:t>staða þjóðarbúsins</a:t>
            </a:r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425330" cy="52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37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Ytri </a:t>
            </a:r>
            <a:r>
              <a:rPr lang="is-IS" dirty="0"/>
              <a:t>staða þjóðarbúsins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557887" cy="551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84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Ytri </a:t>
            </a:r>
            <a:r>
              <a:rPr lang="is-IS" dirty="0"/>
              <a:t>staða þjóðarbúsins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84735"/>
            <a:ext cx="4333898" cy="56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73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Ytri </a:t>
            </a:r>
            <a:r>
              <a:rPr lang="is-IS" dirty="0"/>
              <a:t>staða þjóðarbúsins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279038" cy="53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8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Ytri </a:t>
            </a:r>
            <a:r>
              <a:rPr lang="is-IS" dirty="0"/>
              <a:t>staða þjóðarbúsins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3512664" cy="55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79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Ytri </a:t>
            </a:r>
            <a:r>
              <a:rPr lang="is-IS" dirty="0"/>
              <a:t>staða þjóðarbúsins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3885525" cy="55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76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Ytri </a:t>
            </a:r>
            <a:r>
              <a:rPr lang="is-IS" dirty="0"/>
              <a:t>staða þjóðarbúsins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059195" cy="557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Ytri </a:t>
            </a:r>
            <a:r>
              <a:rPr lang="is-IS" dirty="0"/>
              <a:t>staða þjóðarbúsins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016932" cy="52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99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Ytri </a:t>
            </a:r>
            <a:r>
              <a:rPr lang="is-IS" dirty="0"/>
              <a:t>staða þjóðarbúsins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4010836" cy="530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43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266847" cy="51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4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016932" cy="52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998645" cy="51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010836" cy="53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3924152" cy="558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9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224179" cy="544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Fjármögnun og laust fé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090078" cy="51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9592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Fjármögnun og laust fé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175415" cy="51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29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3817488" cy="560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/>
              <a:t>Fjármögnun</a:t>
            </a:r>
            <a:r>
              <a:rPr lang="is-IS" dirty="0" smtClean="0">
                <a:solidFill>
                  <a:srgbClr val="FF0000"/>
                </a:solidFill>
              </a:rPr>
              <a:t> </a:t>
            </a:r>
            <a:r>
              <a:rPr lang="is-IS" dirty="0"/>
              <a:t>og laust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5034880" cy="51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083982" cy="51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Eignir innlánsstofnana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3829233" cy="547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5034880" cy="51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Eignir innlánsstofnana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3998645" cy="54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22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Eignir innlánsstofnana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44"/>
            <a:ext cx="3998645" cy="55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5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3943374" cy="55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096173" cy="4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38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108364" cy="51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25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157128" cy="51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80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4120149" cy="548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91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544054" cy="53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66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377060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09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3517310" cy="55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89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3943374" cy="55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31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4407323" cy="559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53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5"/>
            <a:ext cx="4671426" cy="56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69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1716"/>
            <a:ext cx="4123969" cy="564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97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3"/>
            <a:ext cx="4013112" cy="55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6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48531"/>
            <a:ext cx="4614290" cy="56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13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52504"/>
            <a:ext cx="4644768" cy="56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12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423472" cy="55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8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24744"/>
            <a:ext cx="3315950" cy="56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11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921274" cy="54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705723" cy="53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394853" cy="50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50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96752"/>
            <a:ext cx="3989868" cy="55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266847" cy="56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224179" cy="46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Uppgjör fallinna fjármálafyrirtækja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547240" cy="52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6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Uppgjör fallinna fjármálafyrirtækja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24744"/>
            <a:ext cx="2736878" cy="55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Uppgjör fallinna fjármálafyrirtækja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96752"/>
            <a:ext cx="3373929" cy="53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/>
              <a:t>Uppgjör</a:t>
            </a:r>
            <a:r>
              <a:rPr lang="is-IS" dirty="0" smtClean="0">
                <a:solidFill>
                  <a:srgbClr val="FF0000"/>
                </a:solidFill>
              </a:rPr>
              <a:t> </a:t>
            </a:r>
            <a:r>
              <a:rPr lang="is-IS" dirty="0"/>
              <a:t>fallinna fjármálafyrirtækja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486285" cy="537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/>
              <a:t>Uppgjör fallinna fjármálafyrirtækja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48" y="1947794"/>
            <a:ext cx="3785303" cy="296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4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3931595" cy="55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272943" cy="53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60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090078" cy="51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16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461903" cy="53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6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23556"/>
            <a:ext cx="4431426" cy="563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05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480189" cy="55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83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57" y="1255955"/>
            <a:ext cx="3809685" cy="43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56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224179" cy="54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44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224179" cy="54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79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236370" cy="530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19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175415" cy="530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65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007017" cy="55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69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Álagspróf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122831" cy="554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30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Efnahagslegt umhverfi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3980359" cy="51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4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4083982" cy="53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30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4010836" cy="48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70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053505" cy="48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0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4010836" cy="50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85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010836" cy="50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68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096173" cy="50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37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Efnahagslegt </a:t>
            </a:r>
            <a:r>
              <a:rPr lang="is-IS" dirty="0"/>
              <a:t>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3919404" cy="5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41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SI_kynning_rautt</Template>
  <TotalTime>0</TotalTime>
  <Words>211</Words>
  <Application>Microsoft Office PowerPoint</Application>
  <PresentationFormat>On-screen Show (4:3)</PresentationFormat>
  <Paragraphs>88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7" baseType="lpstr">
      <vt:lpstr>Arial</vt:lpstr>
      <vt:lpstr>SI_kynning_rautt</vt:lpstr>
      <vt:lpstr>Seðlabanki Íslands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Efnahagslegt umhverfi</vt:lpstr>
      <vt:lpstr>Efnahagslegt umhverfi</vt:lpstr>
      <vt:lpstr>Efnahagslegt umhverfi</vt:lpstr>
      <vt:lpstr>Efnahagslegt umhverfi</vt:lpstr>
      <vt:lpstr>Efnahagslegt umhverfi</vt:lpstr>
      <vt:lpstr>Efnahagslegt umhverfi</vt:lpstr>
      <vt:lpstr>Efnahagslegt umhverfi</vt:lpstr>
      <vt:lpstr>Innlendir markaðir</vt:lpstr>
      <vt:lpstr>Innlendir markaðir</vt:lpstr>
      <vt:lpstr>Innlendir markaðir</vt:lpstr>
      <vt:lpstr>Innlendir markaðir</vt:lpstr>
      <vt:lpstr>Ytri staða þjóðarbúsins</vt:lpstr>
      <vt:lpstr>Ytri staða þjóðarbúsins</vt:lpstr>
      <vt:lpstr>Ytri staða þjóðarbúsins</vt:lpstr>
      <vt:lpstr>Ytri staða þjóðarbúsins</vt:lpstr>
      <vt:lpstr>Ytri staða þjóðarbúsins</vt:lpstr>
      <vt:lpstr>Ytri staða þjóðarbúsins</vt:lpstr>
      <vt:lpstr>Ytri staða þjóðarbúsins</vt:lpstr>
      <vt:lpstr>Ytri staða þjóðarbúsins</vt:lpstr>
      <vt:lpstr>Ytri staða þjóðarbúsins</vt:lpstr>
      <vt:lpstr>Ytri staða þjóðarbúsins</vt:lpstr>
      <vt:lpstr>Rekstur og eigið fé</vt:lpstr>
      <vt:lpstr>Rekstur og eigið fé</vt:lpstr>
      <vt:lpstr>Rekstur og eigið fé</vt:lpstr>
      <vt:lpstr>Fjármögnun og laust fé</vt:lpstr>
      <vt:lpstr>Fjármögnun og laust fé</vt:lpstr>
      <vt:lpstr>Fjármögnun og laust fé</vt:lpstr>
      <vt:lpstr>Fjármögnun og laust fé</vt:lpstr>
      <vt:lpstr>Fjármögnun og laust fé</vt:lpstr>
      <vt:lpstr>Fjármögnun og laust fé</vt:lpstr>
      <vt:lpstr>Fjármögnun og laust fé</vt:lpstr>
      <vt:lpstr>Eignir innlánsstofnana</vt:lpstr>
      <vt:lpstr>Eignir innlánsstofnana</vt:lpstr>
      <vt:lpstr>Eignir innlánsstofnana</vt:lpstr>
      <vt:lpstr>Heimili</vt:lpstr>
      <vt:lpstr>Heimili</vt:lpstr>
      <vt:lpstr>Heimili</vt:lpstr>
      <vt:lpstr>Heimili</vt:lpstr>
      <vt:lpstr>Heimili</vt:lpstr>
      <vt:lpstr>Heimili</vt:lpstr>
      <vt:lpstr>Heimili</vt:lpstr>
      <vt:lpstr>Heimili</vt:lpstr>
      <vt:lpstr>Heimili</vt:lpstr>
      <vt:lpstr>Fyrirtæki</vt:lpstr>
      <vt:lpstr>Fyrirtæki</vt:lpstr>
      <vt:lpstr>Fyrirtæki</vt:lpstr>
      <vt:lpstr>Fyrirtæki</vt:lpstr>
      <vt:lpstr>Fyrirtæki</vt:lpstr>
      <vt:lpstr>Fyrirtæki</vt:lpstr>
      <vt:lpstr>Aðilar á fjármálamarkaði</vt:lpstr>
      <vt:lpstr>Aðilar á fjármálamarkaði</vt:lpstr>
      <vt:lpstr>Aðilar á fjármálamarkaði</vt:lpstr>
      <vt:lpstr>Aðilar á fjármálamarkaði</vt:lpstr>
      <vt:lpstr>Aðilar á fjármálamarkaði</vt:lpstr>
      <vt:lpstr>Aðilar á fjármálamarkaði</vt:lpstr>
      <vt:lpstr>Uppgjör fallinna fjármálafyrirtækja</vt:lpstr>
      <vt:lpstr>Uppgjör fallinna fjármálafyrirtækja</vt:lpstr>
      <vt:lpstr>Uppgjör fallinna fjármálafyrirtækja</vt:lpstr>
      <vt:lpstr>Uppgjör fallinna fjármálafyrirtækja</vt:lpstr>
      <vt:lpstr>Uppgjör fallinna fjármálafyrirtækja</vt:lpstr>
      <vt:lpstr>Álagspróf</vt:lpstr>
      <vt:lpstr>Álagspróf</vt:lpstr>
      <vt:lpstr>Álagspróf</vt:lpstr>
      <vt:lpstr>Álagspróf</vt:lpstr>
      <vt:lpstr>Álagspróf</vt:lpstr>
      <vt:lpstr>Álagspróf</vt:lpstr>
      <vt:lpstr>Álagspróf</vt:lpstr>
      <vt:lpstr>Álagspróf</vt:lpstr>
      <vt:lpstr>Álagspróf</vt:lpstr>
      <vt:lpstr>Álagspróf</vt:lpstr>
      <vt:lpstr>Álagspróf</vt:lpstr>
      <vt:lpstr>Álagspróf</vt:lpstr>
      <vt:lpstr>Viðauki II</vt:lpstr>
      <vt:lpstr>Viðauki II</vt:lpstr>
      <vt:lpstr>Viðauki II</vt:lpstr>
      <vt:lpstr>Viðauki II</vt:lpstr>
      <vt:lpstr>Viðauki II</vt:lpstr>
      <vt:lpstr>Viðauki 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2013-10-14T10:32:52Z</dcterms:created>
  <dcterms:modified xsi:type="dcterms:W3CDTF">2015-10-29T12:53:33Z</dcterms:modified>
</cp:coreProperties>
</file>