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452" r:id="rId10"/>
    <p:sldId id="453" r:id="rId11"/>
    <p:sldId id="454" r:id="rId12"/>
    <p:sldId id="455" r:id="rId13"/>
    <p:sldId id="456" r:id="rId14"/>
    <p:sldId id="457" r:id="rId15"/>
    <p:sldId id="476" r:id="rId16"/>
    <p:sldId id="291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77" r:id="rId25"/>
    <p:sldId id="478" r:id="rId26"/>
    <p:sldId id="308" r:id="rId27"/>
    <p:sldId id="479" r:id="rId28"/>
    <p:sldId id="324" r:id="rId29"/>
    <p:sldId id="325" r:id="rId30"/>
    <p:sldId id="465" r:id="rId31"/>
    <p:sldId id="466" r:id="rId32"/>
    <p:sldId id="309" r:id="rId33"/>
    <p:sldId id="336" r:id="rId34"/>
    <p:sldId id="449" r:id="rId35"/>
    <p:sldId id="450" r:id="rId36"/>
    <p:sldId id="337" r:id="rId37"/>
    <p:sldId id="338" r:id="rId38"/>
    <p:sldId id="339" r:id="rId39"/>
    <p:sldId id="310" r:id="rId40"/>
    <p:sldId id="468" r:id="rId41"/>
    <p:sldId id="469" r:id="rId42"/>
    <p:sldId id="470" r:id="rId43"/>
    <p:sldId id="471" r:id="rId44"/>
    <p:sldId id="472" r:id="rId45"/>
    <p:sldId id="473" r:id="rId46"/>
    <p:sldId id="480" r:id="rId47"/>
    <p:sldId id="312" r:id="rId48"/>
    <p:sldId id="412" r:id="rId49"/>
    <p:sldId id="413" r:id="rId50"/>
    <p:sldId id="414" r:id="rId51"/>
    <p:sldId id="415" r:id="rId52"/>
    <p:sldId id="411" r:id="rId53"/>
    <p:sldId id="424" r:id="rId54"/>
    <p:sldId id="425" r:id="rId55"/>
    <p:sldId id="422" r:id="rId56"/>
    <p:sldId id="423" r:id="rId57"/>
    <p:sldId id="400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74" r:id="rId70"/>
    <p:sldId id="475" r:id="rId71"/>
    <p:sldId id="316" r:id="rId72"/>
    <p:sldId id="402" r:id="rId73"/>
    <p:sldId id="403" r:id="rId74"/>
    <p:sldId id="404" r:id="rId75"/>
    <p:sldId id="405" r:id="rId76"/>
    <p:sldId id="406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 varScale="1">
        <p:scale>
          <a:sx n="85" d="100"/>
          <a:sy n="85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2016/2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145288" cy="51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053848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6" y="1536188"/>
            <a:ext cx="4084328" cy="37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5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105664" cy="47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102616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43409" cy="42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376937" cy="53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09375"/>
            <a:ext cx="4130048" cy="61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0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667905" cy="55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870714" cy="54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401321" cy="55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401321" cy="55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099568" cy="41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8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3895361" cy="53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7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331217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891553" cy="5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442737" cy="51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Erlend staða þjóðarbúsins</a:t>
            </a:r>
            <a:endParaRPr lang="is-I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127000" cy="56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14224" cy="5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69088" cy="5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322073" cy="54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392177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998984" cy="52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008128" cy="5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6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717433" cy="54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581153" cy="5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Fjármögnun og laust 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667905" cy="52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59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Fjármögnun og laust 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529337" cy="48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2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3542140" cy="55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/>
              <a:t>Fjármögnun</a:t>
            </a:r>
            <a:r>
              <a:rPr lang="is-IS" dirty="0" smtClean="0">
                <a:solidFill>
                  <a:srgbClr val="FF0000"/>
                </a:solidFill>
              </a:rPr>
              <a:t> </a:t>
            </a:r>
            <a:r>
              <a:rPr lang="is-IS" dirty="0"/>
              <a:t>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27000" cy="48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478728" cy="51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75768" cy="4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08128" cy="5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506360" cy="53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846258" cy="52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980696" cy="4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011176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15977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36370" cy="5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050"/>
            <a:ext cx="4273305" cy="58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2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517145" cy="54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130048" cy="49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4011176" cy="60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2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105664" cy="47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93472" cy="49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8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175768" cy="51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255017" cy="54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9"/>
            <a:ext cx="4355601" cy="67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008128" cy="53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1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315977" cy="5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657353" cy="5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066040" cy="5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200153" cy="5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6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227585" cy="5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178817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4004741" cy="5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395225" cy="5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3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145288" cy="50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6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3810008" cy="43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4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91009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178817" cy="55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270257" cy="55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00153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6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178817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224537" cy="54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4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4053848" cy="60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221489" cy="54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0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50800" cy="48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11176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11760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93472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011176" cy="50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6520" cy="50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090424" cy="44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 og fjármálamarkaðir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977648" cy="52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206</Words>
  <Application>Microsoft Office PowerPoint</Application>
  <PresentationFormat>On-screen Show (4:3)</PresentationFormat>
  <Paragraphs>79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Efnahagslegt umhverfi og fjármálamarkaðir</vt:lpstr>
      <vt:lpstr>Efnahagslegt umhverfi og fjármálamarkaðir</vt:lpstr>
      <vt:lpstr>Efnahagslegt umhverfi og fjármálamarkaðir</vt:lpstr>
      <vt:lpstr>Efnahagslegt umhverfi og fjármálamarkaðir</vt:lpstr>
      <vt:lpstr>Efnahagslegt umhverfi og fjármálamarkaðir</vt:lpstr>
      <vt:lpstr>Efnahagslegt umhverfi og fjármálamarkaðir</vt:lpstr>
      <vt:lpstr>Efnahagslegt umhverfi og fjármálamarkaðir</vt:lpstr>
      <vt:lpstr>Efnahagslegt umhverfi og fjármálamarkaðir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Erlend staða þjóðarbúsins</vt:lpstr>
      <vt:lpstr>Rekstur og eigið fé</vt:lpstr>
      <vt:lpstr>Rekstur og eigið fé</vt:lpstr>
      <vt:lpstr>Rekstur og eigið fé</vt:lpstr>
      <vt:lpstr>Rekstur og eigið fé</vt:lpstr>
      <vt:lpstr>Rekstur og eigið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Eignir fjármálakerfisins</vt:lpstr>
      <vt:lpstr>Eignir fjármálakerfisins</vt:lpstr>
      <vt:lpstr>Eignir fjármálakerfisins</vt:lpstr>
      <vt:lpstr>Eignir fjármálakerfisins</vt:lpstr>
      <vt:lpstr>Eignir fjármálakerfisins</vt:lpstr>
      <vt:lpstr>Eignir fjármálakerfisins</vt:lpstr>
      <vt:lpstr>Eignir fjármálakerfisins</vt:lpstr>
      <vt:lpstr>Eignir fjármálakerfisins</vt:lpstr>
      <vt:lpstr>Heimili</vt:lpstr>
      <vt:lpstr>Heimili</vt:lpstr>
      <vt:lpstr>Heimili</vt:lpstr>
      <vt:lpstr>Heimili</vt:lpstr>
      <vt:lpstr>Heimili</vt:lpstr>
      <vt:lpstr>Fyrirtæki</vt:lpstr>
      <vt:lpstr>Fyrirtæki</vt:lpstr>
      <vt:lpstr>Fyrirtæki</vt:lpstr>
      <vt:lpstr>Fyrirtæki</vt:lpstr>
      <vt:lpstr>Fyrirtæki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Viðauki II</vt:lpstr>
      <vt:lpstr>Viðauki II</vt:lpstr>
      <vt:lpstr>Viðauki II</vt:lpstr>
      <vt:lpstr>Viðauki II</vt:lpstr>
      <vt:lpstr>Viðauki II</vt:lpstr>
      <vt:lpstr>Viðauki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2016-10-13T13:27:12Z</dcterms:modified>
</cp:coreProperties>
</file>