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49"/>
  </p:notesMasterIdLst>
  <p:handoutMasterIdLst>
    <p:handoutMasterId r:id="rId150"/>
  </p:handoutMasterIdLst>
  <p:sldIdLst>
    <p:sldId id="280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35" r:id="rId25"/>
    <p:sldId id="336" r:id="rId26"/>
    <p:sldId id="337" r:id="rId27"/>
    <p:sldId id="326" r:id="rId28"/>
    <p:sldId id="338" r:id="rId29"/>
    <p:sldId id="339" r:id="rId30"/>
    <p:sldId id="327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  <p:sldId id="361" r:id="rId53"/>
    <p:sldId id="362" r:id="rId54"/>
    <p:sldId id="363" r:id="rId55"/>
    <p:sldId id="354" r:id="rId56"/>
    <p:sldId id="355" r:id="rId57"/>
    <p:sldId id="356" r:id="rId58"/>
    <p:sldId id="357" r:id="rId59"/>
    <p:sldId id="358" r:id="rId60"/>
    <p:sldId id="359" r:id="rId61"/>
    <p:sldId id="360" r:id="rId62"/>
    <p:sldId id="364" r:id="rId63"/>
    <p:sldId id="365" r:id="rId64"/>
    <p:sldId id="366" r:id="rId65"/>
    <p:sldId id="367" r:id="rId66"/>
    <p:sldId id="368" r:id="rId67"/>
    <p:sldId id="369" r:id="rId68"/>
    <p:sldId id="370" r:id="rId69"/>
    <p:sldId id="371" r:id="rId70"/>
    <p:sldId id="372" r:id="rId71"/>
    <p:sldId id="373" r:id="rId72"/>
    <p:sldId id="374" r:id="rId73"/>
    <p:sldId id="375" r:id="rId74"/>
    <p:sldId id="376" r:id="rId75"/>
    <p:sldId id="377" r:id="rId76"/>
    <p:sldId id="378" r:id="rId77"/>
    <p:sldId id="379" r:id="rId78"/>
    <p:sldId id="380" r:id="rId79"/>
    <p:sldId id="381" r:id="rId80"/>
    <p:sldId id="382" r:id="rId81"/>
    <p:sldId id="383" r:id="rId82"/>
    <p:sldId id="384" r:id="rId83"/>
    <p:sldId id="385" r:id="rId84"/>
    <p:sldId id="386" r:id="rId85"/>
    <p:sldId id="387" r:id="rId86"/>
    <p:sldId id="388" r:id="rId87"/>
    <p:sldId id="389" r:id="rId88"/>
    <p:sldId id="390" r:id="rId89"/>
    <p:sldId id="391" r:id="rId90"/>
    <p:sldId id="392" r:id="rId91"/>
    <p:sldId id="393" r:id="rId92"/>
    <p:sldId id="394" r:id="rId93"/>
    <p:sldId id="395" r:id="rId94"/>
    <p:sldId id="396" r:id="rId95"/>
    <p:sldId id="397" r:id="rId96"/>
    <p:sldId id="398" r:id="rId97"/>
    <p:sldId id="399" r:id="rId98"/>
    <p:sldId id="400" r:id="rId99"/>
    <p:sldId id="401" r:id="rId100"/>
    <p:sldId id="402" r:id="rId101"/>
    <p:sldId id="403" r:id="rId102"/>
    <p:sldId id="404" r:id="rId103"/>
    <p:sldId id="405" r:id="rId104"/>
    <p:sldId id="406" r:id="rId105"/>
    <p:sldId id="407" r:id="rId106"/>
    <p:sldId id="408" r:id="rId107"/>
    <p:sldId id="409" r:id="rId108"/>
    <p:sldId id="410" r:id="rId109"/>
    <p:sldId id="411" r:id="rId110"/>
    <p:sldId id="412" r:id="rId111"/>
    <p:sldId id="413" r:id="rId112"/>
    <p:sldId id="414" r:id="rId113"/>
    <p:sldId id="415" r:id="rId114"/>
    <p:sldId id="416" r:id="rId115"/>
    <p:sldId id="417" r:id="rId116"/>
    <p:sldId id="418" r:id="rId117"/>
    <p:sldId id="419" r:id="rId118"/>
    <p:sldId id="420" r:id="rId119"/>
    <p:sldId id="421" r:id="rId120"/>
    <p:sldId id="422" r:id="rId121"/>
    <p:sldId id="423" r:id="rId122"/>
    <p:sldId id="424" r:id="rId123"/>
    <p:sldId id="425" r:id="rId124"/>
    <p:sldId id="426" r:id="rId125"/>
    <p:sldId id="427" r:id="rId126"/>
    <p:sldId id="428" r:id="rId127"/>
    <p:sldId id="429" r:id="rId128"/>
    <p:sldId id="430" r:id="rId129"/>
    <p:sldId id="431" r:id="rId130"/>
    <p:sldId id="432" r:id="rId131"/>
    <p:sldId id="433" r:id="rId132"/>
    <p:sldId id="434" r:id="rId133"/>
    <p:sldId id="435" r:id="rId134"/>
    <p:sldId id="436" r:id="rId135"/>
    <p:sldId id="437" r:id="rId136"/>
    <p:sldId id="438" r:id="rId137"/>
    <p:sldId id="439" r:id="rId138"/>
    <p:sldId id="440" r:id="rId139"/>
    <p:sldId id="441" r:id="rId140"/>
    <p:sldId id="442" r:id="rId141"/>
    <p:sldId id="443" r:id="rId142"/>
    <p:sldId id="444" r:id="rId143"/>
    <p:sldId id="445" r:id="rId144"/>
    <p:sldId id="446" r:id="rId145"/>
    <p:sldId id="447" r:id="rId146"/>
    <p:sldId id="448" r:id="rId147"/>
    <p:sldId id="449" r:id="rId148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2" autoAdjust="0"/>
    <p:restoredTop sz="96473" autoAdjust="0"/>
  </p:normalViewPr>
  <p:slideViewPr>
    <p:cSldViewPr>
      <p:cViewPr varScale="1">
        <p:scale>
          <a:sx n="87" d="100"/>
          <a:sy n="87" d="100"/>
        </p:scale>
        <p:origin x="288" y="90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handoutMaster" Target="handoutMasters/handoutMaster1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commentAuthors" Target="commentAuthor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11.11.2019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11/11/2019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 smtClean="0"/>
              <a:t>Dragið </a:t>
            </a:r>
            <a:r>
              <a:rPr lang="is-IS" noProof="0" dirty="0" smtClean="0"/>
              <a:t>mynd</a:t>
            </a:r>
            <a:r>
              <a:rPr lang="is-IS" dirty="0" smtClean="0"/>
              <a:t> inn í myndflötinn eða veljið myndflöt og notið „insert picture“ hnapp frá valblaði</a:t>
            </a:r>
            <a:endParaRPr lang="is-I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 smtClean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11/11/2019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is-I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11/11/2019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 smtClean="0"/>
              <a:t>6. apríl 2017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Fjármálastöðugleiki 2017/1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Myndir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2286000"/>
            <a:ext cx="4069088" cy="468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3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938522"/>
            <a:ext cx="4011176" cy="52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56" y="1546854"/>
            <a:ext cx="4145288" cy="605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4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11" y="1828794"/>
            <a:ext cx="4315977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6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635" y="2148835"/>
            <a:ext cx="4236729" cy="48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5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055" y="1496561"/>
            <a:ext cx="4373889" cy="615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2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04" y="2124451"/>
            <a:ext cx="4062992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60" y="2068063"/>
            <a:ext cx="4005080" cy="50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5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139691"/>
            <a:ext cx="4011176" cy="48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3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545330"/>
            <a:ext cx="4011176" cy="60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3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932426"/>
            <a:ext cx="4008128" cy="527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2362200"/>
            <a:ext cx="4236729" cy="459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5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021073"/>
            <a:ext cx="4093472" cy="710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8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15" y="1882134"/>
            <a:ext cx="4251969" cy="537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8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908042"/>
            <a:ext cx="4093472" cy="53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71" y="1877562"/>
            <a:ext cx="4194057" cy="538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55" y="1557522"/>
            <a:ext cx="4221489" cy="602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1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36" y="2052823"/>
            <a:ext cx="4084328" cy="50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1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64" y="1531614"/>
            <a:ext cx="4017272" cy="608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19" y="1354829"/>
            <a:ext cx="4264161" cy="643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4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635" y="2183887"/>
            <a:ext cx="4236729" cy="477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80" y="2118355"/>
            <a:ext cx="3913640" cy="49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9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2286000"/>
            <a:ext cx="4151384" cy="47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0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16" y="2080255"/>
            <a:ext cx="4099568" cy="49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1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168647"/>
            <a:ext cx="4011176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8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08" y="1667250"/>
            <a:ext cx="4151384" cy="58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84" y="1388357"/>
            <a:ext cx="4154432" cy="636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2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60" y="1804410"/>
            <a:ext cx="4157480" cy="55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04" y="2048251"/>
            <a:ext cx="4062992" cy="50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1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19" y="1741926"/>
            <a:ext cx="4264161" cy="56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5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671" y="1368545"/>
            <a:ext cx="4422657" cy="640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31" y="1533138"/>
            <a:ext cx="4224537" cy="607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4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28" y="2142739"/>
            <a:ext cx="3983744" cy="48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3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2438400"/>
            <a:ext cx="3974600" cy="43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4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28" y="2054347"/>
            <a:ext cx="3983744" cy="503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9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054347"/>
            <a:ext cx="4096520" cy="503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0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142739"/>
            <a:ext cx="4096520" cy="48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5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84" y="1824222"/>
            <a:ext cx="4154432" cy="54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539" y="1825746"/>
            <a:ext cx="4248921" cy="54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6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92" y="2142739"/>
            <a:ext cx="4102616" cy="48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5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1978146"/>
            <a:ext cx="4096520" cy="518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5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16" y="2016247"/>
            <a:ext cx="4099568" cy="51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9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975" y="1697730"/>
            <a:ext cx="4892050" cy="574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0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71" y="1481321"/>
            <a:ext cx="4194057" cy="61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1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76" y="2183887"/>
            <a:ext cx="4053848" cy="477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4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828799"/>
            <a:ext cx="4011176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7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76" y="1748022"/>
            <a:ext cx="4053848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6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748022"/>
            <a:ext cx="4011176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9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76" y="1748022"/>
            <a:ext cx="4053848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7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71" y="1748022"/>
            <a:ext cx="4270257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2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748022"/>
            <a:ext cx="4011176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5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1748022"/>
            <a:ext cx="4096520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748022"/>
            <a:ext cx="4011176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4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67" y="2252467"/>
            <a:ext cx="4334265" cy="46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8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2209800"/>
            <a:ext cx="3919736" cy="477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2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19" y="2514600"/>
            <a:ext cx="4532385" cy="46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7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2286000"/>
            <a:ext cx="4319025" cy="46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2209800"/>
            <a:ext cx="4084328" cy="479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7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2514600"/>
            <a:ext cx="4322073" cy="45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7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2286000"/>
            <a:ext cx="4084328" cy="45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3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36" y="2578604"/>
            <a:ext cx="4084328" cy="39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79" y="2223511"/>
            <a:ext cx="4218441" cy="46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8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483" y="2147311"/>
            <a:ext cx="4383033" cy="48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6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II-2</a:t>
            </a:r>
            <a:br>
              <a:rPr lang="is-IS" dirty="0" smtClean="0"/>
            </a:br>
            <a:r>
              <a:rPr lang="is-IS" dirty="0" smtClean="0"/>
              <a:t>Breytt samsetning nýfjárfestingar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2362200"/>
            <a:ext cx="4151384" cy="51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II-3</a:t>
            </a:r>
            <a:br>
              <a:rPr lang="is-IS" dirty="0" smtClean="0"/>
            </a:br>
            <a:r>
              <a:rPr lang="is-IS" dirty="0" smtClean="0"/>
              <a:t>Viðmið fyrir gjaldeyrisforða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2209800"/>
            <a:ext cx="4309881" cy="581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3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II-3</a:t>
            </a:r>
            <a:r>
              <a:rPr lang="is-IS" dirty="0"/>
              <a:t/>
            </a:r>
            <a:br>
              <a:rPr lang="is-IS" dirty="0"/>
            </a:br>
            <a:r>
              <a:rPr lang="is-IS" dirty="0"/>
              <a:t>Viðmið fyrir gjaldeyrisforða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2362200"/>
            <a:ext cx="4315977" cy="551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0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828799"/>
            <a:ext cx="4587249" cy="60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II-4</a:t>
            </a:r>
            <a:r>
              <a:rPr lang="is-IS" dirty="0"/>
              <a:t/>
            </a:r>
            <a:br>
              <a:rPr lang="is-IS" dirty="0"/>
            </a:br>
            <a:r>
              <a:rPr lang="is-IS" dirty="0" smtClean="0"/>
              <a:t>Gjaldeyrismarkaður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278375"/>
            <a:ext cx="4096520" cy="458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6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II-4</a:t>
            </a:r>
            <a:r>
              <a:rPr lang="is-IS" dirty="0"/>
              <a:t/>
            </a:r>
            <a:br>
              <a:rPr lang="is-IS" dirty="0"/>
            </a:br>
            <a:r>
              <a:rPr lang="is-IS" dirty="0" smtClean="0"/>
              <a:t>Gjaldeyrismarkaður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2590800"/>
            <a:ext cx="4489713" cy="482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6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2438400"/>
            <a:ext cx="4334265" cy="48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6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36" y="2404867"/>
            <a:ext cx="4084328" cy="433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0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44" y="2066539"/>
            <a:ext cx="4108712" cy="5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2057400"/>
            <a:ext cx="4093472" cy="562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7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1981200"/>
            <a:ext cx="4300737" cy="562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0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84" y="1917186"/>
            <a:ext cx="4154432" cy="530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3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07" y="1996435"/>
            <a:ext cx="4379985" cy="515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2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91" y="1755642"/>
            <a:ext cx="4255017" cy="56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0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327" y="2459731"/>
            <a:ext cx="4593345" cy="422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7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II-5</a:t>
            </a:r>
            <a:br>
              <a:rPr lang="is-IS" dirty="0" smtClean="0"/>
            </a:br>
            <a:r>
              <a:rPr lang="is-IS" dirty="0" smtClean="0"/>
              <a:t>Veðsetningarhlutfall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234179"/>
            <a:ext cx="4011176" cy="46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II-5</a:t>
            </a:r>
            <a:br>
              <a:rPr lang="is-IS" dirty="0" smtClean="0"/>
            </a:br>
            <a:r>
              <a:rPr lang="is-IS" dirty="0" smtClean="0"/>
              <a:t>Veðsetningarhlutfall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2286000"/>
            <a:ext cx="4404369" cy="55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0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2590800"/>
            <a:ext cx="4096520" cy="448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II-5</a:t>
            </a:r>
            <a:br>
              <a:rPr lang="is-IS" dirty="0" smtClean="0"/>
            </a:br>
            <a:r>
              <a:rPr lang="is-IS" dirty="0" smtClean="0"/>
              <a:t>Veðsetningarhlutfall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2514600"/>
            <a:ext cx="4059944" cy="45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5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16" y="2071111"/>
            <a:ext cx="4099568" cy="50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1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23" y="2074159"/>
            <a:ext cx="4276353" cy="49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0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72" y="2100067"/>
            <a:ext cx="4117856" cy="49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8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955286"/>
            <a:ext cx="4011176" cy="52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8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045203"/>
            <a:ext cx="4008128" cy="505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3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1981200"/>
            <a:ext cx="4008128" cy="5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5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16" y="2080255"/>
            <a:ext cx="4099568" cy="49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1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43" y="1743450"/>
            <a:ext cx="4261113" cy="56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6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64" y="1769358"/>
            <a:ext cx="4017272" cy="560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167123"/>
            <a:ext cx="4096520" cy="480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1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575" y="1456937"/>
            <a:ext cx="4434849" cy="623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031487"/>
            <a:ext cx="4319025" cy="508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6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III-1</a:t>
            </a:r>
            <a:br>
              <a:rPr lang="is-IS" dirty="0" smtClean="0"/>
            </a:br>
            <a:r>
              <a:rPr lang="is-IS" dirty="0" smtClean="0"/>
              <a:t>Rúm lausafjárstaða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981200"/>
            <a:ext cx="4200153" cy="60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0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s-IS" dirty="0" smtClean="0"/>
              <a:t>Rammagrein III-2</a:t>
            </a:r>
            <a:br>
              <a:rPr lang="is-IS" dirty="0" smtClean="0"/>
            </a:br>
            <a:r>
              <a:rPr lang="is-IS" dirty="0" smtClean="0"/>
              <a:t>Breytingar á eignarhaldi kerfislega mikilvægra banka (KMB)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2286000"/>
            <a:ext cx="4014224" cy="51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2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s-IS" dirty="0" smtClean="0"/>
              <a:t>Rammagrein III-2</a:t>
            </a:r>
            <a:br>
              <a:rPr lang="is-IS" dirty="0" smtClean="0"/>
            </a:br>
            <a:r>
              <a:rPr lang="is-IS" dirty="0" smtClean="0"/>
              <a:t>Breytingar á eignarhaldi kerfislega mikilvægra banka (KMB)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133600"/>
            <a:ext cx="3980696" cy="53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4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1905000"/>
            <a:ext cx="4236729" cy="54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04" y="2124451"/>
            <a:ext cx="4062992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9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71" y="1598670"/>
            <a:ext cx="4194057" cy="594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3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95" y="1882134"/>
            <a:ext cx="4267209" cy="537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0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671" y="1473701"/>
            <a:ext cx="4422657" cy="619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5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2590800"/>
            <a:ext cx="4352553" cy="426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9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35" y="2113783"/>
            <a:ext cx="4312929" cy="49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9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Fyrirtæki á fjármálamarkaði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2590800"/>
            <a:ext cx="4093472" cy="42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6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III-3</a:t>
            </a:r>
            <a:br>
              <a:rPr lang="is-IS" dirty="0" smtClean="0"/>
            </a:br>
            <a:r>
              <a:rPr lang="is-IS" dirty="0" smtClean="0"/>
              <a:t>Samlagshlutafélög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2362200"/>
            <a:ext cx="4096520" cy="566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7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III-4</a:t>
            </a:r>
            <a:br>
              <a:rPr lang="is-IS" dirty="0" smtClean="0"/>
            </a:br>
            <a:r>
              <a:rPr lang="is-IS" dirty="0" smtClean="0"/>
              <a:t>Um varnir og viðbúnað með tilliti til netöryggis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2057400"/>
            <a:ext cx="3636271" cy="636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2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56" y="1781550"/>
            <a:ext cx="4069088" cy="558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4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404867"/>
            <a:ext cx="4011176" cy="433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6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234179"/>
            <a:ext cx="4093472" cy="46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2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258563"/>
            <a:ext cx="4319025" cy="46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27" y="1769358"/>
            <a:ext cx="4212345" cy="560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2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67" y="1548378"/>
            <a:ext cx="4791466" cy="604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2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0" y="2286000"/>
            <a:ext cx="4361697" cy="471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3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40" y="2036059"/>
            <a:ext cx="4172720" cy="50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7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79" y="2167123"/>
            <a:ext cx="4294641" cy="480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1758690"/>
            <a:ext cx="4309881" cy="562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5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2036059"/>
            <a:ext cx="4309881" cy="50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0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08" y="1534662"/>
            <a:ext cx="4075184" cy="607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23" y="1796790"/>
            <a:ext cx="4733554" cy="55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1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71" y="1630674"/>
            <a:ext cx="4651257" cy="588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2441443"/>
            <a:ext cx="4090424" cy="426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2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911" y="2354575"/>
            <a:ext cx="4392177" cy="443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7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892" y="2087875"/>
            <a:ext cx="3950216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0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832" y="1897374"/>
            <a:ext cx="4148336" cy="53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4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64" y="2269231"/>
            <a:ext cx="3941072" cy="46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3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84" y="2159503"/>
            <a:ext cx="3925832" cy="48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5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51" y="2383531"/>
            <a:ext cx="4285497" cy="437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9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16" y="2176267"/>
            <a:ext cx="4099568" cy="47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5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95" y="2305807"/>
            <a:ext cx="4495809" cy="45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382007"/>
            <a:ext cx="4093472" cy="43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3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56" y="2209795"/>
            <a:ext cx="4069088" cy="472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9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880610"/>
            <a:ext cx="4093472" cy="538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6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91" y="1773930"/>
            <a:ext cx="4255017" cy="55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84" y="1903470"/>
            <a:ext cx="4154432" cy="53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2133600"/>
            <a:ext cx="4224537" cy="51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7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07" y="2007103"/>
            <a:ext cx="4379985" cy="51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79" y="2118355"/>
            <a:ext cx="4447041" cy="49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99" y="2314951"/>
            <a:ext cx="4660401" cy="45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171" y="2420107"/>
            <a:ext cx="4803658" cy="43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327" y="2450587"/>
            <a:ext cx="4593345" cy="424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8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96" y="1924806"/>
            <a:ext cx="4114808" cy="52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1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84" y="1970526"/>
            <a:ext cx="3316231" cy="52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349" y="2221987"/>
            <a:ext cx="2749302" cy="470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3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173219"/>
            <a:ext cx="4093472" cy="479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9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37" y="2202175"/>
            <a:ext cx="3017526" cy="473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8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317</Words>
  <Application>Microsoft Office PowerPoint</Application>
  <PresentationFormat>Custom</PresentationFormat>
  <Paragraphs>149</Paragraphs>
  <Slides>147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50" baseType="lpstr">
      <vt:lpstr>Arial</vt:lpstr>
      <vt:lpstr>Calibri</vt:lpstr>
      <vt:lpstr>Office Theme</vt:lpstr>
      <vt:lpstr>PowerPoint Presentation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Rammagrein II-2 Breytt samsetning nýfjárfestingar</vt:lpstr>
      <vt:lpstr>Rammagrein II-3 Viðmið fyrir gjaldeyrisforða</vt:lpstr>
      <vt:lpstr>Rammagrein II-3 Viðmið fyrir gjaldeyrisforða</vt:lpstr>
      <vt:lpstr>Starfsumhverfi fjármálafyrirtækja</vt:lpstr>
      <vt:lpstr>Rammagrein II-4 Gjaldeyrismarkaður</vt:lpstr>
      <vt:lpstr>Rammagrein II-4 Gjaldeyrismarkaður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Rammagrein II-5 Veðsetningarhlutfall</vt:lpstr>
      <vt:lpstr>Rammagrein II-5 Veðsetningarhlutfall</vt:lpstr>
      <vt:lpstr>Rammagrein II-5 Veðsetningarhlutfall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Rammagrein III-1 Rúm lausafjárstaða</vt:lpstr>
      <vt:lpstr>Rammagrein III-2 Breytingar á eignarhaldi kerfislega mikilvægra banka (KMB) </vt:lpstr>
      <vt:lpstr>Rammagrein III-2 Breytingar á eignarhaldi kerfislega mikilvægra banka (KMB) 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Fyrirtæki á fjármálamarkaði</vt:lpstr>
      <vt:lpstr>Rammagrein III-3 Samlagshlutafélög</vt:lpstr>
      <vt:lpstr>Rammagrein III-4 Um varnir og viðbúnað með tilliti til netöryggis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2019-11-11T14:26:23Z</dcterms:modified>
</cp:coreProperties>
</file>