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0"/>
  </p:notesMasterIdLst>
  <p:handoutMasterIdLst>
    <p:handoutMasterId r:id="rId141"/>
  </p:handoutMasterIdLst>
  <p:sldIdLst>
    <p:sldId id="258" r:id="rId2"/>
    <p:sldId id="413" r:id="rId3"/>
    <p:sldId id="496" r:id="rId4"/>
    <p:sldId id="497" r:id="rId5"/>
    <p:sldId id="498" r:id="rId6"/>
    <p:sldId id="499" r:id="rId7"/>
    <p:sldId id="500" r:id="rId8"/>
    <p:sldId id="696" r:id="rId9"/>
    <p:sldId id="697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709" r:id="rId22"/>
    <p:sldId id="710" r:id="rId23"/>
    <p:sldId id="712" r:id="rId24"/>
    <p:sldId id="713" r:id="rId25"/>
    <p:sldId id="714" r:id="rId26"/>
    <p:sldId id="715" r:id="rId27"/>
    <p:sldId id="716" r:id="rId28"/>
    <p:sldId id="717" r:id="rId29"/>
    <p:sldId id="718" r:id="rId30"/>
    <p:sldId id="719" r:id="rId31"/>
    <p:sldId id="517" r:id="rId32"/>
    <p:sldId id="720" r:id="rId33"/>
    <p:sldId id="721" r:id="rId34"/>
    <p:sldId id="722" r:id="rId35"/>
    <p:sldId id="723" r:id="rId36"/>
    <p:sldId id="724" r:id="rId37"/>
    <p:sldId id="725" r:id="rId38"/>
    <p:sldId id="726" r:id="rId39"/>
    <p:sldId id="727" r:id="rId40"/>
    <p:sldId id="728" r:id="rId41"/>
    <p:sldId id="729" r:id="rId42"/>
    <p:sldId id="730" r:id="rId43"/>
    <p:sldId id="518" r:id="rId44"/>
    <p:sldId id="731" r:id="rId45"/>
    <p:sldId id="732" r:id="rId46"/>
    <p:sldId id="529" r:id="rId47"/>
    <p:sldId id="733" r:id="rId48"/>
    <p:sldId id="734" r:id="rId49"/>
    <p:sldId id="735" r:id="rId50"/>
    <p:sldId id="736" r:id="rId51"/>
    <p:sldId id="737" r:id="rId52"/>
    <p:sldId id="738" r:id="rId53"/>
    <p:sldId id="739" r:id="rId54"/>
    <p:sldId id="740" r:id="rId55"/>
    <p:sldId id="741" r:id="rId56"/>
    <p:sldId id="742" r:id="rId57"/>
    <p:sldId id="743" r:id="rId58"/>
    <p:sldId id="744" r:id="rId59"/>
    <p:sldId id="745" r:id="rId60"/>
    <p:sldId id="746" r:id="rId61"/>
    <p:sldId id="747" r:id="rId62"/>
    <p:sldId id="748" r:id="rId63"/>
    <p:sldId id="749" r:id="rId64"/>
    <p:sldId id="750" r:id="rId65"/>
    <p:sldId id="751" r:id="rId66"/>
    <p:sldId id="752" r:id="rId67"/>
    <p:sldId id="753" r:id="rId68"/>
    <p:sldId id="754" r:id="rId69"/>
    <p:sldId id="659" r:id="rId70"/>
    <p:sldId id="755" r:id="rId71"/>
    <p:sldId id="756" r:id="rId72"/>
    <p:sldId id="757" r:id="rId73"/>
    <p:sldId id="758" r:id="rId74"/>
    <p:sldId id="759" r:id="rId75"/>
    <p:sldId id="760" r:id="rId76"/>
    <p:sldId id="540" r:id="rId77"/>
    <p:sldId id="761" r:id="rId78"/>
    <p:sldId id="762" r:id="rId79"/>
    <p:sldId id="763" r:id="rId80"/>
    <p:sldId id="764" r:id="rId81"/>
    <p:sldId id="765" r:id="rId82"/>
    <p:sldId id="766" r:id="rId83"/>
    <p:sldId id="767" r:id="rId84"/>
    <p:sldId id="768" r:id="rId85"/>
    <p:sldId id="770" r:id="rId86"/>
    <p:sldId id="814" r:id="rId87"/>
    <p:sldId id="771" r:id="rId88"/>
    <p:sldId id="772" r:id="rId89"/>
    <p:sldId id="773" r:id="rId90"/>
    <p:sldId id="774" r:id="rId91"/>
    <p:sldId id="775" r:id="rId92"/>
    <p:sldId id="776" r:id="rId93"/>
    <p:sldId id="777" r:id="rId94"/>
    <p:sldId id="638" r:id="rId95"/>
    <p:sldId id="468" r:id="rId96"/>
    <p:sldId id="778" r:id="rId97"/>
    <p:sldId id="779" r:id="rId98"/>
    <p:sldId id="780" r:id="rId99"/>
    <p:sldId id="781" r:id="rId100"/>
    <p:sldId id="782" r:id="rId101"/>
    <p:sldId id="783" r:id="rId102"/>
    <p:sldId id="785" r:id="rId103"/>
    <p:sldId id="784" r:id="rId104"/>
    <p:sldId id="473" r:id="rId105"/>
    <p:sldId id="786" r:id="rId106"/>
    <p:sldId id="787" r:id="rId107"/>
    <p:sldId id="788" r:id="rId108"/>
    <p:sldId id="789" r:id="rId109"/>
    <p:sldId id="790" r:id="rId110"/>
    <p:sldId id="791" r:id="rId111"/>
    <p:sldId id="792" r:id="rId112"/>
    <p:sldId id="793" r:id="rId113"/>
    <p:sldId id="565" r:id="rId114"/>
    <p:sldId id="794" r:id="rId115"/>
    <p:sldId id="795" r:id="rId116"/>
    <p:sldId id="796" r:id="rId117"/>
    <p:sldId id="797" r:id="rId118"/>
    <p:sldId id="798" r:id="rId119"/>
    <p:sldId id="800" r:id="rId120"/>
    <p:sldId id="801" r:id="rId121"/>
    <p:sldId id="480" r:id="rId122"/>
    <p:sldId id="802" r:id="rId123"/>
    <p:sldId id="803" r:id="rId124"/>
    <p:sldId id="804" r:id="rId125"/>
    <p:sldId id="805" r:id="rId126"/>
    <p:sldId id="576" r:id="rId127"/>
    <p:sldId id="486" r:id="rId128"/>
    <p:sldId id="487" r:id="rId129"/>
    <p:sldId id="583" r:id="rId130"/>
    <p:sldId id="806" r:id="rId131"/>
    <p:sldId id="807" r:id="rId132"/>
    <p:sldId id="808" r:id="rId133"/>
    <p:sldId id="809" r:id="rId134"/>
    <p:sldId id="810" r:id="rId135"/>
    <p:sldId id="811" r:id="rId136"/>
    <p:sldId id="812" r:id="rId137"/>
    <p:sldId id="813" r:id="rId138"/>
    <p:sldId id="584" r:id="rId13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>
        <p:scale>
          <a:sx n="110" d="100"/>
          <a:sy n="110" d="100"/>
        </p:scale>
        <p:origin x="-586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2014/2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531956"/>
            <a:ext cx="3974264" cy="4297325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57659"/>
            <a:ext cx="4090078" cy="4845920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70" y="1410046"/>
            <a:ext cx="4218084" cy="4541145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0" y="992505"/>
            <a:ext cx="4297325" cy="5376228"/>
          </a:xfrm>
        </p:spPr>
      </p:pic>
    </p:spTree>
    <p:extLst>
      <p:ext uri="{BB962C8B-B14F-4D97-AF65-F5344CB8AC3E}">
        <p14:creationId xmlns:p14="http://schemas.microsoft.com/office/powerpoint/2010/main" val="21368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79" y="908050"/>
            <a:ext cx="3770466" cy="5545138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71" y="1190608"/>
            <a:ext cx="3949882" cy="4980021"/>
          </a:xfrm>
        </p:spPr>
      </p:pic>
    </p:spTree>
    <p:extLst>
      <p:ext uri="{BB962C8B-B14F-4D97-AF65-F5344CB8AC3E}">
        <p14:creationId xmlns:p14="http://schemas.microsoft.com/office/powerpoint/2010/main" val="3374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64" y="908050"/>
            <a:ext cx="3929296" cy="5545138"/>
          </a:xfrm>
        </p:spPr>
      </p:pic>
    </p:spTree>
    <p:extLst>
      <p:ext uri="{BB962C8B-B14F-4D97-AF65-F5344CB8AC3E}">
        <p14:creationId xmlns:p14="http://schemas.microsoft.com/office/powerpoint/2010/main" val="4286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92" y="908050"/>
            <a:ext cx="4012241" cy="5545138"/>
          </a:xfrm>
        </p:spPr>
      </p:pic>
    </p:spTree>
    <p:extLst>
      <p:ext uri="{BB962C8B-B14F-4D97-AF65-F5344CB8AC3E}">
        <p14:creationId xmlns:p14="http://schemas.microsoft.com/office/powerpoint/2010/main" val="4286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76" y="908050"/>
            <a:ext cx="4273873" cy="5545138"/>
          </a:xfrm>
        </p:spPr>
      </p:pic>
    </p:spTree>
    <p:extLst>
      <p:ext uri="{BB962C8B-B14F-4D97-AF65-F5344CB8AC3E}">
        <p14:creationId xmlns:p14="http://schemas.microsoft.com/office/powerpoint/2010/main" val="4286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19935"/>
            <a:ext cx="4059601" cy="5321368"/>
          </a:xfrm>
        </p:spPr>
      </p:pic>
    </p:spTree>
    <p:extLst>
      <p:ext uri="{BB962C8B-B14F-4D97-AF65-F5344CB8AC3E}">
        <p14:creationId xmlns:p14="http://schemas.microsoft.com/office/powerpoint/2010/main" val="4286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32" y="971171"/>
            <a:ext cx="4248561" cy="5418896"/>
          </a:xfrm>
        </p:spPr>
      </p:pic>
    </p:spTree>
    <p:extLst>
      <p:ext uri="{BB962C8B-B14F-4D97-AF65-F5344CB8AC3E}">
        <p14:creationId xmlns:p14="http://schemas.microsoft.com/office/powerpoint/2010/main" val="4286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32" y="1077842"/>
            <a:ext cx="4248561" cy="5205554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965075"/>
            <a:ext cx="3980359" cy="5431087"/>
          </a:xfrm>
        </p:spPr>
      </p:pic>
    </p:spTree>
    <p:extLst>
      <p:ext uri="{BB962C8B-B14F-4D97-AF65-F5344CB8AC3E}">
        <p14:creationId xmlns:p14="http://schemas.microsoft.com/office/powerpoint/2010/main" val="4286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1105271"/>
            <a:ext cx="4120556" cy="5150695"/>
          </a:xfrm>
        </p:spPr>
      </p:pic>
    </p:spTree>
    <p:extLst>
      <p:ext uri="{BB962C8B-B14F-4D97-AF65-F5344CB8AC3E}">
        <p14:creationId xmlns:p14="http://schemas.microsoft.com/office/powerpoint/2010/main" val="4286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13" y="908050"/>
            <a:ext cx="3681398" cy="5545138"/>
          </a:xfrm>
        </p:spPr>
      </p:pic>
    </p:spTree>
    <p:extLst>
      <p:ext uri="{BB962C8B-B14F-4D97-AF65-F5344CB8AC3E}">
        <p14:creationId xmlns:p14="http://schemas.microsoft.com/office/powerpoint/2010/main" val="4286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39" y="1263754"/>
            <a:ext cx="6162547" cy="4833729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00" y="971171"/>
            <a:ext cx="4163224" cy="5418896"/>
          </a:xfrm>
        </p:spPr>
      </p:pic>
    </p:spTree>
    <p:extLst>
      <p:ext uri="{BB962C8B-B14F-4D97-AF65-F5344CB8AC3E}">
        <p14:creationId xmlns:p14="http://schemas.microsoft.com/office/powerpoint/2010/main" val="610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144892"/>
            <a:ext cx="4285134" cy="5071453"/>
          </a:xfrm>
        </p:spPr>
      </p:pic>
    </p:spTree>
    <p:extLst>
      <p:ext uri="{BB962C8B-B14F-4D97-AF65-F5344CB8AC3E}">
        <p14:creationId xmlns:p14="http://schemas.microsoft.com/office/powerpoint/2010/main" val="610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32" y="1574625"/>
            <a:ext cx="4248561" cy="4211988"/>
          </a:xfrm>
        </p:spPr>
      </p:pic>
    </p:spTree>
    <p:extLst>
      <p:ext uri="{BB962C8B-B14F-4D97-AF65-F5344CB8AC3E}">
        <p14:creationId xmlns:p14="http://schemas.microsoft.com/office/powerpoint/2010/main" val="610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87" y="1239372"/>
            <a:ext cx="4803251" cy="4882493"/>
          </a:xfrm>
        </p:spPr>
      </p:pic>
    </p:spTree>
    <p:extLst>
      <p:ext uri="{BB962C8B-B14F-4D97-AF65-F5344CB8AC3E}">
        <p14:creationId xmlns:p14="http://schemas.microsoft.com/office/powerpoint/2010/main" val="610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330805"/>
            <a:ext cx="4224179" cy="4699628"/>
          </a:xfrm>
        </p:spPr>
      </p:pic>
    </p:spTree>
    <p:extLst>
      <p:ext uri="{BB962C8B-B14F-4D97-AF65-F5344CB8AC3E}">
        <p14:creationId xmlns:p14="http://schemas.microsoft.com/office/powerpoint/2010/main" val="610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88" y="908050"/>
            <a:ext cx="4367249" cy="5545138"/>
          </a:xfrm>
        </p:spPr>
      </p:pic>
    </p:spTree>
    <p:extLst>
      <p:ext uri="{BB962C8B-B14F-4D97-AF65-F5344CB8AC3E}">
        <p14:creationId xmlns:p14="http://schemas.microsoft.com/office/powerpoint/2010/main" val="25472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958980"/>
            <a:ext cx="4224179" cy="5443278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10" y="908050"/>
            <a:ext cx="4100405" cy="5545138"/>
          </a:xfrm>
        </p:spPr>
      </p:pic>
    </p:spTree>
    <p:extLst>
      <p:ext uri="{BB962C8B-B14F-4D97-AF65-F5344CB8AC3E}">
        <p14:creationId xmlns:p14="http://schemas.microsoft.com/office/powerpoint/2010/main" val="25472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77" y="908050"/>
            <a:ext cx="4139071" cy="5545138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78993"/>
            <a:ext cx="4065696" cy="4803251"/>
          </a:xfrm>
        </p:spPr>
      </p:pic>
    </p:spTree>
    <p:extLst>
      <p:ext uri="{BB962C8B-B14F-4D97-AF65-F5344CB8AC3E}">
        <p14:creationId xmlns:p14="http://schemas.microsoft.com/office/powerpoint/2010/main" val="11159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8" y="908050"/>
            <a:ext cx="4289968" cy="5545138"/>
          </a:xfrm>
        </p:spPr>
      </p:pic>
    </p:spTree>
    <p:extLst>
      <p:ext uri="{BB962C8B-B14F-4D97-AF65-F5344CB8AC3E}">
        <p14:creationId xmlns:p14="http://schemas.microsoft.com/office/powerpoint/2010/main" val="11159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120510"/>
            <a:ext cx="4077887" cy="5120217"/>
          </a:xfrm>
        </p:spPr>
      </p:pic>
    </p:spTree>
    <p:extLst>
      <p:ext uri="{BB962C8B-B14F-4D97-AF65-F5344CB8AC3E}">
        <p14:creationId xmlns:p14="http://schemas.microsoft.com/office/powerpoint/2010/main" val="11159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76" y="908050"/>
            <a:ext cx="4022473" cy="5545138"/>
          </a:xfrm>
        </p:spPr>
      </p:pic>
    </p:spTree>
    <p:extLst>
      <p:ext uri="{BB962C8B-B14F-4D97-AF65-F5344CB8AC3E}">
        <p14:creationId xmlns:p14="http://schemas.microsoft.com/office/powerpoint/2010/main" val="11159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2" y="908050"/>
            <a:ext cx="4015860" cy="5545138"/>
          </a:xfrm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5" y="971171"/>
            <a:ext cx="4096174" cy="5418896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2" y="908050"/>
            <a:ext cx="3964260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85" y="908050"/>
            <a:ext cx="3536254" cy="5545138"/>
          </a:xfrm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175370"/>
            <a:ext cx="4004741" cy="5010498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61" y="908050"/>
            <a:ext cx="3552102" cy="5545138"/>
          </a:xfrm>
        </p:spPr>
      </p:pic>
    </p:spTree>
    <p:extLst>
      <p:ext uri="{BB962C8B-B14F-4D97-AF65-F5344CB8AC3E}">
        <p14:creationId xmlns:p14="http://schemas.microsoft.com/office/powerpoint/2010/main" val="27636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1090033"/>
            <a:ext cx="4315612" cy="5181172"/>
          </a:xfrm>
        </p:spPr>
      </p:pic>
    </p:spTree>
    <p:extLst>
      <p:ext uri="{BB962C8B-B14F-4D97-AF65-F5344CB8AC3E}">
        <p14:creationId xmlns:p14="http://schemas.microsoft.com/office/powerpoint/2010/main" val="27636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303375"/>
            <a:ext cx="4083983" cy="4754487"/>
          </a:xfrm>
        </p:spPr>
      </p:pic>
    </p:spTree>
    <p:extLst>
      <p:ext uri="{BB962C8B-B14F-4D97-AF65-F5344CB8AC3E}">
        <p14:creationId xmlns:p14="http://schemas.microsoft.com/office/powerpoint/2010/main" val="27636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48" y="1096128"/>
            <a:ext cx="4157129" cy="5168981"/>
          </a:xfrm>
        </p:spPr>
      </p:pic>
    </p:spTree>
    <p:extLst>
      <p:ext uri="{BB962C8B-B14F-4D97-AF65-F5344CB8AC3E}">
        <p14:creationId xmlns:p14="http://schemas.microsoft.com/office/powerpoint/2010/main" val="27636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06" y="908050"/>
            <a:ext cx="3960812" cy="5545138"/>
          </a:xfrm>
        </p:spPr>
      </p:pic>
    </p:spTree>
    <p:extLst>
      <p:ext uri="{BB962C8B-B14F-4D97-AF65-F5344CB8AC3E}">
        <p14:creationId xmlns:p14="http://schemas.microsoft.com/office/powerpoint/2010/main" val="2743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55" y="908050"/>
            <a:ext cx="3458315" cy="5545138"/>
          </a:xfrm>
        </p:spPr>
      </p:pic>
    </p:spTree>
    <p:extLst>
      <p:ext uri="{BB962C8B-B14F-4D97-AF65-F5344CB8AC3E}">
        <p14:creationId xmlns:p14="http://schemas.microsoft.com/office/powerpoint/2010/main" val="2743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09" y="908050"/>
            <a:ext cx="3832006" cy="5545138"/>
          </a:xfrm>
        </p:spPr>
      </p:pic>
    </p:spTree>
    <p:extLst>
      <p:ext uri="{BB962C8B-B14F-4D97-AF65-F5344CB8AC3E}">
        <p14:creationId xmlns:p14="http://schemas.microsoft.com/office/powerpoint/2010/main" val="2743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318614"/>
            <a:ext cx="3919404" cy="4724010"/>
          </a:xfrm>
        </p:spPr>
      </p:pic>
    </p:spTree>
    <p:extLst>
      <p:ext uri="{BB962C8B-B14F-4D97-AF65-F5344CB8AC3E}">
        <p14:creationId xmlns:p14="http://schemas.microsoft.com/office/powerpoint/2010/main" val="2743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9" y="1035173"/>
            <a:ext cx="3943786" cy="5290891"/>
          </a:xfrm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391760"/>
            <a:ext cx="3974264" cy="4577718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07" y="908050"/>
            <a:ext cx="3693211" cy="5545138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611198"/>
            <a:ext cx="3919404" cy="4138842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1" y="1114415"/>
            <a:ext cx="4272943" cy="5132408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2" y="1065651"/>
            <a:ext cx="4114460" cy="5229936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29" y="1108319"/>
            <a:ext cx="4376566" cy="5144599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980314"/>
            <a:ext cx="4010837" cy="5400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03" y="908050"/>
            <a:ext cx="4267818" cy="5545138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922407"/>
            <a:ext cx="4254657" cy="5516424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8" y="908050"/>
            <a:ext cx="4192809" cy="5545138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9" y="1178417"/>
            <a:ext cx="3943786" cy="5004403"/>
          </a:xfrm>
        </p:spPr>
      </p:pic>
    </p:spTree>
    <p:extLst>
      <p:ext uri="{BB962C8B-B14F-4D97-AF65-F5344CB8AC3E}">
        <p14:creationId xmlns:p14="http://schemas.microsoft.com/office/powerpoint/2010/main" val="12323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I-1</a:t>
            </a:r>
            <a:r>
              <a:rPr lang="is-IS" sz="2400" dirty="0"/>
              <a:t>: </a:t>
            </a:r>
            <a:r>
              <a:rPr lang="is-IS" sz="2400" dirty="0" smtClean="0"/>
              <a:t>Aukinn efnahagslegur stöðugleiki og þáttur peningastefnunnar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955932"/>
            <a:ext cx="4029123" cy="5449374"/>
          </a:xfrm>
        </p:spPr>
      </p:pic>
    </p:spTree>
    <p:extLst>
      <p:ext uri="{BB962C8B-B14F-4D97-AF65-F5344CB8AC3E}">
        <p14:creationId xmlns:p14="http://schemas.microsoft.com/office/powerpoint/2010/main" val="12323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I-1</a:t>
            </a:r>
            <a:r>
              <a:rPr lang="is-IS" sz="2400" dirty="0"/>
              <a:t>: </a:t>
            </a:r>
            <a:r>
              <a:rPr lang="is-IS" sz="2400" dirty="0" smtClean="0"/>
              <a:t>Aukinn efnahagslegur stöðugleiki og þáttur peningastefnunnar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090033"/>
            <a:ext cx="4010837" cy="5181172"/>
          </a:xfrm>
        </p:spPr>
      </p:pic>
    </p:spTree>
    <p:extLst>
      <p:ext uri="{BB962C8B-B14F-4D97-AF65-F5344CB8AC3E}">
        <p14:creationId xmlns:p14="http://schemas.microsoft.com/office/powerpoint/2010/main" val="39068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I-1</a:t>
            </a:r>
            <a:r>
              <a:rPr lang="is-IS" sz="2400" dirty="0"/>
              <a:t>: </a:t>
            </a:r>
            <a:r>
              <a:rPr lang="is-IS" sz="2400" dirty="0" smtClean="0"/>
              <a:t>Aukinn efnahagslegur stöðugleiki og þáttur peningastefnunnar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75" y="908050"/>
            <a:ext cx="3739874" cy="5545138"/>
          </a:xfrm>
        </p:spPr>
      </p:pic>
    </p:spTree>
    <p:extLst>
      <p:ext uri="{BB962C8B-B14F-4D97-AF65-F5344CB8AC3E}">
        <p14:creationId xmlns:p14="http://schemas.microsoft.com/office/powerpoint/2010/main" val="2966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I-1</a:t>
            </a:r>
            <a:r>
              <a:rPr lang="is-IS" sz="2400" dirty="0"/>
              <a:t>: </a:t>
            </a:r>
            <a:r>
              <a:rPr lang="is-IS" sz="2400" dirty="0" smtClean="0"/>
              <a:t>Aukinn efnahagslegur stöðugleiki og þáttur peningastefnunnar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285089"/>
            <a:ext cx="3980359" cy="4791060"/>
          </a:xfrm>
        </p:spPr>
      </p:pic>
    </p:spTree>
    <p:extLst>
      <p:ext uri="{BB962C8B-B14F-4D97-AF65-F5344CB8AC3E}">
        <p14:creationId xmlns:p14="http://schemas.microsoft.com/office/powerpoint/2010/main" val="2966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I-1</a:t>
            </a:r>
            <a:r>
              <a:rPr lang="is-IS" sz="2400" dirty="0"/>
              <a:t>: </a:t>
            </a:r>
            <a:r>
              <a:rPr lang="is-IS" sz="2400" dirty="0" smtClean="0"/>
              <a:t>Aukinn efnahagslegur stöðugleiki og þáttur peningastefnunnar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285089"/>
            <a:ext cx="3980359" cy="4791060"/>
          </a:xfrm>
        </p:spPr>
      </p:pic>
    </p:spTree>
    <p:extLst>
      <p:ext uri="{BB962C8B-B14F-4D97-AF65-F5344CB8AC3E}">
        <p14:creationId xmlns:p14="http://schemas.microsoft.com/office/powerpoint/2010/main" val="2966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I-1</a:t>
            </a:r>
            <a:r>
              <a:rPr lang="is-IS" sz="2400" dirty="0"/>
              <a:t>: </a:t>
            </a:r>
            <a:r>
              <a:rPr lang="is-IS" sz="2400" dirty="0" smtClean="0"/>
              <a:t>Aukinn efnahagslegur stöðugleiki og þáttur peningastefnunnar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358235"/>
            <a:ext cx="3980359" cy="4644768"/>
          </a:xfrm>
        </p:spPr>
      </p:pic>
    </p:spTree>
    <p:extLst>
      <p:ext uri="{BB962C8B-B14F-4D97-AF65-F5344CB8AC3E}">
        <p14:creationId xmlns:p14="http://schemas.microsoft.com/office/powerpoint/2010/main" val="2966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85" y="908050"/>
            <a:ext cx="3680255" cy="5545138"/>
          </a:xfrm>
        </p:spPr>
      </p:pic>
    </p:spTree>
    <p:extLst>
      <p:ext uri="{BB962C8B-B14F-4D97-AF65-F5344CB8AC3E}">
        <p14:creationId xmlns:p14="http://schemas.microsoft.com/office/powerpoint/2010/main" val="1997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Rammagrein </a:t>
            </a:r>
            <a:r>
              <a:rPr lang="is-IS" sz="2400" dirty="0" smtClean="0"/>
              <a:t>I-1</a:t>
            </a:r>
            <a:r>
              <a:rPr lang="is-IS" sz="2400" dirty="0"/>
              <a:t>: </a:t>
            </a:r>
            <a:r>
              <a:rPr lang="is-IS" sz="2400" dirty="0" smtClean="0"/>
              <a:t>Aukinn efnahagslegur stöðugleiki og þáttur peningastefnunnar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074794"/>
            <a:ext cx="3980359" cy="5211650"/>
          </a:xfrm>
        </p:spPr>
      </p:pic>
    </p:spTree>
    <p:extLst>
      <p:ext uri="{BB962C8B-B14F-4D97-AF65-F5344CB8AC3E}">
        <p14:creationId xmlns:p14="http://schemas.microsoft.com/office/powerpoint/2010/main" val="2966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940693"/>
            <a:ext cx="4065696" cy="5479851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486240"/>
            <a:ext cx="4254657" cy="4388757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16" y="908050"/>
            <a:ext cx="3979592" cy="5545138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25" y="908050"/>
            <a:ext cx="4280774" cy="5545138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955932"/>
            <a:ext cx="4065696" cy="5449374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303375"/>
            <a:ext cx="3919404" cy="4754487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160131"/>
            <a:ext cx="4230275" cy="5040976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150988"/>
            <a:ext cx="3986455" cy="5059262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080889"/>
            <a:ext cx="3986455" cy="5199459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01" y="908050"/>
            <a:ext cx="3824622" cy="5545138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1086985"/>
            <a:ext cx="4120556" cy="5187268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31" y="1272898"/>
            <a:ext cx="4516763" cy="4815442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88" y="908050"/>
            <a:ext cx="3991048" cy="5545138"/>
          </a:xfrm>
        </p:spPr>
      </p:pic>
    </p:spTree>
    <p:extLst>
      <p:ext uri="{BB962C8B-B14F-4D97-AF65-F5344CB8AC3E}">
        <p14:creationId xmlns:p14="http://schemas.microsoft.com/office/powerpoint/2010/main" val="2219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461858"/>
            <a:ext cx="4400948" cy="4437521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82" y="908050"/>
            <a:ext cx="3961660" cy="5545138"/>
          </a:xfrm>
        </p:spPr>
      </p:pic>
    </p:spTree>
    <p:extLst>
      <p:ext uri="{BB962C8B-B14F-4D97-AF65-F5344CB8AC3E}">
        <p14:creationId xmlns:p14="http://schemas.microsoft.com/office/powerpoint/2010/main" val="30673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87" y="1236325"/>
            <a:ext cx="4126651" cy="4888588"/>
          </a:xfrm>
        </p:spPr>
      </p:pic>
    </p:spTree>
    <p:extLst>
      <p:ext uri="{BB962C8B-B14F-4D97-AF65-F5344CB8AC3E}">
        <p14:creationId xmlns:p14="http://schemas.microsoft.com/office/powerpoint/2010/main" val="30673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92" y="908050"/>
            <a:ext cx="3591241" cy="5545138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85" y="908050"/>
            <a:ext cx="3325055" cy="554513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26" y="908050"/>
            <a:ext cx="3831573" cy="554513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056508"/>
            <a:ext cx="3913309" cy="5248222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595959"/>
            <a:ext cx="4230275" cy="4169320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958980"/>
            <a:ext cx="4023028" cy="544327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95" y="908050"/>
            <a:ext cx="3971034" cy="554513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53" y="908050"/>
            <a:ext cx="3459919" cy="554513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038221"/>
            <a:ext cx="4400948" cy="5284795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83" y="908050"/>
            <a:ext cx="4069659" cy="554513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07744"/>
            <a:ext cx="4059601" cy="5345750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42420"/>
            <a:ext cx="4065696" cy="4876397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00" y="908050"/>
            <a:ext cx="3340024" cy="554513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260707"/>
            <a:ext cx="4071792" cy="4839824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48" y="1175370"/>
            <a:ext cx="4157129" cy="501049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132701"/>
            <a:ext cx="4077887" cy="5095835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26" y="1178417"/>
            <a:ext cx="4504572" cy="5004403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42420"/>
            <a:ext cx="4090078" cy="4876397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35" y="943741"/>
            <a:ext cx="4528954" cy="5473756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5" y="1452715"/>
            <a:ext cx="4041314" cy="445580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48516"/>
            <a:ext cx="4090078" cy="4864206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43" y="908050"/>
            <a:ext cx="3693138" cy="554513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70" y="1160131"/>
            <a:ext cx="4218084" cy="5040976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8" y="1022982"/>
            <a:ext cx="4102269" cy="5315273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02" y="908050"/>
            <a:ext cx="3891420" cy="5545138"/>
          </a:xfrm>
        </p:spPr>
      </p:pic>
    </p:spTree>
    <p:extLst>
      <p:ext uri="{BB962C8B-B14F-4D97-AF65-F5344CB8AC3E}">
        <p14:creationId xmlns:p14="http://schemas.microsoft.com/office/powerpoint/2010/main" val="1315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Þróun peningamagns í kjölfar fjármálakreppunnar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72322"/>
            <a:ext cx="4090078" cy="5016594"/>
          </a:xfrm>
        </p:spPr>
      </p:pic>
    </p:spTree>
    <p:extLst>
      <p:ext uri="{BB962C8B-B14F-4D97-AF65-F5344CB8AC3E}">
        <p14:creationId xmlns:p14="http://schemas.microsoft.com/office/powerpoint/2010/main" val="326001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36" y="908050"/>
            <a:ext cx="3927352" cy="5545138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Þróun peningamagns í kjölfar fjármálakreppunnar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04" y="1157083"/>
            <a:ext cx="4443617" cy="5047071"/>
          </a:xfrm>
        </p:spPr>
      </p:pic>
    </p:spTree>
    <p:extLst>
      <p:ext uri="{BB962C8B-B14F-4D97-AF65-F5344CB8AC3E}">
        <p14:creationId xmlns:p14="http://schemas.microsoft.com/office/powerpoint/2010/main" val="36203915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Þróun peningamagns í kjölfar fjármálakreppunnar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1" y="908050"/>
            <a:ext cx="4145622" cy="5545138"/>
          </a:xfrm>
        </p:spPr>
      </p:pic>
    </p:spTree>
    <p:extLst>
      <p:ext uri="{BB962C8B-B14F-4D97-AF65-F5344CB8AC3E}">
        <p14:creationId xmlns:p14="http://schemas.microsoft.com/office/powerpoint/2010/main" val="3620391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Þróun peningamagns í kjölfar fjármálakreppunnar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79" y="908050"/>
            <a:ext cx="4101266" cy="5545138"/>
          </a:xfrm>
        </p:spPr>
      </p:pic>
    </p:spTree>
    <p:extLst>
      <p:ext uri="{BB962C8B-B14F-4D97-AF65-F5344CB8AC3E}">
        <p14:creationId xmlns:p14="http://schemas.microsoft.com/office/powerpoint/2010/main" val="36203915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Þróun peningamagns í kjölfar fjármálakreppunnar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18" y="1096128"/>
            <a:ext cx="4211988" cy="5168981"/>
          </a:xfrm>
        </p:spPr>
      </p:pic>
    </p:spTree>
    <p:extLst>
      <p:ext uri="{BB962C8B-B14F-4D97-AF65-F5344CB8AC3E}">
        <p14:creationId xmlns:p14="http://schemas.microsoft.com/office/powerpoint/2010/main" val="36203915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Þróun peningamagns í kjölfar fjármálakreppunnar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70" y="908050"/>
            <a:ext cx="4466084" cy="5545138"/>
          </a:xfrm>
        </p:spPr>
      </p:pic>
    </p:spTree>
    <p:extLst>
      <p:ext uri="{BB962C8B-B14F-4D97-AF65-F5344CB8AC3E}">
        <p14:creationId xmlns:p14="http://schemas.microsoft.com/office/powerpoint/2010/main" val="36203915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III-1: Þróun peningamagns í kjölfar fjármálakreppunnar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97" y="908050"/>
            <a:ext cx="4106430" cy="5545138"/>
          </a:xfrm>
        </p:spPr>
      </p:pic>
    </p:spTree>
    <p:extLst>
      <p:ext uri="{BB962C8B-B14F-4D97-AF65-F5344CB8AC3E}">
        <p14:creationId xmlns:p14="http://schemas.microsoft.com/office/powerpoint/2010/main" val="36203915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160131"/>
            <a:ext cx="4071792" cy="5040976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88" y="1501479"/>
            <a:ext cx="4266848" cy="4358280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0" y="908050"/>
            <a:ext cx="3870724" cy="5545138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10" y="908050"/>
            <a:ext cx="3905604" cy="5545138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044317"/>
            <a:ext cx="4083983" cy="5272604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82" y="908050"/>
            <a:ext cx="4836861" cy="5545138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53460"/>
            <a:ext cx="4059601" cy="5254318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6" y="1047364"/>
            <a:ext cx="4449712" cy="5266509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67" y="908050"/>
            <a:ext cx="3667690" cy="5545138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32126"/>
            <a:ext cx="4004741" cy="5296986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099176"/>
            <a:ext cx="4285134" cy="5162886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922407"/>
            <a:ext cx="4083983" cy="5516424"/>
          </a:xfrm>
        </p:spPr>
      </p:pic>
    </p:spTree>
    <p:extLst>
      <p:ext uri="{BB962C8B-B14F-4D97-AF65-F5344CB8AC3E}">
        <p14:creationId xmlns:p14="http://schemas.microsoft.com/office/powerpoint/2010/main" val="19839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22" y="908050"/>
            <a:ext cx="4098580" cy="5545138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047364"/>
            <a:ext cx="3980359" cy="5266509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23558"/>
            <a:ext cx="4059601" cy="5114122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391760"/>
            <a:ext cx="3986455" cy="4577718"/>
          </a:xfrm>
        </p:spPr>
      </p:pic>
    </p:spTree>
    <p:extLst>
      <p:ext uri="{BB962C8B-B14F-4D97-AF65-F5344CB8AC3E}">
        <p14:creationId xmlns:p14="http://schemas.microsoft.com/office/powerpoint/2010/main" val="3158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196704"/>
            <a:ext cx="3980359" cy="4967830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196704"/>
            <a:ext cx="4053505" cy="4967830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51" y="908050"/>
            <a:ext cx="4039122" cy="5545138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297280"/>
            <a:ext cx="4230275" cy="4766678"/>
          </a:xfrm>
        </p:spPr>
      </p:pic>
    </p:spTree>
    <p:extLst>
      <p:ext uri="{BB962C8B-B14F-4D97-AF65-F5344CB8AC3E}">
        <p14:creationId xmlns:p14="http://schemas.microsoft.com/office/powerpoint/2010/main" val="3956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1800" dirty="0" smtClean="0"/>
              <a:t>Rammagrein IV-2: Vísbendingar um þróun innflutnings fengnar út frá fjölda greiðslufyrirmæla í alþjóðlegri greiðslumiðlun</a:t>
            </a:r>
            <a:endParaRPr lang="is-I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73" y="908050"/>
            <a:ext cx="3938878" cy="5545138"/>
          </a:xfrm>
        </p:spPr>
      </p:pic>
    </p:spTree>
    <p:extLst>
      <p:ext uri="{BB962C8B-B14F-4D97-AF65-F5344CB8AC3E}">
        <p14:creationId xmlns:p14="http://schemas.microsoft.com/office/powerpoint/2010/main" val="27167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44317"/>
            <a:ext cx="4291230" cy="5272604"/>
          </a:xfrm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59555"/>
            <a:ext cx="4291230" cy="5242127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492336"/>
            <a:ext cx="4303421" cy="4376566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53" y="908050"/>
            <a:ext cx="4028519" cy="5545138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047364"/>
            <a:ext cx="4303421" cy="5266509"/>
          </a:xfrm>
        </p:spPr>
      </p:pic>
    </p:spTree>
    <p:extLst>
      <p:ext uri="{BB962C8B-B14F-4D97-AF65-F5344CB8AC3E}">
        <p14:creationId xmlns:p14="http://schemas.microsoft.com/office/powerpoint/2010/main" val="399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8077</TotalTime>
  <Words>644</Words>
  <Application>Microsoft Office PowerPoint</Application>
  <PresentationFormat>On-screen Show (4:3)</PresentationFormat>
  <Paragraphs>140</Paragraphs>
  <Slides>138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39" baseType="lpstr">
      <vt:lpstr>Default Design</vt:lpstr>
      <vt:lpstr>Peningamál 2014/2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Rammagrein I-1: Aukinn efnahagslegur stöðugleiki og þáttur peningastefnunnar</vt:lpstr>
      <vt:lpstr>Rammagrein I-1: Aukinn efnahagslegur stöðugleiki og þáttur peningastefnunnar</vt:lpstr>
      <vt:lpstr>Rammagrein I-1: Aukinn efnahagslegur stöðugleiki og þáttur peningastefnunnar</vt:lpstr>
      <vt:lpstr>Rammagrein I-1: Aukinn efnahagslegur stöðugleiki og þáttur peningastefnunnar</vt:lpstr>
      <vt:lpstr>Rammagrein I-1: Aukinn efnahagslegur stöðugleiki og þáttur peningastefnunnar</vt:lpstr>
      <vt:lpstr>Rammagrein I-1: Aukinn efnahagslegur stöðugleiki og þáttur peningastefnunnar</vt:lpstr>
      <vt:lpstr>Rammagrein I-1: Aukinn efnahagslegur stöðugleiki og þáttur peningastefnunnar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Rammagrein III-1: Þróun peningamagns í kjölfar fjármálakreppunnar</vt:lpstr>
      <vt:lpstr>Rammagrein III-1: Þróun peningamagns í kjölfar fjármálakreppunnar</vt:lpstr>
      <vt:lpstr>Rammagrein III-1: Þróun peningamagns í kjölfar fjármálakreppunnar</vt:lpstr>
      <vt:lpstr>Rammagrein III-1: Þróun peningamagns í kjölfar fjármálakreppunnar</vt:lpstr>
      <vt:lpstr>Rammagrein III-1: Þróun peningamagns í kjölfar fjármálakreppunnar</vt:lpstr>
      <vt:lpstr>Rammagrein III-1: Þróun peningamagns í kjölfar fjármálakreppunnar</vt:lpstr>
      <vt:lpstr>Rammagrein III-1: Þróun peningamagns í kjölfar fjármálakreppunnar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Rammagrein IV-2: Vísbendingar um þróun innflutnings fengnar út frá fjölda greiðslufyrirmæla í alþjóðlegri greiðslumiðlun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VII Ytri jöfnuður</vt:lpstr>
      <vt:lpstr>VII Ytri jöfnuður</vt:lpstr>
      <vt:lpstr>VII Ytri jöfnuður</vt:lpstr>
      <vt:lpstr>VII Ytri jöfnuður</vt:lpstr>
      <vt:lpstr>VII Ytri jöfnuður</vt:lpstr>
      <vt:lpstr>VII Ytri jöfnuður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192</cp:revision>
  <dcterms:created xsi:type="dcterms:W3CDTF">2006-03-23T10:35:51Z</dcterms:created>
  <dcterms:modified xsi:type="dcterms:W3CDTF">2014-06-10T15:31:41Z</dcterms:modified>
</cp:coreProperties>
</file>