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948" r:id="rId2"/>
    <p:sldId id="949" r:id="rId3"/>
    <p:sldId id="964" r:id="rId4"/>
    <p:sldId id="971" r:id="rId5"/>
    <p:sldId id="974" r:id="rId6"/>
    <p:sldId id="981" r:id="rId7"/>
    <p:sldId id="986" r:id="rId8"/>
    <p:sldId id="924" r:id="rId9"/>
    <p:sldId id="892" r:id="rId10"/>
    <p:sldId id="975" r:id="rId11"/>
    <p:sldId id="904" r:id="rId12"/>
    <p:sldId id="976" r:id="rId13"/>
    <p:sldId id="943" r:id="rId14"/>
    <p:sldId id="963" r:id="rId15"/>
    <p:sldId id="881" r:id="rId1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74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466AB-40D6-4F48-97ED-7414132DE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094BD401-966A-4E00-BDBE-31B9C97E668B}">
      <dgm:prSet phldrT="[Text]" custT="1"/>
      <dgm:spPr/>
      <dgm:t>
        <a:bodyPr/>
        <a:lstStyle/>
        <a:p>
          <a:r>
            <a:rPr lang="is-IS" sz="1400" dirty="0" smtClean="0"/>
            <a:t>Alþjóðlegur hagvöxtur</a:t>
          </a:r>
          <a:endParaRPr lang="is-IS" sz="1400" dirty="0"/>
        </a:p>
      </dgm:t>
    </dgm:pt>
    <dgm:pt modelId="{F313139A-71FF-47D3-B396-7BA314AB9F90}" type="parTrans" cxnId="{1D6EECEA-71DE-4EFA-9470-1DA21ACD82B1}">
      <dgm:prSet/>
      <dgm:spPr/>
      <dgm:t>
        <a:bodyPr/>
        <a:lstStyle/>
        <a:p>
          <a:endParaRPr lang="is-IS"/>
        </a:p>
      </dgm:t>
    </dgm:pt>
    <dgm:pt modelId="{4E07090B-B387-45C0-8341-EE6D860336C9}" type="sibTrans" cxnId="{1D6EECEA-71DE-4EFA-9470-1DA21ACD82B1}">
      <dgm:prSet/>
      <dgm:spPr/>
      <dgm:t>
        <a:bodyPr/>
        <a:lstStyle/>
        <a:p>
          <a:endParaRPr lang="is-IS"/>
        </a:p>
      </dgm:t>
    </dgm:pt>
    <dgm:pt modelId="{7E6E56D4-BAFC-4B5D-BC57-3D47335F525B}">
      <dgm:prSet phldrT="[Text]" custT="1"/>
      <dgm:spPr/>
      <dgm:t>
        <a:bodyPr/>
        <a:lstStyle/>
        <a:p>
          <a:r>
            <a:rPr lang="is-IS" sz="1400" dirty="0" smtClean="0"/>
            <a:t>Útflutningshorfur</a:t>
          </a:r>
          <a:endParaRPr lang="is-IS" sz="1400" dirty="0"/>
        </a:p>
      </dgm:t>
    </dgm:pt>
    <dgm:pt modelId="{462DC234-22AD-4978-BB42-8EB6B4DE0EC2}" type="parTrans" cxnId="{A83076FD-5C6A-41F5-B273-5FC80C2956B9}">
      <dgm:prSet/>
      <dgm:spPr/>
      <dgm:t>
        <a:bodyPr/>
        <a:lstStyle/>
        <a:p>
          <a:endParaRPr lang="is-IS"/>
        </a:p>
      </dgm:t>
    </dgm:pt>
    <dgm:pt modelId="{5F49DF4C-8193-447D-BDC1-2DFF6B133055}" type="sibTrans" cxnId="{A83076FD-5C6A-41F5-B273-5FC80C2956B9}">
      <dgm:prSet/>
      <dgm:spPr/>
      <dgm:t>
        <a:bodyPr/>
        <a:lstStyle/>
        <a:p>
          <a:endParaRPr lang="is-IS"/>
        </a:p>
      </dgm:t>
    </dgm:pt>
    <dgm:pt modelId="{842EEF2E-8A19-417E-941A-37971B5E3273}">
      <dgm:prSet phldrT="[Text]" custT="1"/>
      <dgm:spPr/>
      <dgm:t>
        <a:bodyPr/>
        <a:lstStyle/>
        <a:p>
          <a:r>
            <a:rPr lang="is-IS" sz="1400" dirty="0" smtClean="0"/>
            <a:t>Gengi krónunnar</a:t>
          </a:r>
          <a:endParaRPr lang="is-IS" sz="1400" dirty="0"/>
        </a:p>
      </dgm:t>
    </dgm:pt>
    <dgm:pt modelId="{5A2C23C2-FAA5-4825-94BE-8047C96E4908}" type="parTrans" cxnId="{E41A77A6-356D-4172-A120-7D087240CE33}">
      <dgm:prSet/>
      <dgm:spPr/>
      <dgm:t>
        <a:bodyPr/>
        <a:lstStyle/>
        <a:p>
          <a:endParaRPr lang="is-IS"/>
        </a:p>
      </dgm:t>
    </dgm:pt>
    <dgm:pt modelId="{EF9FD6AF-181A-4E4E-B8BF-0227BE47A474}" type="sibTrans" cxnId="{E41A77A6-356D-4172-A120-7D087240CE33}">
      <dgm:prSet/>
      <dgm:spPr/>
      <dgm:t>
        <a:bodyPr/>
        <a:lstStyle/>
        <a:p>
          <a:endParaRPr lang="is-IS"/>
        </a:p>
      </dgm:t>
    </dgm:pt>
    <dgm:pt modelId="{D520E4F1-027B-4FE7-AC74-83F7B3461D00}">
      <dgm:prSet phldrT="[Text]" custT="1"/>
      <dgm:spPr/>
      <dgm:t>
        <a:bodyPr/>
        <a:lstStyle/>
        <a:p>
          <a:r>
            <a:rPr lang="is-IS" sz="1400" dirty="0" smtClean="0"/>
            <a:t>Launaþróun</a:t>
          </a:r>
          <a:endParaRPr lang="is-IS" sz="1400" dirty="0"/>
        </a:p>
      </dgm:t>
    </dgm:pt>
    <dgm:pt modelId="{5B8E9276-430C-4C05-A88F-7AC6589F9CFE}" type="parTrans" cxnId="{8C51DAE4-1D00-409B-826C-18FCBFE09659}">
      <dgm:prSet/>
      <dgm:spPr/>
      <dgm:t>
        <a:bodyPr/>
        <a:lstStyle/>
        <a:p>
          <a:endParaRPr lang="is-IS"/>
        </a:p>
      </dgm:t>
    </dgm:pt>
    <dgm:pt modelId="{C9028461-40B4-429E-B4DE-8E8F044AC5D9}" type="sibTrans" cxnId="{8C51DAE4-1D00-409B-826C-18FCBFE09659}">
      <dgm:prSet/>
      <dgm:spPr/>
      <dgm:t>
        <a:bodyPr/>
        <a:lstStyle/>
        <a:p>
          <a:endParaRPr lang="is-IS"/>
        </a:p>
      </dgm:t>
    </dgm:pt>
    <dgm:pt modelId="{4EA02F93-0350-4D4D-9576-1A2D42492A47}">
      <dgm:prSet phldrT="[Text]" custT="1"/>
      <dgm:spPr/>
      <dgm:t>
        <a:bodyPr/>
        <a:lstStyle/>
        <a:p>
          <a:r>
            <a:rPr lang="is-IS" sz="1400" dirty="0" smtClean="0"/>
            <a:t>Einkaneysla</a:t>
          </a:r>
          <a:endParaRPr lang="is-IS" sz="1400" dirty="0"/>
        </a:p>
      </dgm:t>
    </dgm:pt>
    <dgm:pt modelId="{67DD6228-BD6F-4CA1-90B1-BE814AF2E021}" type="parTrans" cxnId="{F1FCCD29-BE77-4C13-81BE-AFE5CBB49975}">
      <dgm:prSet/>
      <dgm:spPr/>
      <dgm:t>
        <a:bodyPr/>
        <a:lstStyle/>
        <a:p>
          <a:endParaRPr lang="is-IS"/>
        </a:p>
      </dgm:t>
    </dgm:pt>
    <dgm:pt modelId="{84236E30-043F-4881-93A3-3BBD25B51B28}" type="sibTrans" cxnId="{F1FCCD29-BE77-4C13-81BE-AFE5CBB49975}">
      <dgm:prSet/>
      <dgm:spPr/>
      <dgm:t>
        <a:bodyPr/>
        <a:lstStyle/>
        <a:p>
          <a:endParaRPr lang="is-IS"/>
        </a:p>
      </dgm:t>
    </dgm:pt>
    <dgm:pt modelId="{FD890C73-B226-42B7-B54B-334944D4535A}">
      <dgm:prSet phldrT="[Text]" custT="1"/>
      <dgm:spPr/>
      <dgm:t>
        <a:bodyPr/>
        <a:lstStyle/>
        <a:p>
          <a:r>
            <a:rPr lang="is-IS" sz="1400" dirty="0" smtClean="0"/>
            <a:t>Slakinn í þjóðarbúinu</a:t>
          </a:r>
          <a:endParaRPr lang="is-IS" sz="1400" dirty="0"/>
        </a:p>
      </dgm:t>
    </dgm:pt>
    <dgm:pt modelId="{4F706CD3-3A8D-4A88-958B-AABF9B388799}" type="parTrans" cxnId="{72B1424D-E6EA-41D5-845C-2CE1EB4915E8}">
      <dgm:prSet/>
      <dgm:spPr/>
      <dgm:t>
        <a:bodyPr/>
        <a:lstStyle/>
        <a:p>
          <a:endParaRPr lang="is-IS"/>
        </a:p>
      </dgm:t>
    </dgm:pt>
    <dgm:pt modelId="{9FFD0F7C-28EF-44DB-9967-64FAFA0D122C}" type="sibTrans" cxnId="{72B1424D-E6EA-41D5-845C-2CE1EB4915E8}">
      <dgm:prSet/>
      <dgm:spPr/>
      <dgm:t>
        <a:bodyPr/>
        <a:lstStyle/>
        <a:p>
          <a:endParaRPr lang="is-IS"/>
        </a:p>
      </dgm:t>
    </dgm:pt>
    <dgm:pt modelId="{B1FEE266-D36A-4A51-8D56-4FBF412CF0A7}">
      <dgm:prSet phldrT="[Text]" custT="1"/>
      <dgm:spPr/>
      <dgm:t>
        <a:bodyPr/>
        <a:lstStyle/>
        <a:p>
          <a:r>
            <a:rPr lang="is-IS" sz="1400" dirty="0" smtClean="0"/>
            <a:t>Verðbólguhorfur</a:t>
          </a:r>
          <a:endParaRPr lang="is-IS" sz="1400" dirty="0"/>
        </a:p>
      </dgm:t>
    </dgm:pt>
    <dgm:pt modelId="{CAE9D788-B5E8-4F6D-9D36-AAB8E8D43D35}" type="parTrans" cxnId="{E2D59440-9152-4256-98B9-F3DC33188366}">
      <dgm:prSet/>
      <dgm:spPr/>
      <dgm:t>
        <a:bodyPr/>
        <a:lstStyle/>
        <a:p>
          <a:endParaRPr lang="is-IS"/>
        </a:p>
      </dgm:t>
    </dgm:pt>
    <dgm:pt modelId="{8915419D-94A1-4985-9433-6B71D0AE2634}" type="sibTrans" cxnId="{E2D59440-9152-4256-98B9-F3DC33188366}">
      <dgm:prSet/>
      <dgm:spPr/>
      <dgm:t>
        <a:bodyPr/>
        <a:lstStyle/>
        <a:p>
          <a:endParaRPr lang="is-IS"/>
        </a:p>
      </dgm:t>
    </dgm:pt>
    <dgm:pt modelId="{B732FB00-832D-426C-A2E9-C6BCDE1233E1}">
      <dgm:prSet/>
      <dgm:spPr/>
      <dgm:t>
        <a:bodyPr/>
        <a:lstStyle/>
        <a:p>
          <a:r>
            <a:rPr lang="is-IS" dirty="0" smtClean="0"/>
            <a:t> Dregur úr óvissu en enn hætta á að efnahagsbati sé ofmetinn</a:t>
          </a:r>
          <a:endParaRPr lang="is-IS" dirty="0"/>
        </a:p>
      </dgm:t>
    </dgm:pt>
    <dgm:pt modelId="{D5E1FB34-9008-470D-A147-F8F5B0800F8C}" type="parTrans" cxnId="{E75E859D-80B8-4891-8ABA-CD5D4F8700AF}">
      <dgm:prSet/>
      <dgm:spPr/>
      <dgm:t>
        <a:bodyPr/>
        <a:lstStyle/>
        <a:p>
          <a:endParaRPr lang="is-IS"/>
        </a:p>
      </dgm:t>
    </dgm:pt>
    <dgm:pt modelId="{C13E8CB7-165B-439C-916D-38723C8F7FF4}" type="sibTrans" cxnId="{E75E859D-80B8-4891-8ABA-CD5D4F8700AF}">
      <dgm:prSet/>
      <dgm:spPr/>
      <dgm:t>
        <a:bodyPr/>
        <a:lstStyle/>
        <a:p>
          <a:endParaRPr lang="is-IS"/>
        </a:p>
      </dgm:t>
    </dgm:pt>
    <dgm:pt modelId="{751401ED-3F84-413F-9F20-C5106C38FB41}">
      <dgm:prSet/>
      <dgm:spPr/>
      <dgm:t>
        <a:bodyPr/>
        <a:lstStyle/>
        <a:p>
          <a:r>
            <a:rPr lang="is-IS" dirty="0" smtClean="0"/>
            <a:t> Útflutningur vex hægar en eftirspurn viðskiptalanda og gæti verið vanmetinn en einnig ofmetinn ef alþjóðlegur bati reynist ofmetinn</a:t>
          </a:r>
          <a:endParaRPr lang="is-IS" dirty="0"/>
        </a:p>
      </dgm:t>
    </dgm:pt>
    <dgm:pt modelId="{9C991FC6-FF58-49B4-8FCE-5B1FA1E37A48}" type="parTrans" cxnId="{41D2A74F-A5E2-4BAE-973B-B7347AEFEF12}">
      <dgm:prSet/>
      <dgm:spPr/>
      <dgm:t>
        <a:bodyPr/>
        <a:lstStyle/>
        <a:p>
          <a:endParaRPr lang="is-IS"/>
        </a:p>
      </dgm:t>
    </dgm:pt>
    <dgm:pt modelId="{EBC9E52F-36C4-4065-ADE8-685B9B6EEF63}" type="sibTrans" cxnId="{41D2A74F-A5E2-4BAE-973B-B7347AEFEF12}">
      <dgm:prSet/>
      <dgm:spPr/>
      <dgm:t>
        <a:bodyPr/>
        <a:lstStyle/>
        <a:p>
          <a:endParaRPr lang="is-IS"/>
        </a:p>
      </dgm:t>
    </dgm:pt>
    <dgm:pt modelId="{EC46AA04-D221-44C6-AFE7-8C55282440B3}">
      <dgm:prSet/>
      <dgm:spPr/>
      <dgm:t>
        <a:bodyPr/>
        <a:lstStyle/>
        <a:p>
          <a:r>
            <a:rPr lang="is-IS" dirty="0" smtClean="0"/>
            <a:t> Óvissa tengd greiðslujafnaðarvanda, uppgjöri slitabúa og losun hafta</a:t>
          </a:r>
          <a:endParaRPr lang="is-IS" dirty="0"/>
        </a:p>
      </dgm:t>
    </dgm:pt>
    <dgm:pt modelId="{823BEE11-7082-4B91-B67A-F8C3F97A0F4A}" type="parTrans" cxnId="{B6537A38-DF57-4F6F-8C40-664ECDD30E1B}">
      <dgm:prSet/>
      <dgm:spPr/>
      <dgm:t>
        <a:bodyPr/>
        <a:lstStyle/>
        <a:p>
          <a:endParaRPr lang="is-IS"/>
        </a:p>
      </dgm:t>
    </dgm:pt>
    <dgm:pt modelId="{EF24A1B4-12DE-452C-849A-46714BDFECB5}" type="sibTrans" cxnId="{B6537A38-DF57-4F6F-8C40-664ECDD30E1B}">
      <dgm:prSet/>
      <dgm:spPr/>
      <dgm:t>
        <a:bodyPr/>
        <a:lstStyle/>
        <a:p>
          <a:endParaRPr lang="is-IS"/>
        </a:p>
      </dgm:t>
    </dgm:pt>
    <dgm:pt modelId="{3B6B7563-C447-44CE-9C62-2C6D8B9F443E}">
      <dgm:prSet/>
      <dgm:spPr/>
      <dgm:t>
        <a:bodyPr/>
        <a:lstStyle/>
        <a:p>
          <a:r>
            <a:rPr lang="is-IS" dirty="0" smtClean="0"/>
            <a:t> Launahækkanir á næsta ári gætu reynst meiri en spáð er bresti samstaða sem náðist í kringum nýgerða kjarasamninga</a:t>
          </a:r>
          <a:endParaRPr lang="is-IS" dirty="0"/>
        </a:p>
      </dgm:t>
    </dgm:pt>
    <dgm:pt modelId="{7A91692F-5CA5-47EE-B4D8-313CB017AFA2}" type="parTrans" cxnId="{36D8B808-3D68-4B3C-88F1-B6739C470FF2}">
      <dgm:prSet/>
      <dgm:spPr/>
      <dgm:t>
        <a:bodyPr/>
        <a:lstStyle/>
        <a:p>
          <a:endParaRPr lang="is-IS"/>
        </a:p>
      </dgm:t>
    </dgm:pt>
    <dgm:pt modelId="{8A7D6F1B-7151-4AE7-9168-7BA47A827048}" type="sibTrans" cxnId="{36D8B808-3D68-4B3C-88F1-B6739C470FF2}">
      <dgm:prSet/>
      <dgm:spPr/>
      <dgm:t>
        <a:bodyPr/>
        <a:lstStyle/>
        <a:p>
          <a:endParaRPr lang="is-IS"/>
        </a:p>
      </dgm:t>
    </dgm:pt>
    <dgm:pt modelId="{0BB6D1E6-6B06-44C8-B53B-4EC321A339E1}">
      <dgm:prSet/>
      <dgm:spPr/>
      <dgm:t>
        <a:bodyPr/>
        <a:lstStyle/>
        <a:p>
          <a:r>
            <a:rPr lang="is-IS" dirty="0" smtClean="0"/>
            <a:t> Skuldalækkun og möguleg takmörkun á verðtryggðum lánum</a:t>
          </a:r>
          <a:endParaRPr lang="is-IS" dirty="0"/>
        </a:p>
      </dgm:t>
    </dgm:pt>
    <dgm:pt modelId="{AF6D8D86-0813-4A75-BBBC-BEF83FCF2B08}" type="parTrans" cxnId="{0C807138-2DC4-4528-8B82-E6F5EED6692E}">
      <dgm:prSet/>
      <dgm:spPr/>
      <dgm:t>
        <a:bodyPr/>
        <a:lstStyle/>
        <a:p>
          <a:endParaRPr lang="is-IS"/>
        </a:p>
      </dgm:t>
    </dgm:pt>
    <dgm:pt modelId="{8C1EDC3D-08C2-46C0-91F3-56B3A1F4859F}" type="sibTrans" cxnId="{0C807138-2DC4-4528-8B82-E6F5EED6692E}">
      <dgm:prSet/>
      <dgm:spPr/>
      <dgm:t>
        <a:bodyPr/>
        <a:lstStyle/>
        <a:p>
          <a:endParaRPr lang="is-IS"/>
        </a:p>
      </dgm:t>
    </dgm:pt>
    <dgm:pt modelId="{490F674C-B7D0-4795-BCDF-10C456F54C5D}">
      <dgm:prSet/>
      <dgm:spPr/>
      <dgm:t>
        <a:bodyPr/>
        <a:lstStyle/>
        <a:p>
          <a:r>
            <a:rPr lang="is-IS" dirty="0" smtClean="0"/>
            <a:t> Erfitt að meta en flestar vísbendingar benda til að slakinn sé orðinn lítill eða jafnvel þegar horfinn</a:t>
          </a:r>
          <a:endParaRPr lang="is-IS" dirty="0"/>
        </a:p>
      </dgm:t>
    </dgm:pt>
    <dgm:pt modelId="{753BCFC5-9EC0-40E7-8358-F2C6DF147643}" type="parTrans" cxnId="{169BCEF5-A32A-49E0-8DFB-6B8EA688F307}">
      <dgm:prSet/>
      <dgm:spPr/>
      <dgm:t>
        <a:bodyPr/>
        <a:lstStyle/>
        <a:p>
          <a:endParaRPr lang="is-IS"/>
        </a:p>
      </dgm:t>
    </dgm:pt>
    <dgm:pt modelId="{4CEB55EB-2454-4A40-9D33-EDC1F6BA8F94}" type="sibTrans" cxnId="{169BCEF5-A32A-49E0-8DFB-6B8EA688F307}">
      <dgm:prSet/>
      <dgm:spPr/>
      <dgm:t>
        <a:bodyPr/>
        <a:lstStyle/>
        <a:p>
          <a:endParaRPr lang="is-IS"/>
        </a:p>
      </dgm:t>
    </dgm:pt>
    <dgm:pt modelId="{278F04EC-A048-4813-AFAF-4AD025E6F1E3}">
      <dgm:prSet/>
      <dgm:spPr/>
      <dgm:t>
        <a:bodyPr/>
        <a:lstStyle/>
        <a:p>
          <a:r>
            <a:rPr lang="is-IS" dirty="0" smtClean="0"/>
            <a:t> Áhrif ofangreindra þátta og samspil þeirra við þrálátar langtímaverðbólguvæntingar</a:t>
          </a:r>
          <a:endParaRPr lang="is-IS" dirty="0"/>
        </a:p>
      </dgm:t>
    </dgm:pt>
    <dgm:pt modelId="{5F0B8999-5DF5-49DD-945E-1B2E03BB067A}" type="parTrans" cxnId="{87862A35-5FEA-452D-B23B-5F5CE36BC1CB}">
      <dgm:prSet/>
      <dgm:spPr/>
      <dgm:t>
        <a:bodyPr/>
        <a:lstStyle/>
        <a:p>
          <a:endParaRPr lang="is-IS"/>
        </a:p>
      </dgm:t>
    </dgm:pt>
    <dgm:pt modelId="{29DC06C5-68CF-4970-9C63-2182EEE83754}" type="sibTrans" cxnId="{87862A35-5FEA-452D-B23B-5F5CE36BC1CB}">
      <dgm:prSet/>
      <dgm:spPr/>
      <dgm:t>
        <a:bodyPr/>
        <a:lstStyle/>
        <a:p>
          <a:endParaRPr lang="is-IS"/>
        </a:p>
      </dgm:t>
    </dgm:pt>
    <dgm:pt modelId="{E9362D6F-DF3B-4122-A9F5-E05AA272D24C}" type="pres">
      <dgm:prSet presAssocID="{C47466AB-40D6-4F48-97ED-7414132DE6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6AC0A067-97BB-40C9-938D-ECCF61A0F6F0}" type="pres">
      <dgm:prSet presAssocID="{094BD401-966A-4E00-BDBE-31B9C97E668B}" presName="parentLin" presStyleCnt="0"/>
      <dgm:spPr/>
    </dgm:pt>
    <dgm:pt modelId="{DC9CA342-766B-48CB-BC43-E2AB53E7E64E}" type="pres">
      <dgm:prSet presAssocID="{094BD401-966A-4E00-BDBE-31B9C97E668B}" presName="parentLeftMargin" presStyleLbl="node1" presStyleIdx="0" presStyleCnt="7"/>
      <dgm:spPr/>
      <dgm:t>
        <a:bodyPr/>
        <a:lstStyle/>
        <a:p>
          <a:endParaRPr lang="is-IS"/>
        </a:p>
      </dgm:t>
    </dgm:pt>
    <dgm:pt modelId="{12D12ADA-E48A-4942-BFD0-E2ADEF0C4018}" type="pres">
      <dgm:prSet presAssocID="{094BD401-966A-4E00-BDBE-31B9C97E668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FAD3EC0-9A33-4C85-8459-C97F651BEAFB}" type="pres">
      <dgm:prSet presAssocID="{094BD401-966A-4E00-BDBE-31B9C97E668B}" presName="negativeSpace" presStyleCnt="0"/>
      <dgm:spPr/>
    </dgm:pt>
    <dgm:pt modelId="{D6F503E0-7585-4B35-AE86-893B763DF967}" type="pres">
      <dgm:prSet presAssocID="{094BD401-966A-4E00-BDBE-31B9C97E668B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7721874-5FBC-4A58-B7C9-54501C03D170}" type="pres">
      <dgm:prSet presAssocID="{4E07090B-B387-45C0-8341-EE6D860336C9}" presName="spaceBetweenRectangles" presStyleCnt="0"/>
      <dgm:spPr/>
    </dgm:pt>
    <dgm:pt modelId="{81B148C0-CDCA-4062-87F2-3E829AA7213D}" type="pres">
      <dgm:prSet presAssocID="{7E6E56D4-BAFC-4B5D-BC57-3D47335F525B}" presName="parentLin" presStyleCnt="0"/>
      <dgm:spPr/>
    </dgm:pt>
    <dgm:pt modelId="{28F7D2AB-820D-431D-9B63-1C0B5ACE42B0}" type="pres">
      <dgm:prSet presAssocID="{7E6E56D4-BAFC-4B5D-BC57-3D47335F525B}" presName="parentLeftMargin" presStyleLbl="node1" presStyleIdx="0" presStyleCnt="7"/>
      <dgm:spPr/>
      <dgm:t>
        <a:bodyPr/>
        <a:lstStyle/>
        <a:p>
          <a:endParaRPr lang="is-IS"/>
        </a:p>
      </dgm:t>
    </dgm:pt>
    <dgm:pt modelId="{81F12691-B745-4A6D-9B8F-5D84D5565FAC}" type="pres">
      <dgm:prSet presAssocID="{7E6E56D4-BAFC-4B5D-BC57-3D47335F525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C81FE7C-8B69-4A5A-8181-477E240A6611}" type="pres">
      <dgm:prSet presAssocID="{7E6E56D4-BAFC-4B5D-BC57-3D47335F525B}" presName="negativeSpace" presStyleCnt="0"/>
      <dgm:spPr/>
    </dgm:pt>
    <dgm:pt modelId="{981F371D-6BD2-441F-8BA2-5A8AC34B783F}" type="pres">
      <dgm:prSet presAssocID="{7E6E56D4-BAFC-4B5D-BC57-3D47335F525B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0C8BFAF-DF6D-4196-A719-C110B85A1EC5}" type="pres">
      <dgm:prSet presAssocID="{5F49DF4C-8193-447D-BDC1-2DFF6B133055}" presName="spaceBetweenRectangles" presStyleCnt="0"/>
      <dgm:spPr/>
    </dgm:pt>
    <dgm:pt modelId="{D42BF6A4-F20F-4502-AD30-939375F6FC94}" type="pres">
      <dgm:prSet presAssocID="{842EEF2E-8A19-417E-941A-37971B5E3273}" presName="parentLin" presStyleCnt="0"/>
      <dgm:spPr/>
    </dgm:pt>
    <dgm:pt modelId="{D4BA5692-0784-4E9C-8D2C-79D6EAA7A630}" type="pres">
      <dgm:prSet presAssocID="{842EEF2E-8A19-417E-941A-37971B5E3273}" presName="parentLeftMargin" presStyleLbl="node1" presStyleIdx="1" presStyleCnt="7"/>
      <dgm:spPr/>
      <dgm:t>
        <a:bodyPr/>
        <a:lstStyle/>
        <a:p>
          <a:endParaRPr lang="is-IS"/>
        </a:p>
      </dgm:t>
    </dgm:pt>
    <dgm:pt modelId="{F3CEB98E-F2A0-41AA-A998-A706AE01E971}" type="pres">
      <dgm:prSet presAssocID="{842EEF2E-8A19-417E-941A-37971B5E327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532189E-8A6F-409F-BB56-3060AE500EA6}" type="pres">
      <dgm:prSet presAssocID="{842EEF2E-8A19-417E-941A-37971B5E3273}" presName="negativeSpace" presStyleCnt="0"/>
      <dgm:spPr/>
    </dgm:pt>
    <dgm:pt modelId="{D60D4A93-7F0F-42CA-BE83-67016646899F}" type="pres">
      <dgm:prSet presAssocID="{842EEF2E-8A19-417E-941A-37971B5E3273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993893D-F907-4553-9C6B-09CB929258B4}" type="pres">
      <dgm:prSet presAssocID="{EF9FD6AF-181A-4E4E-B8BF-0227BE47A474}" presName="spaceBetweenRectangles" presStyleCnt="0"/>
      <dgm:spPr/>
    </dgm:pt>
    <dgm:pt modelId="{19666F06-A6E6-48DE-B857-F197A235670D}" type="pres">
      <dgm:prSet presAssocID="{D520E4F1-027B-4FE7-AC74-83F7B3461D00}" presName="parentLin" presStyleCnt="0"/>
      <dgm:spPr/>
    </dgm:pt>
    <dgm:pt modelId="{953A8D9F-49F9-44D0-A488-6C2383049756}" type="pres">
      <dgm:prSet presAssocID="{D520E4F1-027B-4FE7-AC74-83F7B3461D00}" presName="parentLeftMargin" presStyleLbl="node1" presStyleIdx="2" presStyleCnt="7"/>
      <dgm:spPr/>
      <dgm:t>
        <a:bodyPr/>
        <a:lstStyle/>
        <a:p>
          <a:endParaRPr lang="is-IS"/>
        </a:p>
      </dgm:t>
    </dgm:pt>
    <dgm:pt modelId="{9A9AD39F-6748-410E-910F-3D172BC7FD83}" type="pres">
      <dgm:prSet presAssocID="{D520E4F1-027B-4FE7-AC74-83F7B3461D0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E438D8D-C010-4ADE-9713-745B85B2521D}" type="pres">
      <dgm:prSet presAssocID="{D520E4F1-027B-4FE7-AC74-83F7B3461D00}" presName="negativeSpace" presStyleCnt="0"/>
      <dgm:spPr/>
    </dgm:pt>
    <dgm:pt modelId="{454694C2-C715-4E0B-BBA7-75C8DEB77AC7}" type="pres">
      <dgm:prSet presAssocID="{D520E4F1-027B-4FE7-AC74-83F7B3461D00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7EF06B0-9FA4-4E90-BB48-D6E3FC8CA8B4}" type="pres">
      <dgm:prSet presAssocID="{C9028461-40B4-429E-B4DE-8E8F044AC5D9}" presName="spaceBetweenRectangles" presStyleCnt="0"/>
      <dgm:spPr/>
    </dgm:pt>
    <dgm:pt modelId="{80534B40-B772-4630-859A-4C03528A5565}" type="pres">
      <dgm:prSet presAssocID="{4EA02F93-0350-4D4D-9576-1A2D42492A47}" presName="parentLin" presStyleCnt="0"/>
      <dgm:spPr/>
    </dgm:pt>
    <dgm:pt modelId="{A21130B3-3122-4F1D-B68B-A5BD22B87FC5}" type="pres">
      <dgm:prSet presAssocID="{4EA02F93-0350-4D4D-9576-1A2D42492A47}" presName="parentLeftMargin" presStyleLbl="node1" presStyleIdx="3" presStyleCnt="7"/>
      <dgm:spPr/>
      <dgm:t>
        <a:bodyPr/>
        <a:lstStyle/>
        <a:p>
          <a:endParaRPr lang="is-IS"/>
        </a:p>
      </dgm:t>
    </dgm:pt>
    <dgm:pt modelId="{5E00FFFB-64E5-4592-9F76-D1314BF5CF8C}" type="pres">
      <dgm:prSet presAssocID="{4EA02F93-0350-4D4D-9576-1A2D42492A4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C044DB6-444D-47BE-A407-5C0156C0DE2A}" type="pres">
      <dgm:prSet presAssocID="{4EA02F93-0350-4D4D-9576-1A2D42492A47}" presName="negativeSpace" presStyleCnt="0"/>
      <dgm:spPr/>
    </dgm:pt>
    <dgm:pt modelId="{E2F19F3F-79E6-4201-BD9C-33E6F92594D7}" type="pres">
      <dgm:prSet presAssocID="{4EA02F93-0350-4D4D-9576-1A2D42492A47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CF8C66E-74BE-4042-B5A9-5A6000FBC396}" type="pres">
      <dgm:prSet presAssocID="{84236E30-043F-4881-93A3-3BBD25B51B28}" presName="spaceBetweenRectangles" presStyleCnt="0"/>
      <dgm:spPr/>
    </dgm:pt>
    <dgm:pt modelId="{019E5715-12D2-4274-8C70-192137E9B3F4}" type="pres">
      <dgm:prSet presAssocID="{FD890C73-B226-42B7-B54B-334944D4535A}" presName="parentLin" presStyleCnt="0"/>
      <dgm:spPr/>
    </dgm:pt>
    <dgm:pt modelId="{A87AB971-E006-42BB-9D08-89F360E2C95F}" type="pres">
      <dgm:prSet presAssocID="{FD890C73-B226-42B7-B54B-334944D4535A}" presName="parentLeftMargin" presStyleLbl="node1" presStyleIdx="4" presStyleCnt="7"/>
      <dgm:spPr/>
      <dgm:t>
        <a:bodyPr/>
        <a:lstStyle/>
        <a:p>
          <a:endParaRPr lang="is-IS"/>
        </a:p>
      </dgm:t>
    </dgm:pt>
    <dgm:pt modelId="{AE437D09-5EF0-4641-8AB4-4915B243AD37}" type="pres">
      <dgm:prSet presAssocID="{FD890C73-B226-42B7-B54B-334944D4535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EA828F2-B049-40C9-9BB4-2D890DEFE9E5}" type="pres">
      <dgm:prSet presAssocID="{FD890C73-B226-42B7-B54B-334944D4535A}" presName="negativeSpace" presStyleCnt="0"/>
      <dgm:spPr/>
    </dgm:pt>
    <dgm:pt modelId="{4434052C-271F-4A94-9DD3-9CEA9241C162}" type="pres">
      <dgm:prSet presAssocID="{FD890C73-B226-42B7-B54B-334944D4535A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FBC2202-D491-4A58-B490-9079D5413C34}" type="pres">
      <dgm:prSet presAssocID="{9FFD0F7C-28EF-44DB-9967-64FAFA0D122C}" presName="spaceBetweenRectangles" presStyleCnt="0"/>
      <dgm:spPr/>
    </dgm:pt>
    <dgm:pt modelId="{DB9BB416-1FA5-4A1E-9F30-74E957ED9351}" type="pres">
      <dgm:prSet presAssocID="{B1FEE266-D36A-4A51-8D56-4FBF412CF0A7}" presName="parentLin" presStyleCnt="0"/>
      <dgm:spPr/>
    </dgm:pt>
    <dgm:pt modelId="{E0425A8A-EC30-4022-9B23-105FAA31D71C}" type="pres">
      <dgm:prSet presAssocID="{B1FEE266-D36A-4A51-8D56-4FBF412CF0A7}" presName="parentLeftMargin" presStyleLbl="node1" presStyleIdx="5" presStyleCnt="7"/>
      <dgm:spPr/>
      <dgm:t>
        <a:bodyPr/>
        <a:lstStyle/>
        <a:p>
          <a:endParaRPr lang="is-IS"/>
        </a:p>
      </dgm:t>
    </dgm:pt>
    <dgm:pt modelId="{D4A80658-59A9-419C-AF01-201F71857193}" type="pres">
      <dgm:prSet presAssocID="{B1FEE266-D36A-4A51-8D56-4FBF412CF0A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7BBAA10-2E6E-48B3-9D48-9AE80C4547AF}" type="pres">
      <dgm:prSet presAssocID="{B1FEE266-D36A-4A51-8D56-4FBF412CF0A7}" presName="negativeSpace" presStyleCnt="0"/>
      <dgm:spPr/>
    </dgm:pt>
    <dgm:pt modelId="{40C1B2B8-06E7-4C54-9D45-A9321B079BE7}" type="pres">
      <dgm:prSet presAssocID="{B1FEE266-D36A-4A51-8D56-4FBF412CF0A7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FF6013DA-0A8D-41DD-A331-E8D7644EE5EA}" type="presOf" srcId="{EC46AA04-D221-44C6-AFE7-8C55282440B3}" destId="{D60D4A93-7F0F-42CA-BE83-67016646899F}" srcOrd="0" destOrd="0" presId="urn:microsoft.com/office/officeart/2005/8/layout/list1"/>
    <dgm:cxn modelId="{0C807138-2DC4-4528-8B82-E6F5EED6692E}" srcId="{4EA02F93-0350-4D4D-9576-1A2D42492A47}" destId="{0BB6D1E6-6B06-44C8-B53B-4EC321A339E1}" srcOrd="0" destOrd="0" parTransId="{AF6D8D86-0813-4A75-BBBC-BEF83FCF2B08}" sibTransId="{8C1EDC3D-08C2-46C0-91F3-56B3A1F4859F}"/>
    <dgm:cxn modelId="{1EAF1241-B4D1-4A91-9745-68872497024A}" type="presOf" srcId="{FD890C73-B226-42B7-B54B-334944D4535A}" destId="{AE437D09-5EF0-4641-8AB4-4915B243AD37}" srcOrd="1" destOrd="0" presId="urn:microsoft.com/office/officeart/2005/8/layout/list1"/>
    <dgm:cxn modelId="{41D2A74F-A5E2-4BAE-973B-B7347AEFEF12}" srcId="{7E6E56D4-BAFC-4B5D-BC57-3D47335F525B}" destId="{751401ED-3F84-413F-9F20-C5106C38FB41}" srcOrd="0" destOrd="0" parTransId="{9C991FC6-FF58-49B4-8FCE-5B1FA1E37A48}" sibTransId="{EBC9E52F-36C4-4065-ADE8-685B9B6EEF63}"/>
    <dgm:cxn modelId="{A83076FD-5C6A-41F5-B273-5FC80C2956B9}" srcId="{C47466AB-40D6-4F48-97ED-7414132DE6A2}" destId="{7E6E56D4-BAFC-4B5D-BC57-3D47335F525B}" srcOrd="1" destOrd="0" parTransId="{462DC234-22AD-4978-BB42-8EB6B4DE0EC2}" sibTransId="{5F49DF4C-8193-447D-BDC1-2DFF6B133055}"/>
    <dgm:cxn modelId="{E2D59440-9152-4256-98B9-F3DC33188366}" srcId="{C47466AB-40D6-4F48-97ED-7414132DE6A2}" destId="{B1FEE266-D36A-4A51-8D56-4FBF412CF0A7}" srcOrd="6" destOrd="0" parTransId="{CAE9D788-B5E8-4F6D-9D36-AAB8E8D43D35}" sibTransId="{8915419D-94A1-4985-9433-6B71D0AE2634}"/>
    <dgm:cxn modelId="{534706EA-2EB9-46B2-A1C4-7CCFEAA8104B}" type="presOf" srcId="{751401ED-3F84-413F-9F20-C5106C38FB41}" destId="{981F371D-6BD2-441F-8BA2-5A8AC34B783F}" srcOrd="0" destOrd="0" presId="urn:microsoft.com/office/officeart/2005/8/layout/list1"/>
    <dgm:cxn modelId="{9F204512-E6B1-4E61-96A4-00C5D641587F}" type="presOf" srcId="{094BD401-966A-4E00-BDBE-31B9C97E668B}" destId="{12D12ADA-E48A-4942-BFD0-E2ADEF0C4018}" srcOrd="1" destOrd="0" presId="urn:microsoft.com/office/officeart/2005/8/layout/list1"/>
    <dgm:cxn modelId="{1D6EECEA-71DE-4EFA-9470-1DA21ACD82B1}" srcId="{C47466AB-40D6-4F48-97ED-7414132DE6A2}" destId="{094BD401-966A-4E00-BDBE-31B9C97E668B}" srcOrd="0" destOrd="0" parTransId="{F313139A-71FF-47D3-B396-7BA314AB9F90}" sibTransId="{4E07090B-B387-45C0-8341-EE6D860336C9}"/>
    <dgm:cxn modelId="{F5473369-70D8-453D-872E-1691939322E5}" type="presOf" srcId="{FD890C73-B226-42B7-B54B-334944D4535A}" destId="{A87AB971-E006-42BB-9D08-89F360E2C95F}" srcOrd="0" destOrd="0" presId="urn:microsoft.com/office/officeart/2005/8/layout/list1"/>
    <dgm:cxn modelId="{C7736DBF-77B6-4A06-A84D-066EA44CA21C}" type="presOf" srcId="{B1FEE266-D36A-4A51-8D56-4FBF412CF0A7}" destId="{D4A80658-59A9-419C-AF01-201F71857193}" srcOrd="1" destOrd="0" presId="urn:microsoft.com/office/officeart/2005/8/layout/list1"/>
    <dgm:cxn modelId="{CAC37322-4218-4651-AB5B-15E5509938C9}" type="presOf" srcId="{842EEF2E-8A19-417E-941A-37971B5E3273}" destId="{F3CEB98E-F2A0-41AA-A998-A706AE01E971}" srcOrd="1" destOrd="0" presId="urn:microsoft.com/office/officeart/2005/8/layout/list1"/>
    <dgm:cxn modelId="{06FE9060-DF17-4E00-B39F-BB72A54C4F6F}" type="presOf" srcId="{7E6E56D4-BAFC-4B5D-BC57-3D47335F525B}" destId="{28F7D2AB-820D-431D-9B63-1C0B5ACE42B0}" srcOrd="0" destOrd="0" presId="urn:microsoft.com/office/officeart/2005/8/layout/list1"/>
    <dgm:cxn modelId="{C90FBD81-09E5-4C7C-ADF5-EA9EC9D64CA2}" type="presOf" srcId="{278F04EC-A048-4813-AFAF-4AD025E6F1E3}" destId="{40C1B2B8-06E7-4C54-9D45-A9321B079BE7}" srcOrd="0" destOrd="0" presId="urn:microsoft.com/office/officeart/2005/8/layout/list1"/>
    <dgm:cxn modelId="{283B2C66-11CC-4D7F-A519-87BD5F68924D}" type="presOf" srcId="{094BD401-966A-4E00-BDBE-31B9C97E668B}" destId="{DC9CA342-766B-48CB-BC43-E2AB53E7E64E}" srcOrd="0" destOrd="0" presId="urn:microsoft.com/office/officeart/2005/8/layout/list1"/>
    <dgm:cxn modelId="{E75E859D-80B8-4891-8ABA-CD5D4F8700AF}" srcId="{094BD401-966A-4E00-BDBE-31B9C97E668B}" destId="{B732FB00-832D-426C-A2E9-C6BCDE1233E1}" srcOrd="0" destOrd="0" parTransId="{D5E1FB34-9008-470D-A147-F8F5B0800F8C}" sibTransId="{C13E8CB7-165B-439C-916D-38723C8F7FF4}"/>
    <dgm:cxn modelId="{C69ADD96-F64F-421B-9382-FCA4E500809C}" type="presOf" srcId="{D520E4F1-027B-4FE7-AC74-83F7B3461D00}" destId="{9A9AD39F-6748-410E-910F-3D172BC7FD83}" srcOrd="1" destOrd="0" presId="urn:microsoft.com/office/officeart/2005/8/layout/list1"/>
    <dgm:cxn modelId="{F1FCCD29-BE77-4C13-81BE-AFE5CBB49975}" srcId="{C47466AB-40D6-4F48-97ED-7414132DE6A2}" destId="{4EA02F93-0350-4D4D-9576-1A2D42492A47}" srcOrd="4" destOrd="0" parTransId="{67DD6228-BD6F-4CA1-90B1-BE814AF2E021}" sibTransId="{84236E30-043F-4881-93A3-3BBD25B51B28}"/>
    <dgm:cxn modelId="{68BE8008-D828-4F6A-BA71-A0E78C8690A0}" type="presOf" srcId="{7E6E56D4-BAFC-4B5D-BC57-3D47335F525B}" destId="{81F12691-B745-4A6D-9B8F-5D84D5565FAC}" srcOrd="1" destOrd="0" presId="urn:microsoft.com/office/officeart/2005/8/layout/list1"/>
    <dgm:cxn modelId="{EED2FC42-1B2E-4059-BAB8-E8893601C534}" type="presOf" srcId="{3B6B7563-C447-44CE-9C62-2C6D8B9F443E}" destId="{454694C2-C715-4E0B-BBA7-75C8DEB77AC7}" srcOrd="0" destOrd="0" presId="urn:microsoft.com/office/officeart/2005/8/layout/list1"/>
    <dgm:cxn modelId="{36D8B808-3D68-4B3C-88F1-B6739C470FF2}" srcId="{D520E4F1-027B-4FE7-AC74-83F7B3461D00}" destId="{3B6B7563-C447-44CE-9C62-2C6D8B9F443E}" srcOrd="0" destOrd="0" parTransId="{7A91692F-5CA5-47EE-B4D8-313CB017AFA2}" sibTransId="{8A7D6F1B-7151-4AE7-9168-7BA47A827048}"/>
    <dgm:cxn modelId="{0BF4E963-7C52-458E-8724-918A3D0FCA7D}" type="presOf" srcId="{0BB6D1E6-6B06-44C8-B53B-4EC321A339E1}" destId="{E2F19F3F-79E6-4201-BD9C-33E6F92594D7}" srcOrd="0" destOrd="0" presId="urn:microsoft.com/office/officeart/2005/8/layout/list1"/>
    <dgm:cxn modelId="{72B1424D-E6EA-41D5-845C-2CE1EB4915E8}" srcId="{C47466AB-40D6-4F48-97ED-7414132DE6A2}" destId="{FD890C73-B226-42B7-B54B-334944D4535A}" srcOrd="5" destOrd="0" parTransId="{4F706CD3-3A8D-4A88-958B-AABF9B388799}" sibTransId="{9FFD0F7C-28EF-44DB-9967-64FAFA0D122C}"/>
    <dgm:cxn modelId="{169BCEF5-A32A-49E0-8DFB-6B8EA688F307}" srcId="{FD890C73-B226-42B7-B54B-334944D4535A}" destId="{490F674C-B7D0-4795-BCDF-10C456F54C5D}" srcOrd="0" destOrd="0" parTransId="{753BCFC5-9EC0-40E7-8358-F2C6DF147643}" sibTransId="{4CEB55EB-2454-4A40-9D33-EDC1F6BA8F94}"/>
    <dgm:cxn modelId="{4879148E-9ED7-4947-9191-AF3701992449}" type="presOf" srcId="{490F674C-B7D0-4795-BCDF-10C456F54C5D}" destId="{4434052C-271F-4A94-9DD3-9CEA9241C162}" srcOrd="0" destOrd="0" presId="urn:microsoft.com/office/officeart/2005/8/layout/list1"/>
    <dgm:cxn modelId="{B6537A38-DF57-4F6F-8C40-664ECDD30E1B}" srcId="{842EEF2E-8A19-417E-941A-37971B5E3273}" destId="{EC46AA04-D221-44C6-AFE7-8C55282440B3}" srcOrd="0" destOrd="0" parTransId="{823BEE11-7082-4B91-B67A-F8C3F97A0F4A}" sibTransId="{EF24A1B4-12DE-452C-849A-46714BDFECB5}"/>
    <dgm:cxn modelId="{72ED6E91-6FF6-48BE-9B98-E01A2C85EAC7}" type="presOf" srcId="{D520E4F1-027B-4FE7-AC74-83F7B3461D00}" destId="{953A8D9F-49F9-44D0-A488-6C2383049756}" srcOrd="0" destOrd="0" presId="urn:microsoft.com/office/officeart/2005/8/layout/list1"/>
    <dgm:cxn modelId="{87862A35-5FEA-452D-B23B-5F5CE36BC1CB}" srcId="{B1FEE266-D36A-4A51-8D56-4FBF412CF0A7}" destId="{278F04EC-A048-4813-AFAF-4AD025E6F1E3}" srcOrd="0" destOrd="0" parTransId="{5F0B8999-5DF5-49DD-945E-1B2E03BB067A}" sibTransId="{29DC06C5-68CF-4970-9C63-2182EEE83754}"/>
    <dgm:cxn modelId="{8C51DAE4-1D00-409B-826C-18FCBFE09659}" srcId="{C47466AB-40D6-4F48-97ED-7414132DE6A2}" destId="{D520E4F1-027B-4FE7-AC74-83F7B3461D00}" srcOrd="3" destOrd="0" parTransId="{5B8E9276-430C-4C05-A88F-7AC6589F9CFE}" sibTransId="{C9028461-40B4-429E-B4DE-8E8F044AC5D9}"/>
    <dgm:cxn modelId="{41A29046-C56E-4692-A951-B9903C97DF60}" type="presOf" srcId="{C47466AB-40D6-4F48-97ED-7414132DE6A2}" destId="{E9362D6F-DF3B-4122-A9F5-E05AA272D24C}" srcOrd="0" destOrd="0" presId="urn:microsoft.com/office/officeart/2005/8/layout/list1"/>
    <dgm:cxn modelId="{E41A77A6-356D-4172-A120-7D087240CE33}" srcId="{C47466AB-40D6-4F48-97ED-7414132DE6A2}" destId="{842EEF2E-8A19-417E-941A-37971B5E3273}" srcOrd="2" destOrd="0" parTransId="{5A2C23C2-FAA5-4825-94BE-8047C96E4908}" sibTransId="{EF9FD6AF-181A-4E4E-B8BF-0227BE47A474}"/>
    <dgm:cxn modelId="{B2DE634D-CF76-4408-A5D8-7AA85BCBB321}" type="presOf" srcId="{842EEF2E-8A19-417E-941A-37971B5E3273}" destId="{D4BA5692-0784-4E9C-8D2C-79D6EAA7A630}" srcOrd="0" destOrd="0" presId="urn:microsoft.com/office/officeart/2005/8/layout/list1"/>
    <dgm:cxn modelId="{E7BC9C7B-4957-4806-9DC8-583004402F9F}" type="presOf" srcId="{4EA02F93-0350-4D4D-9576-1A2D42492A47}" destId="{A21130B3-3122-4F1D-B68B-A5BD22B87FC5}" srcOrd="0" destOrd="0" presId="urn:microsoft.com/office/officeart/2005/8/layout/list1"/>
    <dgm:cxn modelId="{C1DC3DA8-107C-46BB-8148-236F99D1F9B5}" type="presOf" srcId="{B732FB00-832D-426C-A2E9-C6BCDE1233E1}" destId="{D6F503E0-7585-4B35-AE86-893B763DF967}" srcOrd="0" destOrd="0" presId="urn:microsoft.com/office/officeart/2005/8/layout/list1"/>
    <dgm:cxn modelId="{3A762F8A-F0DD-4516-A106-72A78153708F}" type="presOf" srcId="{B1FEE266-D36A-4A51-8D56-4FBF412CF0A7}" destId="{E0425A8A-EC30-4022-9B23-105FAA31D71C}" srcOrd="0" destOrd="0" presId="urn:microsoft.com/office/officeart/2005/8/layout/list1"/>
    <dgm:cxn modelId="{0E77B7A3-9672-46DF-9BA3-3DA23E15E611}" type="presOf" srcId="{4EA02F93-0350-4D4D-9576-1A2D42492A47}" destId="{5E00FFFB-64E5-4592-9F76-D1314BF5CF8C}" srcOrd="1" destOrd="0" presId="urn:microsoft.com/office/officeart/2005/8/layout/list1"/>
    <dgm:cxn modelId="{A1E097B3-439F-44D2-9441-59CC82CA9F18}" type="presParOf" srcId="{E9362D6F-DF3B-4122-A9F5-E05AA272D24C}" destId="{6AC0A067-97BB-40C9-938D-ECCF61A0F6F0}" srcOrd="0" destOrd="0" presId="urn:microsoft.com/office/officeart/2005/8/layout/list1"/>
    <dgm:cxn modelId="{0F53499A-A8A9-4F79-8A52-B49665EBC673}" type="presParOf" srcId="{6AC0A067-97BB-40C9-938D-ECCF61A0F6F0}" destId="{DC9CA342-766B-48CB-BC43-E2AB53E7E64E}" srcOrd="0" destOrd="0" presId="urn:microsoft.com/office/officeart/2005/8/layout/list1"/>
    <dgm:cxn modelId="{A420629A-F31F-4F88-8921-C47016547360}" type="presParOf" srcId="{6AC0A067-97BB-40C9-938D-ECCF61A0F6F0}" destId="{12D12ADA-E48A-4942-BFD0-E2ADEF0C4018}" srcOrd="1" destOrd="0" presId="urn:microsoft.com/office/officeart/2005/8/layout/list1"/>
    <dgm:cxn modelId="{1DF5C2D8-A3C9-4322-890A-0F6FBEE48CA2}" type="presParOf" srcId="{E9362D6F-DF3B-4122-A9F5-E05AA272D24C}" destId="{2FAD3EC0-9A33-4C85-8459-C97F651BEAFB}" srcOrd="1" destOrd="0" presId="urn:microsoft.com/office/officeart/2005/8/layout/list1"/>
    <dgm:cxn modelId="{0D4080DC-D219-4DCD-8879-7596B99E5C89}" type="presParOf" srcId="{E9362D6F-DF3B-4122-A9F5-E05AA272D24C}" destId="{D6F503E0-7585-4B35-AE86-893B763DF967}" srcOrd="2" destOrd="0" presId="urn:microsoft.com/office/officeart/2005/8/layout/list1"/>
    <dgm:cxn modelId="{3D02466C-483C-45C4-8A6C-A8930CE827CF}" type="presParOf" srcId="{E9362D6F-DF3B-4122-A9F5-E05AA272D24C}" destId="{37721874-5FBC-4A58-B7C9-54501C03D170}" srcOrd="3" destOrd="0" presId="urn:microsoft.com/office/officeart/2005/8/layout/list1"/>
    <dgm:cxn modelId="{C62C1FE6-8805-450C-B230-899587BEEA2B}" type="presParOf" srcId="{E9362D6F-DF3B-4122-A9F5-E05AA272D24C}" destId="{81B148C0-CDCA-4062-87F2-3E829AA7213D}" srcOrd="4" destOrd="0" presId="urn:microsoft.com/office/officeart/2005/8/layout/list1"/>
    <dgm:cxn modelId="{5B6FB4D4-9DFC-4DD8-95F7-8EE7C651DACB}" type="presParOf" srcId="{81B148C0-CDCA-4062-87F2-3E829AA7213D}" destId="{28F7D2AB-820D-431D-9B63-1C0B5ACE42B0}" srcOrd="0" destOrd="0" presId="urn:microsoft.com/office/officeart/2005/8/layout/list1"/>
    <dgm:cxn modelId="{09C52B7E-17E0-4E0A-8D82-3A1234081F61}" type="presParOf" srcId="{81B148C0-CDCA-4062-87F2-3E829AA7213D}" destId="{81F12691-B745-4A6D-9B8F-5D84D5565FAC}" srcOrd="1" destOrd="0" presId="urn:microsoft.com/office/officeart/2005/8/layout/list1"/>
    <dgm:cxn modelId="{8570D814-E02E-45D7-86F4-50D32C1AB6E7}" type="presParOf" srcId="{E9362D6F-DF3B-4122-A9F5-E05AA272D24C}" destId="{8C81FE7C-8B69-4A5A-8181-477E240A6611}" srcOrd="5" destOrd="0" presId="urn:microsoft.com/office/officeart/2005/8/layout/list1"/>
    <dgm:cxn modelId="{FE3826B7-0E1F-4394-A637-C38CBF59DF77}" type="presParOf" srcId="{E9362D6F-DF3B-4122-A9F5-E05AA272D24C}" destId="{981F371D-6BD2-441F-8BA2-5A8AC34B783F}" srcOrd="6" destOrd="0" presId="urn:microsoft.com/office/officeart/2005/8/layout/list1"/>
    <dgm:cxn modelId="{DEFE12FE-7446-4318-850F-AB337BD219D0}" type="presParOf" srcId="{E9362D6F-DF3B-4122-A9F5-E05AA272D24C}" destId="{70C8BFAF-DF6D-4196-A719-C110B85A1EC5}" srcOrd="7" destOrd="0" presId="urn:microsoft.com/office/officeart/2005/8/layout/list1"/>
    <dgm:cxn modelId="{173AB2BB-8098-4BB2-B9E0-9E7C0109F745}" type="presParOf" srcId="{E9362D6F-DF3B-4122-A9F5-E05AA272D24C}" destId="{D42BF6A4-F20F-4502-AD30-939375F6FC94}" srcOrd="8" destOrd="0" presId="urn:microsoft.com/office/officeart/2005/8/layout/list1"/>
    <dgm:cxn modelId="{8FD6596B-6B5F-4127-BAE5-53BA3A936E41}" type="presParOf" srcId="{D42BF6A4-F20F-4502-AD30-939375F6FC94}" destId="{D4BA5692-0784-4E9C-8D2C-79D6EAA7A630}" srcOrd="0" destOrd="0" presId="urn:microsoft.com/office/officeart/2005/8/layout/list1"/>
    <dgm:cxn modelId="{30B55297-BDA8-466A-AAF2-BF8E66C001C4}" type="presParOf" srcId="{D42BF6A4-F20F-4502-AD30-939375F6FC94}" destId="{F3CEB98E-F2A0-41AA-A998-A706AE01E971}" srcOrd="1" destOrd="0" presId="urn:microsoft.com/office/officeart/2005/8/layout/list1"/>
    <dgm:cxn modelId="{C1C3AB08-CE83-4E33-8F5B-8DDF5ED566CC}" type="presParOf" srcId="{E9362D6F-DF3B-4122-A9F5-E05AA272D24C}" destId="{B532189E-8A6F-409F-BB56-3060AE500EA6}" srcOrd="9" destOrd="0" presId="urn:microsoft.com/office/officeart/2005/8/layout/list1"/>
    <dgm:cxn modelId="{9FA17CDF-532C-47A2-8470-7C9DFC96BF5E}" type="presParOf" srcId="{E9362D6F-DF3B-4122-A9F5-E05AA272D24C}" destId="{D60D4A93-7F0F-42CA-BE83-67016646899F}" srcOrd="10" destOrd="0" presId="urn:microsoft.com/office/officeart/2005/8/layout/list1"/>
    <dgm:cxn modelId="{06835E02-2DCF-42BF-B95A-8F181DAE9EA1}" type="presParOf" srcId="{E9362D6F-DF3B-4122-A9F5-E05AA272D24C}" destId="{E993893D-F907-4553-9C6B-09CB929258B4}" srcOrd="11" destOrd="0" presId="urn:microsoft.com/office/officeart/2005/8/layout/list1"/>
    <dgm:cxn modelId="{E8DE9B78-E373-48BF-B0FB-D0954E020F1B}" type="presParOf" srcId="{E9362D6F-DF3B-4122-A9F5-E05AA272D24C}" destId="{19666F06-A6E6-48DE-B857-F197A235670D}" srcOrd="12" destOrd="0" presId="urn:microsoft.com/office/officeart/2005/8/layout/list1"/>
    <dgm:cxn modelId="{6AD71714-0DDB-477D-A0EB-E9DEC678B743}" type="presParOf" srcId="{19666F06-A6E6-48DE-B857-F197A235670D}" destId="{953A8D9F-49F9-44D0-A488-6C2383049756}" srcOrd="0" destOrd="0" presId="urn:microsoft.com/office/officeart/2005/8/layout/list1"/>
    <dgm:cxn modelId="{EBACE33C-AA9C-432A-9628-C3E4B871E690}" type="presParOf" srcId="{19666F06-A6E6-48DE-B857-F197A235670D}" destId="{9A9AD39F-6748-410E-910F-3D172BC7FD83}" srcOrd="1" destOrd="0" presId="urn:microsoft.com/office/officeart/2005/8/layout/list1"/>
    <dgm:cxn modelId="{AC5B3C26-4294-4FD4-831A-9D45233CF311}" type="presParOf" srcId="{E9362D6F-DF3B-4122-A9F5-E05AA272D24C}" destId="{4E438D8D-C010-4ADE-9713-745B85B2521D}" srcOrd="13" destOrd="0" presId="urn:microsoft.com/office/officeart/2005/8/layout/list1"/>
    <dgm:cxn modelId="{B76E91FE-79E2-4EA9-86C7-74FC1559C8E3}" type="presParOf" srcId="{E9362D6F-DF3B-4122-A9F5-E05AA272D24C}" destId="{454694C2-C715-4E0B-BBA7-75C8DEB77AC7}" srcOrd="14" destOrd="0" presId="urn:microsoft.com/office/officeart/2005/8/layout/list1"/>
    <dgm:cxn modelId="{D3EE32B1-6AC3-4045-B1F2-67DD0FC286EB}" type="presParOf" srcId="{E9362D6F-DF3B-4122-A9F5-E05AA272D24C}" destId="{27EF06B0-9FA4-4E90-BB48-D6E3FC8CA8B4}" srcOrd="15" destOrd="0" presId="urn:microsoft.com/office/officeart/2005/8/layout/list1"/>
    <dgm:cxn modelId="{034579F5-D0CE-4DF7-8FE6-5C84DF2F886D}" type="presParOf" srcId="{E9362D6F-DF3B-4122-A9F5-E05AA272D24C}" destId="{80534B40-B772-4630-859A-4C03528A5565}" srcOrd="16" destOrd="0" presId="urn:microsoft.com/office/officeart/2005/8/layout/list1"/>
    <dgm:cxn modelId="{B175A25C-4851-4C7B-9B23-9D8A83153AE0}" type="presParOf" srcId="{80534B40-B772-4630-859A-4C03528A5565}" destId="{A21130B3-3122-4F1D-B68B-A5BD22B87FC5}" srcOrd="0" destOrd="0" presId="urn:microsoft.com/office/officeart/2005/8/layout/list1"/>
    <dgm:cxn modelId="{66BF200D-72DD-4370-A9E5-601790F2B366}" type="presParOf" srcId="{80534B40-B772-4630-859A-4C03528A5565}" destId="{5E00FFFB-64E5-4592-9F76-D1314BF5CF8C}" srcOrd="1" destOrd="0" presId="urn:microsoft.com/office/officeart/2005/8/layout/list1"/>
    <dgm:cxn modelId="{E76C03A4-B7AB-429B-BEB2-B9489B77E10F}" type="presParOf" srcId="{E9362D6F-DF3B-4122-A9F5-E05AA272D24C}" destId="{2C044DB6-444D-47BE-A407-5C0156C0DE2A}" srcOrd="17" destOrd="0" presId="urn:microsoft.com/office/officeart/2005/8/layout/list1"/>
    <dgm:cxn modelId="{BBCFD4ED-61A7-4B3A-9DA8-3514F3A5F162}" type="presParOf" srcId="{E9362D6F-DF3B-4122-A9F5-E05AA272D24C}" destId="{E2F19F3F-79E6-4201-BD9C-33E6F92594D7}" srcOrd="18" destOrd="0" presId="urn:microsoft.com/office/officeart/2005/8/layout/list1"/>
    <dgm:cxn modelId="{C024AF86-2AFA-4734-BD36-58BA511BA84C}" type="presParOf" srcId="{E9362D6F-DF3B-4122-A9F5-E05AA272D24C}" destId="{2CF8C66E-74BE-4042-B5A9-5A6000FBC396}" srcOrd="19" destOrd="0" presId="urn:microsoft.com/office/officeart/2005/8/layout/list1"/>
    <dgm:cxn modelId="{C5590A29-E441-484B-80D4-634DCDE12ECE}" type="presParOf" srcId="{E9362D6F-DF3B-4122-A9F5-E05AA272D24C}" destId="{019E5715-12D2-4274-8C70-192137E9B3F4}" srcOrd="20" destOrd="0" presId="urn:microsoft.com/office/officeart/2005/8/layout/list1"/>
    <dgm:cxn modelId="{4849EB59-7C50-462E-80F5-340913C16DE0}" type="presParOf" srcId="{019E5715-12D2-4274-8C70-192137E9B3F4}" destId="{A87AB971-E006-42BB-9D08-89F360E2C95F}" srcOrd="0" destOrd="0" presId="urn:microsoft.com/office/officeart/2005/8/layout/list1"/>
    <dgm:cxn modelId="{72CC7B3F-44D3-49DA-B164-054F1453E30F}" type="presParOf" srcId="{019E5715-12D2-4274-8C70-192137E9B3F4}" destId="{AE437D09-5EF0-4641-8AB4-4915B243AD37}" srcOrd="1" destOrd="0" presId="urn:microsoft.com/office/officeart/2005/8/layout/list1"/>
    <dgm:cxn modelId="{8A9574D6-882D-4621-A005-4A445F62A056}" type="presParOf" srcId="{E9362D6F-DF3B-4122-A9F5-E05AA272D24C}" destId="{CEA828F2-B049-40C9-9BB4-2D890DEFE9E5}" srcOrd="21" destOrd="0" presId="urn:microsoft.com/office/officeart/2005/8/layout/list1"/>
    <dgm:cxn modelId="{DB3F465B-AFA9-4FCC-ADAB-3DC1C23EACA7}" type="presParOf" srcId="{E9362D6F-DF3B-4122-A9F5-E05AA272D24C}" destId="{4434052C-271F-4A94-9DD3-9CEA9241C162}" srcOrd="22" destOrd="0" presId="urn:microsoft.com/office/officeart/2005/8/layout/list1"/>
    <dgm:cxn modelId="{B52B94DA-17EF-44D2-98BA-D634721F86E8}" type="presParOf" srcId="{E9362D6F-DF3B-4122-A9F5-E05AA272D24C}" destId="{5FBC2202-D491-4A58-B490-9079D5413C34}" srcOrd="23" destOrd="0" presId="urn:microsoft.com/office/officeart/2005/8/layout/list1"/>
    <dgm:cxn modelId="{4F9FBE0C-21EF-49E3-9ACB-E08B9B372DB9}" type="presParOf" srcId="{E9362D6F-DF3B-4122-A9F5-E05AA272D24C}" destId="{DB9BB416-1FA5-4A1E-9F30-74E957ED9351}" srcOrd="24" destOrd="0" presId="urn:microsoft.com/office/officeart/2005/8/layout/list1"/>
    <dgm:cxn modelId="{8C7E9DD2-9550-486D-B1B4-A8E99B9E618D}" type="presParOf" srcId="{DB9BB416-1FA5-4A1E-9F30-74E957ED9351}" destId="{E0425A8A-EC30-4022-9B23-105FAA31D71C}" srcOrd="0" destOrd="0" presId="urn:microsoft.com/office/officeart/2005/8/layout/list1"/>
    <dgm:cxn modelId="{DF2EA9CD-B3EB-49FA-8A93-44E3D655F818}" type="presParOf" srcId="{DB9BB416-1FA5-4A1E-9F30-74E957ED9351}" destId="{D4A80658-59A9-419C-AF01-201F71857193}" srcOrd="1" destOrd="0" presId="urn:microsoft.com/office/officeart/2005/8/layout/list1"/>
    <dgm:cxn modelId="{C8E6339D-6406-4047-9BA7-F3C445341A4D}" type="presParOf" srcId="{E9362D6F-DF3B-4122-A9F5-E05AA272D24C}" destId="{57BBAA10-2E6E-48B3-9D48-9AE80C4547AF}" srcOrd="25" destOrd="0" presId="urn:microsoft.com/office/officeart/2005/8/layout/list1"/>
    <dgm:cxn modelId="{C4AE3310-E2D6-4F2A-B1B7-E72BC59A598C}" type="presParOf" srcId="{E9362D6F-DF3B-4122-A9F5-E05AA272D24C}" destId="{40C1B2B8-06E7-4C54-9D45-A9321B079BE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FD58D-02C0-494D-969B-1DE39BA80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667937A1-A100-4D7A-BAB8-8622826904C2}">
      <dgm:prSet phldrT="[Text]"/>
      <dgm:spPr/>
      <dgm:t>
        <a:bodyPr/>
        <a:lstStyle/>
        <a:p>
          <a:r>
            <a:rPr lang="is-IS" dirty="0" smtClean="0"/>
            <a:t>Rammi I-1</a:t>
          </a:r>
          <a:endParaRPr lang="is-IS" dirty="0"/>
        </a:p>
      </dgm:t>
    </dgm:pt>
    <dgm:pt modelId="{4E382BFB-3864-4D77-BD11-F4E15D38EFD9}" type="parTrans" cxnId="{7E1350C3-E0B9-43ED-8B75-B95873B1429E}">
      <dgm:prSet/>
      <dgm:spPr/>
      <dgm:t>
        <a:bodyPr/>
        <a:lstStyle/>
        <a:p>
          <a:endParaRPr lang="is-IS"/>
        </a:p>
      </dgm:t>
    </dgm:pt>
    <dgm:pt modelId="{6EC7FD6A-AAB3-4A67-8232-85C3CF421CCC}" type="sibTrans" cxnId="{7E1350C3-E0B9-43ED-8B75-B95873B1429E}">
      <dgm:prSet/>
      <dgm:spPr/>
      <dgm:t>
        <a:bodyPr/>
        <a:lstStyle/>
        <a:p>
          <a:endParaRPr lang="is-IS"/>
        </a:p>
      </dgm:t>
    </dgm:pt>
    <dgm:pt modelId="{12DAAD2C-8545-442C-9769-A1F054B0CFA3}">
      <dgm:prSet phldrT="[Text]"/>
      <dgm:spPr/>
      <dgm:t>
        <a:bodyPr/>
        <a:lstStyle/>
        <a:p>
          <a:r>
            <a:rPr lang="is-IS" dirty="0" smtClean="0"/>
            <a:t>Aukinn efnahagslegur stöðugleiki og þáttur peningastefnunnar</a:t>
          </a:r>
          <a:endParaRPr lang="is-IS" dirty="0"/>
        </a:p>
      </dgm:t>
    </dgm:pt>
    <dgm:pt modelId="{65E4239A-D83C-4F3A-A05F-8CEAD9ECA846}" type="parTrans" cxnId="{D84BE8F0-B5EF-415B-9EEC-18C48E46E058}">
      <dgm:prSet/>
      <dgm:spPr/>
      <dgm:t>
        <a:bodyPr/>
        <a:lstStyle/>
        <a:p>
          <a:endParaRPr lang="is-IS"/>
        </a:p>
      </dgm:t>
    </dgm:pt>
    <dgm:pt modelId="{839B6395-DD8E-42D7-ACFE-111D39DC8B12}" type="sibTrans" cxnId="{D84BE8F0-B5EF-415B-9EEC-18C48E46E058}">
      <dgm:prSet/>
      <dgm:spPr/>
      <dgm:t>
        <a:bodyPr/>
        <a:lstStyle/>
        <a:p>
          <a:endParaRPr lang="is-IS"/>
        </a:p>
      </dgm:t>
    </dgm:pt>
    <dgm:pt modelId="{032E5E13-3366-4D81-980A-5847BC5EAFDE}">
      <dgm:prSet phldrT="[Text]"/>
      <dgm:spPr/>
      <dgm:t>
        <a:bodyPr/>
        <a:lstStyle/>
        <a:p>
          <a:r>
            <a:rPr lang="is-IS" dirty="0" smtClean="0"/>
            <a:t>Rammi III-1</a:t>
          </a:r>
          <a:endParaRPr lang="is-IS" dirty="0"/>
        </a:p>
      </dgm:t>
    </dgm:pt>
    <dgm:pt modelId="{9BF612F0-0418-4C65-AC0E-B13CF25AA3E2}" type="parTrans" cxnId="{D95F6517-0568-4BBE-A4F4-7BA5325F0DD4}">
      <dgm:prSet/>
      <dgm:spPr/>
      <dgm:t>
        <a:bodyPr/>
        <a:lstStyle/>
        <a:p>
          <a:endParaRPr lang="is-IS"/>
        </a:p>
      </dgm:t>
    </dgm:pt>
    <dgm:pt modelId="{2A041C54-50C5-4760-9B82-F15E61AA5361}" type="sibTrans" cxnId="{D95F6517-0568-4BBE-A4F4-7BA5325F0DD4}">
      <dgm:prSet/>
      <dgm:spPr/>
      <dgm:t>
        <a:bodyPr/>
        <a:lstStyle/>
        <a:p>
          <a:endParaRPr lang="is-IS"/>
        </a:p>
      </dgm:t>
    </dgm:pt>
    <dgm:pt modelId="{EBF2B751-4A02-4915-AE47-4C02C1901F9F}">
      <dgm:prSet phldrT="[Text]"/>
      <dgm:spPr/>
      <dgm:t>
        <a:bodyPr/>
        <a:lstStyle/>
        <a:p>
          <a:r>
            <a:rPr lang="is-IS" dirty="0" smtClean="0"/>
            <a:t>Þróun peningamagns í kjölfar fjármálakreppunnar</a:t>
          </a:r>
          <a:endParaRPr lang="is-IS" dirty="0"/>
        </a:p>
      </dgm:t>
    </dgm:pt>
    <dgm:pt modelId="{8FF554CF-E9AD-4C8D-996D-2CBA3BF38A07}" type="parTrans" cxnId="{7C5BDE4A-0286-46C5-BCF7-43C4C8B7B499}">
      <dgm:prSet/>
      <dgm:spPr/>
      <dgm:t>
        <a:bodyPr/>
        <a:lstStyle/>
        <a:p>
          <a:endParaRPr lang="is-IS"/>
        </a:p>
      </dgm:t>
    </dgm:pt>
    <dgm:pt modelId="{47A04ACF-3A5A-4526-9D04-B0B8FBBC2E14}" type="sibTrans" cxnId="{7C5BDE4A-0286-46C5-BCF7-43C4C8B7B499}">
      <dgm:prSet/>
      <dgm:spPr/>
      <dgm:t>
        <a:bodyPr/>
        <a:lstStyle/>
        <a:p>
          <a:endParaRPr lang="is-IS"/>
        </a:p>
      </dgm:t>
    </dgm:pt>
    <dgm:pt modelId="{7E91A30D-504E-4B81-A8C0-93904894ACB6}">
      <dgm:prSet phldrT="[Text]"/>
      <dgm:spPr/>
      <dgm:t>
        <a:bodyPr/>
        <a:lstStyle/>
        <a:p>
          <a:r>
            <a:rPr lang="is-IS" dirty="0" smtClean="0"/>
            <a:t>Rammi IV-1</a:t>
          </a:r>
          <a:endParaRPr lang="is-IS" dirty="0"/>
        </a:p>
      </dgm:t>
    </dgm:pt>
    <dgm:pt modelId="{0DC2F7D0-5812-4697-B093-945409651227}" type="parTrans" cxnId="{3F28A819-85C5-4C74-B0B1-9BEB82BAF979}">
      <dgm:prSet/>
      <dgm:spPr/>
      <dgm:t>
        <a:bodyPr/>
        <a:lstStyle/>
        <a:p>
          <a:endParaRPr lang="is-IS"/>
        </a:p>
      </dgm:t>
    </dgm:pt>
    <dgm:pt modelId="{50EE7CA4-204E-4E5C-9E35-296BE828C360}" type="sibTrans" cxnId="{3F28A819-85C5-4C74-B0B1-9BEB82BAF979}">
      <dgm:prSet/>
      <dgm:spPr/>
      <dgm:t>
        <a:bodyPr/>
        <a:lstStyle/>
        <a:p>
          <a:endParaRPr lang="is-IS"/>
        </a:p>
      </dgm:t>
    </dgm:pt>
    <dgm:pt modelId="{52F759E9-1127-4BD2-A2E0-8FBFAB287808}">
      <dgm:prSet phldrT="[Text]"/>
      <dgm:spPr/>
      <dgm:t>
        <a:bodyPr/>
        <a:lstStyle/>
        <a:p>
          <a:r>
            <a:rPr lang="is-IS" dirty="0" smtClean="0"/>
            <a:t>Rammi IV-2</a:t>
          </a:r>
          <a:endParaRPr lang="is-IS" dirty="0"/>
        </a:p>
      </dgm:t>
    </dgm:pt>
    <dgm:pt modelId="{B654DFB3-988D-48A0-8247-44B2047B5B00}" type="parTrans" cxnId="{DE8EDEBC-61CB-4D2B-BB61-27DBE9CE250C}">
      <dgm:prSet/>
      <dgm:spPr/>
      <dgm:t>
        <a:bodyPr/>
        <a:lstStyle/>
        <a:p>
          <a:endParaRPr lang="is-IS"/>
        </a:p>
      </dgm:t>
    </dgm:pt>
    <dgm:pt modelId="{B0582E60-AA29-4C17-8D03-E57CE768C019}" type="sibTrans" cxnId="{DE8EDEBC-61CB-4D2B-BB61-27DBE9CE250C}">
      <dgm:prSet/>
      <dgm:spPr/>
      <dgm:t>
        <a:bodyPr/>
        <a:lstStyle/>
        <a:p>
          <a:endParaRPr lang="is-IS"/>
        </a:p>
      </dgm:t>
    </dgm:pt>
    <dgm:pt modelId="{3D07B8C1-5F3B-4566-A117-FD043F9D2DF2}">
      <dgm:prSet phldrT="[Text]"/>
      <dgm:spPr/>
      <dgm:t>
        <a:bodyPr/>
        <a:lstStyle/>
        <a:p>
          <a:r>
            <a:rPr lang="is-IS" dirty="0" smtClean="0"/>
            <a:t>Efnahagsleg áhrif gjaldeyrisútboða Seðlabankans</a:t>
          </a:r>
          <a:endParaRPr lang="is-IS" dirty="0"/>
        </a:p>
      </dgm:t>
    </dgm:pt>
    <dgm:pt modelId="{BD4A2A9C-ACB6-47E3-83F0-FF8CD1409E1F}" type="parTrans" cxnId="{C87C15DD-5996-43DA-BE3F-4A5A1AF109BD}">
      <dgm:prSet/>
      <dgm:spPr/>
      <dgm:t>
        <a:bodyPr/>
        <a:lstStyle/>
        <a:p>
          <a:endParaRPr lang="is-IS"/>
        </a:p>
      </dgm:t>
    </dgm:pt>
    <dgm:pt modelId="{43E6551D-9936-410B-88F1-CD9E7D2E5212}" type="sibTrans" cxnId="{C87C15DD-5996-43DA-BE3F-4A5A1AF109BD}">
      <dgm:prSet/>
      <dgm:spPr/>
      <dgm:t>
        <a:bodyPr/>
        <a:lstStyle/>
        <a:p>
          <a:endParaRPr lang="is-IS"/>
        </a:p>
      </dgm:t>
    </dgm:pt>
    <dgm:pt modelId="{2098997F-0F3F-4DD3-B4E9-1FA201983AD5}">
      <dgm:prSet phldrT="[Text]"/>
      <dgm:spPr/>
      <dgm:t>
        <a:bodyPr/>
        <a:lstStyle/>
        <a:p>
          <a:r>
            <a:rPr lang="is-IS" dirty="0" smtClean="0"/>
            <a:t>Vísbendingar um þróun innflutnings fengnar út frá fjölda greiðslufyrirmæla í alþjóðlegri greiðslumiðlun</a:t>
          </a:r>
          <a:endParaRPr lang="is-IS" dirty="0"/>
        </a:p>
      </dgm:t>
    </dgm:pt>
    <dgm:pt modelId="{544CBA38-5A08-4BAB-A69E-19E07C26EC39}" type="parTrans" cxnId="{AF3433D6-BBDA-4B15-A874-32484E2D3714}">
      <dgm:prSet/>
      <dgm:spPr/>
      <dgm:t>
        <a:bodyPr/>
        <a:lstStyle/>
        <a:p>
          <a:endParaRPr lang="is-IS"/>
        </a:p>
      </dgm:t>
    </dgm:pt>
    <dgm:pt modelId="{E78AEE9C-136D-44A8-8EBF-92ACD37B0820}" type="sibTrans" cxnId="{AF3433D6-BBDA-4B15-A874-32484E2D3714}">
      <dgm:prSet/>
      <dgm:spPr/>
      <dgm:t>
        <a:bodyPr/>
        <a:lstStyle/>
        <a:p>
          <a:endParaRPr lang="is-IS"/>
        </a:p>
      </dgm:t>
    </dgm:pt>
    <dgm:pt modelId="{7FADE101-35C3-4CCD-BF3F-CB7756F8EF38}">
      <dgm:prSet phldrT="[Text]"/>
      <dgm:spPr/>
      <dgm:t>
        <a:bodyPr/>
        <a:lstStyle/>
        <a:p>
          <a:r>
            <a:rPr lang="is-IS" dirty="0" smtClean="0"/>
            <a:t>Rammi V-1</a:t>
          </a:r>
          <a:endParaRPr lang="is-IS" dirty="0"/>
        </a:p>
      </dgm:t>
    </dgm:pt>
    <dgm:pt modelId="{274273AE-E38C-46A0-B7E8-6B8C7E84B386}" type="parTrans" cxnId="{EB2960A7-B4EC-4EF4-B376-EA9FF74A7485}">
      <dgm:prSet/>
      <dgm:spPr/>
      <dgm:t>
        <a:bodyPr/>
        <a:lstStyle/>
        <a:p>
          <a:endParaRPr lang="is-IS"/>
        </a:p>
      </dgm:t>
    </dgm:pt>
    <dgm:pt modelId="{4727E18A-AB12-4F0D-AF58-E04B57F2CFCA}" type="sibTrans" cxnId="{EB2960A7-B4EC-4EF4-B376-EA9FF74A7485}">
      <dgm:prSet/>
      <dgm:spPr/>
      <dgm:t>
        <a:bodyPr/>
        <a:lstStyle/>
        <a:p>
          <a:endParaRPr lang="is-IS"/>
        </a:p>
      </dgm:t>
    </dgm:pt>
    <dgm:pt modelId="{E03237D6-0E91-4432-BD33-554EDE35C10C}">
      <dgm:prSet phldrT="[Text]"/>
      <dgm:spPr/>
      <dgm:t>
        <a:bodyPr/>
        <a:lstStyle/>
        <a:p>
          <a:r>
            <a:rPr lang="is-IS" smtClean="0"/>
            <a:t>Rammi VI-1</a:t>
          </a:r>
          <a:endParaRPr lang="is-IS" dirty="0"/>
        </a:p>
      </dgm:t>
    </dgm:pt>
    <dgm:pt modelId="{55C9D78F-8D16-459E-A642-56582AF213A3}" type="parTrans" cxnId="{205FFD56-D2F6-4F25-BD43-747D23140010}">
      <dgm:prSet/>
      <dgm:spPr/>
      <dgm:t>
        <a:bodyPr/>
        <a:lstStyle/>
        <a:p>
          <a:endParaRPr lang="is-IS"/>
        </a:p>
      </dgm:t>
    </dgm:pt>
    <dgm:pt modelId="{5B095369-84FD-4F1D-81F5-221DC5B2D444}" type="sibTrans" cxnId="{205FFD56-D2F6-4F25-BD43-747D23140010}">
      <dgm:prSet/>
      <dgm:spPr/>
      <dgm:t>
        <a:bodyPr/>
        <a:lstStyle/>
        <a:p>
          <a:endParaRPr lang="is-IS"/>
        </a:p>
      </dgm:t>
    </dgm:pt>
    <dgm:pt modelId="{2A3E45B5-C020-47D6-8684-834AAD4A2BB4}">
      <dgm:prSet phldrT="[Text]"/>
      <dgm:spPr/>
      <dgm:t>
        <a:bodyPr/>
        <a:lstStyle/>
        <a:p>
          <a:r>
            <a:rPr lang="is-IS" dirty="0" smtClean="0"/>
            <a:t>Frumvarp til laga um endurbætur á framkvæmd opinberra fjármála</a:t>
          </a:r>
          <a:endParaRPr lang="is-IS" dirty="0"/>
        </a:p>
      </dgm:t>
    </dgm:pt>
    <dgm:pt modelId="{38F5C28C-60D9-454C-B662-4B703FEDFE0B}" type="parTrans" cxnId="{4106A80A-3414-4964-B478-040DB6691A5B}">
      <dgm:prSet/>
      <dgm:spPr/>
      <dgm:t>
        <a:bodyPr/>
        <a:lstStyle/>
        <a:p>
          <a:endParaRPr lang="is-IS"/>
        </a:p>
      </dgm:t>
    </dgm:pt>
    <dgm:pt modelId="{ACB676BD-02DF-40AD-919B-36E9D27D93D2}" type="sibTrans" cxnId="{4106A80A-3414-4964-B478-040DB6691A5B}">
      <dgm:prSet/>
      <dgm:spPr/>
      <dgm:t>
        <a:bodyPr/>
        <a:lstStyle/>
        <a:p>
          <a:endParaRPr lang="is-IS"/>
        </a:p>
      </dgm:t>
    </dgm:pt>
    <dgm:pt modelId="{C541FFF9-16F9-4322-ABCE-59598B1692AF}">
      <dgm:prSet phldrT="[Text]"/>
      <dgm:spPr/>
      <dgm:t>
        <a:bodyPr/>
        <a:lstStyle/>
        <a:p>
          <a:r>
            <a:rPr lang="is-IS" dirty="0" smtClean="0"/>
            <a:t>Nýgerðir kjarasamningar</a:t>
          </a:r>
          <a:endParaRPr lang="is-IS" dirty="0"/>
        </a:p>
      </dgm:t>
    </dgm:pt>
    <dgm:pt modelId="{DEDD6C96-499E-410D-8163-D95BD172539B}" type="parTrans" cxnId="{3AAF1BB0-3200-49D4-A666-C63CD13E6888}">
      <dgm:prSet/>
      <dgm:spPr/>
      <dgm:t>
        <a:bodyPr/>
        <a:lstStyle/>
        <a:p>
          <a:endParaRPr lang="is-IS"/>
        </a:p>
      </dgm:t>
    </dgm:pt>
    <dgm:pt modelId="{9DC266DD-ED27-4143-B88B-F5DDB1C6B138}" type="sibTrans" cxnId="{3AAF1BB0-3200-49D4-A666-C63CD13E6888}">
      <dgm:prSet/>
      <dgm:spPr/>
      <dgm:t>
        <a:bodyPr/>
        <a:lstStyle/>
        <a:p>
          <a:endParaRPr lang="is-IS"/>
        </a:p>
      </dgm:t>
    </dgm:pt>
    <dgm:pt modelId="{DF9E8098-2C44-416C-A9EE-9AD9AD7584B1}" type="pres">
      <dgm:prSet presAssocID="{F80FD58D-02C0-494D-969B-1DE39BA80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8B39F0B9-7F5A-4908-93DB-C0A7B217E863}" type="pres">
      <dgm:prSet presAssocID="{667937A1-A100-4D7A-BAB8-8622826904C2}" presName="linNode" presStyleCnt="0"/>
      <dgm:spPr/>
    </dgm:pt>
    <dgm:pt modelId="{6224248F-59FF-49A8-B472-5917EEB858E5}" type="pres">
      <dgm:prSet presAssocID="{667937A1-A100-4D7A-BAB8-8622826904C2}" presName="parentText" presStyleLbl="node1" presStyleIdx="0" presStyleCnt="6" custScaleX="49559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1FE84A3-1ABB-4BE5-8D0C-AB72F0D3F11D}" type="pres">
      <dgm:prSet presAssocID="{667937A1-A100-4D7A-BAB8-8622826904C2}" presName="descendantText" presStyleLbl="alignAccFollowNode1" presStyleIdx="0" presStyleCnt="6" custScaleX="164739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FBC68BB-39AF-44A9-B3E2-4CE4DB0FECED}" type="pres">
      <dgm:prSet presAssocID="{6EC7FD6A-AAB3-4A67-8232-85C3CF421CCC}" presName="sp" presStyleCnt="0"/>
      <dgm:spPr/>
    </dgm:pt>
    <dgm:pt modelId="{677E5B27-C0BD-4DA7-ACF4-F6D9E11B1E68}" type="pres">
      <dgm:prSet presAssocID="{032E5E13-3366-4D81-980A-5847BC5EAFDE}" presName="linNode" presStyleCnt="0"/>
      <dgm:spPr/>
    </dgm:pt>
    <dgm:pt modelId="{1864E4C4-082B-4596-A76D-033347D70576}" type="pres">
      <dgm:prSet presAssocID="{032E5E13-3366-4D81-980A-5847BC5EAFDE}" presName="parentText" presStyleLbl="node1" presStyleIdx="1" presStyleCnt="6" custScaleX="42102" custLinFactNeighborX="-7" custLinFactNeighborY="-834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B722DE5-CACC-4917-8081-43BFCCCB48D0}" type="pres">
      <dgm:prSet presAssocID="{032E5E13-3366-4D81-980A-5847BC5EAFDE}" presName="descendantText" presStyleLbl="alignAccFollowNode1" presStyleIdx="1" presStyleCnt="6" custScaleX="139992" custLinFactNeighborX="1073" custLinFactNeighborY="76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6C36E65-D726-43CA-B33A-1818A8A30474}" type="pres">
      <dgm:prSet presAssocID="{2A041C54-50C5-4760-9B82-F15E61AA5361}" presName="sp" presStyleCnt="0"/>
      <dgm:spPr/>
    </dgm:pt>
    <dgm:pt modelId="{1482FC51-C763-4DEA-9FBF-D1C280787ECC}" type="pres">
      <dgm:prSet presAssocID="{7E91A30D-504E-4B81-A8C0-93904894ACB6}" presName="linNode" presStyleCnt="0"/>
      <dgm:spPr/>
    </dgm:pt>
    <dgm:pt modelId="{782F5C8B-ABE3-42FF-9902-3186AF22C1DD}" type="pres">
      <dgm:prSet presAssocID="{7E91A30D-504E-4B81-A8C0-93904894ACB6}" presName="parentText" presStyleLbl="node1" presStyleIdx="2" presStyleCnt="6" custScaleX="4017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0841FCE8-E4B6-4FA7-8C87-2BF4CEA5AA17}" type="pres">
      <dgm:prSet presAssocID="{7E91A30D-504E-4B81-A8C0-93904894ACB6}" presName="descendantText" presStyleLbl="alignAccFollowNode1" presStyleIdx="2" presStyleCnt="6" custScaleX="13201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2B4CF10-C7A1-47B2-8DDA-775FAB5A2805}" type="pres">
      <dgm:prSet presAssocID="{50EE7CA4-204E-4E5C-9E35-296BE828C360}" presName="sp" presStyleCnt="0"/>
      <dgm:spPr/>
    </dgm:pt>
    <dgm:pt modelId="{2CB39B07-12CB-4C5D-A14C-5B9AB05840E9}" type="pres">
      <dgm:prSet presAssocID="{52F759E9-1127-4BD2-A2E0-8FBFAB287808}" presName="linNode" presStyleCnt="0"/>
      <dgm:spPr/>
    </dgm:pt>
    <dgm:pt modelId="{5F042638-DF37-4363-8C9D-AA88B4192B66}" type="pres">
      <dgm:prSet presAssocID="{52F759E9-1127-4BD2-A2E0-8FBFAB287808}" presName="parentText" presStyleLbl="node1" presStyleIdx="3" presStyleCnt="6" custScaleX="40687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AF40199-9BD6-4048-9310-1F9ECF3DCD9E}" type="pres">
      <dgm:prSet presAssocID="{52F759E9-1127-4BD2-A2E0-8FBFAB287808}" presName="descendantText" presStyleLbl="alignAccFollowNode1" presStyleIdx="3" presStyleCnt="6" custScaleX="13534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DE9B2A9-1D09-4206-8851-75CA4FD6AC7E}" type="pres">
      <dgm:prSet presAssocID="{B0582E60-AA29-4C17-8D03-E57CE768C019}" presName="sp" presStyleCnt="0"/>
      <dgm:spPr/>
    </dgm:pt>
    <dgm:pt modelId="{19CB907D-6B80-4E5A-B4CB-CA93A538AA54}" type="pres">
      <dgm:prSet presAssocID="{7FADE101-35C3-4CCD-BF3F-CB7756F8EF38}" presName="linNode" presStyleCnt="0"/>
      <dgm:spPr/>
    </dgm:pt>
    <dgm:pt modelId="{167595EB-F0F6-497C-84E9-5D826F9519FE}" type="pres">
      <dgm:prSet presAssocID="{7FADE101-35C3-4CCD-BF3F-CB7756F8EF38}" presName="parentText" presStyleLbl="node1" presStyleIdx="4" presStyleCnt="6" custScaleX="71166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FEE6FEA-BDBA-42D3-81A0-142E93C5EEBF}" type="pres">
      <dgm:prSet presAssocID="{7FADE101-35C3-4CCD-BF3F-CB7756F8EF38}" presName="descendantText" presStyleLbl="alignAccFollowNode1" presStyleIdx="4" presStyleCnt="6" custScaleX="23641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01E22A7-F625-4ACB-BBD6-5C2B0E003137}" type="pres">
      <dgm:prSet presAssocID="{4727E18A-AB12-4F0D-AF58-E04B57F2CFCA}" presName="sp" presStyleCnt="0"/>
      <dgm:spPr/>
    </dgm:pt>
    <dgm:pt modelId="{385A12E3-8E3A-43A4-830A-41676EB59479}" type="pres">
      <dgm:prSet presAssocID="{E03237D6-0E91-4432-BD33-554EDE35C10C}" presName="linNode" presStyleCnt="0"/>
      <dgm:spPr/>
    </dgm:pt>
    <dgm:pt modelId="{DE633B0F-E206-4C85-B287-E3AA357CFE3C}" type="pres">
      <dgm:prSet presAssocID="{E03237D6-0E91-4432-BD33-554EDE35C10C}" presName="parentText" presStyleLbl="node1" presStyleIdx="5" presStyleCnt="6" custScaleX="42626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A1497D7-4107-471E-B72D-F91E9C49AB95}" type="pres">
      <dgm:prSet presAssocID="{E03237D6-0E91-4432-BD33-554EDE35C10C}" presName="descendantText" presStyleLbl="alignAccFollowNode1" presStyleIdx="5" presStyleCnt="6" custScaleX="14182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C87C15DD-5996-43DA-BE3F-4A5A1AF109BD}" srcId="{7E91A30D-504E-4B81-A8C0-93904894ACB6}" destId="{3D07B8C1-5F3B-4566-A117-FD043F9D2DF2}" srcOrd="0" destOrd="0" parTransId="{BD4A2A9C-ACB6-47E3-83F0-FF8CD1409E1F}" sibTransId="{43E6551D-9936-410B-88F1-CD9E7D2E5212}"/>
    <dgm:cxn modelId="{3AAF1BB0-3200-49D4-A666-C63CD13E6888}" srcId="{E03237D6-0E91-4432-BD33-554EDE35C10C}" destId="{C541FFF9-16F9-4322-ABCE-59598B1692AF}" srcOrd="0" destOrd="0" parTransId="{DEDD6C96-499E-410D-8163-D95BD172539B}" sibTransId="{9DC266DD-ED27-4143-B88B-F5DDB1C6B138}"/>
    <dgm:cxn modelId="{7C5BDE4A-0286-46C5-BCF7-43C4C8B7B499}" srcId="{032E5E13-3366-4D81-980A-5847BC5EAFDE}" destId="{EBF2B751-4A02-4915-AE47-4C02C1901F9F}" srcOrd="0" destOrd="0" parTransId="{8FF554CF-E9AD-4C8D-996D-2CBA3BF38A07}" sibTransId="{47A04ACF-3A5A-4526-9D04-B0B8FBBC2E14}"/>
    <dgm:cxn modelId="{7E1350C3-E0B9-43ED-8B75-B95873B1429E}" srcId="{F80FD58D-02C0-494D-969B-1DE39BA80BAD}" destId="{667937A1-A100-4D7A-BAB8-8622826904C2}" srcOrd="0" destOrd="0" parTransId="{4E382BFB-3864-4D77-BD11-F4E15D38EFD9}" sibTransId="{6EC7FD6A-AAB3-4A67-8232-85C3CF421CCC}"/>
    <dgm:cxn modelId="{D95F6517-0568-4BBE-A4F4-7BA5325F0DD4}" srcId="{F80FD58D-02C0-494D-969B-1DE39BA80BAD}" destId="{032E5E13-3366-4D81-980A-5847BC5EAFDE}" srcOrd="1" destOrd="0" parTransId="{9BF612F0-0418-4C65-AC0E-B13CF25AA3E2}" sibTransId="{2A041C54-50C5-4760-9B82-F15E61AA5361}"/>
    <dgm:cxn modelId="{D84BE8F0-B5EF-415B-9EEC-18C48E46E058}" srcId="{667937A1-A100-4D7A-BAB8-8622826904C2}" destId="{12DAAD2C-8545-442C-9769-A1F054B0CFA3}" srcOrd="0" destOrd="0" parTransId="{65E4239A-D83C-4F3A-A05F-8CEAD9ECA846}" sibTransId="{839B6395-DD8E-42D7-ACFE-111D39DC8B12}"/>
    <dgm:cxn modelId="{8BC82DFC-85EF-4B2E-A166-CA9D256BEACF}" type="presOf" srcId="{2098997F-0F3F-4DD3-B4E9-1FA201983AD5}" destId="{EAF40199-9BD6-4048-9310-1F9ECF3DCD9E}" srcOrd="0" destOrd="0" presId="urn:microsoft.com/office/officeart/2005/8/layout/vList5"/>
    <dgm:cxn modelId="{DE8EDEBC-61CB-4D2B-BB61-27DBE9CE250C}" srcId="{F80FD58D-02C0-494D-969B-1DE39BA80BAD}" destId="{52F759E9-1127-4BD2-A2E0-8FBFAB287808}" srcOrd="3" destOrd="0" parTransId="{B654DFB3-988D-48A0-8247-44B2047B5B00}" sibTransId="{B0582E60-AA29-4C17-8D03-E57CE768C019}"/>
    <dgm:cxn modelId="{928D43DC-AAA6-4F23-8B18-A3C6BC5851C5}" type="presOf" srcId="{E03237D6-0E91-4432-BD33-554EDE35C10C}" destId="{DE633B0F-E206-4C85-B287-E3AA357CFE3C}" srcOrd="0" destOrd="0" presId="urn:microsoft.com/office/officeart/2005/8/layout/vList5"/>
    <dgm:cxn modelId="{D4F065E6-3972-4EC3-AE1D-66CA264F5A28}" type="presOf" srcId="{52F759E9-1127-4BD2-A2E0-8FBFAB287808}" destId="{5F042638-DF37-4363-8C9D-AA88B4192B66}" srcOrd="0" destOrd="0" presId="urn:microsoft.com/office/officeart/2005/8/layout/vList5"/>
    <dgm:cxn modelId="{3F28A819-85C5-4C74-B0B1-9BEB82BAF979}" srcId="{F80FD58D-02C0-494D-969B-1DE39BA80BAD}" destId="{7E91A30D-504E-4B81-A8C0-93904894ACB6}" srcOrd="2" destOrd="0" parTransId="{0DC2F7D0-5812-4697-B093-945409651227}" sibTransId="{50EE7CA4-204E-4E5C-9E35-296BE828C360}"/>
    <dgm:cxn modelId="{3D22730C-A8CC-4852-8A70-F9F33E66DD31}" type="presOf" srcId="{7E91A30D-504E-4B81-A8C0-93904894ACB6}" destId="{782F5C8B-ABE3-42FF-9902-3186AF22C1DD}" srcOrd="0" destOrd="0" presId="urn:microsoft.com/office/officeart/2005/8/layout/vList5"/>
    <dgm:cxn modelId="{205FFD56-D2F6-4F25-BD43-747D23140010}" srcId="{F80FD58D-02C0-494D-969B-1DE39BA80BAD}" destId="{E03237D6-0E91-4432-BD33-554EDE35C10C}" srcOrd="5" destOrd="0" parTransId="{55C9D78F-8D16-459E-A642-56582AF213A3}" sibTransId="{5B095369-84FD-4F1D-81F5-221DC5B2D444}"/>
    <dgm:cxn modelId="{4106A80A-3414-4964-B478-040DB6691A5B}" srcId="{7FADE101-35C3-4CCD-BF3F-CB7756F8EF38}" destId="{2A3E45B5-C020-47D6-8684-834AAD4A2BB4}" srcOrd="0" destOrd="0" parTransId="{38F5C28C-60D9-454C-B662-4B703FEDFE0B}" sibTransId="{ACB676BD-02DF-40AD-919B-36E9D27D93D2}"/>
    <dgm:cxn modelId="{B416B9B8-D3ED-45A6-BF25-A37F75F3DB1E}" type="presOf" srcId="{F80FD58D-02C0-494D-969B-1DE39BA80BAD}" destId="{DF9E8098-2C44-416C-A9EE-9AD9AD7584B1}" srcOrd="0" destOrd="0" presId="urn:microsoft.com/office/officeart/2005/8/layout/vList5"/>
    <dgm:cxn modelId="{3921C838-A369-454B-B901-3E5A241A59D4}" type="presOf" srcId="{C541FFF9-16F9-4322-ABCE-59598B1692AF}" destId="{6A1497D7-4107-471E-B72D-F91E9C49AB95}" srcOrd="0" destOrd="0" presId="urn:microsoft.com/office/officeart/2005/8/layout/vList5"/>
    <dgm:cxn modelId="{7020DCB5-4C53-469F-ADFB-65FD1D9CEB47}" type="presOf" srcId="{7FADE101-35C3-4CCD-BF3F-CB7756F8EF38}" destId="{167595EB-F0F6-497C-84E9-5D826F9519FE}" srcOrd="0" destOrd="0" presId="urn:microsoft.com/office/officeart/2005/8/layout/vList5"/>
    <dgm:cxn modelId="{AF3433D6-BBDA-4B15-A874-32484E2D3714}" srcId="{52F759E9-1127-4BD2-A2E0-8FBFAB287808}" destId="{2098997F-0F3F-4DD3-B4E9-1FA201983AD5}" srcOrd="0" destOrd="0" parTransId="{544CBA38-5A08-4BAB-A69E-19E07C26EC39}" sibTransId="{E78AEE9C-136D-44A8-8EBF-92ACD37B0820}"/>
    <dgm:cxn modelId="{31B0C622-BAD7-4CA3-A97A-5B72F8717EBF}" type="presOf" srcId="{032E5E13-3366-4D81-980A-5847BC5EAFDE}" destId="{1864E4C4-082B-4596-A76D-033347D70576}" srcOrd="0" destOrd="0" presId="urn:microsoft.com/office/officeart/2005/8/layout/vList5"/>
    <dgm:cxn modelId="{885DDC50-39AE-4731-919D-C383274DB3F7}" type="presOf" srcId="{2A3E45B5-C020-47D6-8684-834AAD4A2BB4}" destId="{BFEE6FEA-BDBA-42D3-81A0-142E93C5EEBF}" srcOrd="0" destOrd="0" presId="urn:microsoft.com/office/officeart/2005/8/layout/vList5"/>
    <dgm:cxn modelId="{44BF2824-E9A0-48DB-AB3A-16E0C8FE82E6}" type="presOf" srcId="{667937A1-A100-4D7A-BAB8-8622826904C2}" destId="{6224248F-59FF-49A8-B472-5917EEB858E5}" srcOrd="0" destOrd="0" presId="urn:microsoft.com/office/officeart/2005/8/layout/vList5"/>
    <dgm:cxn modelId="{E38B8635-F8B8-4A29-B54D-BB1AA381100A}" type="presOf" srcId="{EBF2B751-4A02-4915-AE47-4C02C1901F9F}" destId="{4B722DE5-CACC-4917-8081-43BFCCCB48D0}" srcOrd="0" destOrd="0" presId="urn:microsoft.com/office/officeart/2005/8/layout/vList5"/>
    <dgm:cxn modelId="{EB2960A7-B4EC-4EF4-B376-EA9FF74A7485}" srcId="{F80FD58D-02C0-494D-969B-1DE39BA80BAD}" destId="{7FADE101-35C3-4CCD-BF3F-CB7756F8EF38}" srcOrd="4" destOrd="0" parTransId="{274273AE-E38C-46A0-B7E8-6B8C7E84B386}" sibTransId="{4727E18A-AB12-4F0D-AF58-E04B57F2CFCA}"/>
    <dgm:cxn modelId="{AD1E581A-1AE1-469F-A926-594CEEF4EF49}" type="presOf" srcId="{3D07B8C1-5F3B-4566-A117-FD043F9D2DF2}" destId="{0841FCE8-E4B6-4FA7-8C87-2BF4CEA5AA17}" srcOrd="0" destOrd="0" presId="urn:microsoft.com/office/officeart/2005/8/layout/vList5"/>
    <dgm:cxn modelId="{3CEB53DB-195E-4C13-B02F-392F4104FEE7}" type="presOf" srcId="{12DAAD2C-8545-442C-9769-A1F054B0CFA3}" destId="{A1FE84A3-1ABB-4BE5-8D0C-AB72F0D3F11D}" srcOrd="0" destOrd="0" presId="urn:microsoft.com/office/officeart/2005/8/layout/vList5"/>
    <dgm:cxn modelId="{7271B3DD-F42D-440B-92A6-8845C297AB73}" type="presParOf" srcId="{DF9E8098-2C44-416C-A9EE-9AD9AD7584B1}" destId="{8B39F0B9-7F5A-4908-93DB-C0A7B217E863}" srcOrd="0" destOrd="0" presId="urn:microsoft.com/office/officeart/2005/8/layout/vList5"/>
    <dgm:cxn modelId="{7F87096E-D8C1-447F-8792-62A6C990D78A}" type="presParOf" srcId="{8B39F0B9-7F5A-4908-93DB-C0A7B217E863}" destId="{6224248F-59FF-49A8-B472-5917EEB858E5}" srcOrd="0" destOrd="0" presId="urn:microsoft.com/office/officeart/2005/8/layout/vList5"/>
    <dgm:cxn modelId="{1A39DCAF-5CA0-4712-8932-3EB6395A4BB0}" type="presParOf" srcId="{8B39F0B9-7F5A-4908-93DB-C0A7B217E863}" destId="{A1FE84A3-1ABB-4BE5-8D0C-AB72F0D3F11D}" srcOrd="1" destOrd="0" presId="urn:microsoft.com/office/officeart/2005/8/layout/vList5"/>
    <dgm:cxn modelId="{DFED58D4-F7EF-4860-9394-7F3E9B9F3398}" type="presParOf" srcId="{DF9E8098-2C44-416C-A9EE-9AD9AD7584B1}" destId="{CFBC68BB-39AF-44A9-B3E2-4CE4DB0FECED}" srcOrd="1" destOrd="0" presId="urn:microsoft.com/office/officeart/2005/8/layout/vList5"/>
    <dgm:cxn modelId="{5867831B-0EF4-44CA-9A1F-E2BAA0B2DE71}" type="presParOf" srcId="{DF9E8098-2C44-416C-A9EE-9AD9AD7584B1}" destId="{677E5B27-C0BD-4DA7-ACF4-F6D9E11B1E68}" srcOrd="2" destOrd="0" presId="urn:microsoft.com/office/officeart/2005/8/layout/vList5"/>
    <dgm:cxn modelId="{AC5DF5A7-160F-4D7B-97A9-D854B376E618}" type="presParOf" srcId="{677E5B27-C0BD-4DA7-ACF4-F6D9E11B1E68}" destId="{1864E4C4-082B-4596-A76D-033347D70576}" srcOrd="0" destOrd="0" presId="urn:microsoft.com/office/officeart/2005/8/layout/vList5"/>
    <dgm:cxn modelId="{592A9D53-4B6C-45B2-9231-165C0B12FE93}" type="presParOf" srcId="{677E5B27-C0BD-4DA7-ACF4-F6D9E11B1E68}" destId="{4B722DE5-CACC-4917-8081-43BFCCCB48D0}" srcOrd="1" destOrd="0" presId="urn:microsoft.com/office/officeart/2005/8/layout/vList5"/>
    <dgm:cxn modelId="{9110F057-C5D3-46E4-82C6-4C39624906EB}" type="presParOf" srcId="{DF9E8098-2C44-416C-A9EE-9AD9AD7584B1}" destId="{76C36E65-D726-43CA-B33A-1818A8A30474}" srcOrd="3" destOrd="0" presId="urn:microsoft.com/office/officeart/2005/8/layout/vList5"/>
    <dgm:cxn modelId="{A49377D9-04AF-455D-9C44-3750A81F0A27}" type="presParOf" srcId="{DF9E8098-2C44-416C-A9EE-9AD9AD7584B1}" destId="{1482FC51-C763-4DEA-9FBF-D1C280787ECC}" srcOrd="4" destOrd="0" presId="urn:microsoft.com/office/officeart/2005/8/layout/vList5"/>
    <dgm:cxn modelId="{B38C0641-EF32-41BA-9AF3-14660AC0623C}" type="presParOf" srcId="{1482FC51-C763-4DEA-9FBF-D1C280787ECC}" destId="{782F5C8B-ABE3-42FF-9902-3186AF22C1DD}" srcOrd="0" destOrd="0" presId="urn:microsoft.com/office/officeart/2005/8/layout/vList5"/>
    <dgm:cxn modelId="{8D85C669-5A55-4732-B758-60D3A4101AB8}" type="presParOf" srcId="{1482FC51-C763-4DEA-9FBF-D1C280787ECC}" destId="{0841FCE8-E4B6-4FA7-8C87-2BF4CEA5AA17}" srcOrd="1" destOrd="0" presId="urn:microsoft.com/office/officeart/2005/8/layout/vList5"/>
    <dgm:cxn modelId="{619C2F73-7959-4DE5-B25A-6026E28438B7}" type="presParOf" srcId="{DF9E8098-2C44-416C-A9EE-9AD9AD7584B1}" destId="{52B4CF10-C7A1-47B2-8DDA-775FAB5A2805}" srcOrd="5" destOrd="0" presId="urn:microsoft.com/office/officeart/2005/8/layout/vList5"/>
    <dgm:cxn modelId="{A4F45B7B-FD38-45BB-80CE-C8B90342ABD5}" type="presParOf" srcId="{DF9E8098-2C44-416C-A9EE-9AD9AD7584B1}" destId="{2CB39B07-12CB-4C5D-A14C-5B9AB05840E9}" srcOrd="6" destOrd="0" presId="urn:microsoft.com/office/officeart/2005/8/layout/vList5"/>
    <dgm:cxn modelId="{32B3C2A6-6410-4C6B-9D41-B11183CA1EE8}" type="presParOf" srcId="{2CB39B07-12CB-4C5D-A14C-5B9AB05840E9}" destId="{5F042638-DF37-4363-8C9D-AA88B4192B66}" srcOrd="0" destOrd="0" presId="urn:microsoft.com/office/officeart/2005/8/layout/vList5"/>
    <dgm:cxn modelId="{552A81FF-2458-4D66-BE86-21279428DD4C}" type="presParOf" srcId="{2CB39B07-12CB-4C5D-A14C-5B9AB05840E9}" destId="{EAF40199-9BD6-4048-9310-1F9ECF3DCD9E}" srcOrd="1" destOrd="0" presId="urn:microsoft.com/office/officeart/2005/8/layout/vList5"/>
    <dgm:cxn modelId="{A1FBAD1F-0304-491F-8273-CB272E70EE6C}" type="presParOf" srcId="{DF9E8098-2C44-416C-A9EE-9AD9AD7584B1}" destId="{5DE9B2A9-1D09-4206-8851-75CA4FD6AC7E}" srcOrd="7" destOrd="0" presId="urn:microsoft.com/office/officeart/2005/8/layout/vList5"/>
    <dgm:cxn modelId="{B12A793A-E7FB-414B-8E45-C6144BE8F0B1}" type="presParOf" srcId="{DF9E8098-2C44-416C-A9EE-9AD9AD7584B1}" destId="{19CB907D-6B80-4E5A-B4CB-CA93A538AA54}" srcOrd="8" destOrd="0" presId="urn:microsoft.com/office/officeart/2005/8/layout/vList5"/>
    <dgm:cxn modelId="{CC562F4E-431C-49C6-9441-2C3ECE0A185B}" type="presParOf" srcId="{19CB907D-6B80-4E5A-B4CB-CA93A538AA54}" destId="{167595EB-F0F6-497C-84E9-5D826F9519FE}" srcOrd="0" destOrd="0" presId="urn:microsoft.com/office/officeart/2005/8/layout/vList5"/>
    <dgm:cxn modelId="{694B7E0A-51F0-42E8-B041-F80BC27B8931}" type="presParOf" srcId="{19CB907D-6B80-4E5A-B4CB-CA93A538AA54}" destId="{BFEE6FEA-BDBA-42D3-81A0-142E93C5EEBF}" srcOrd="1" destOrd="0" presId="urn:microsoft.com/office/officeart/2005/8/layout/vList5"/>
    <dgm:cxn modelId="{2FDB0A7D-8E62-458B-A6DB-A22CBD884F75}" type="presParOf" srcId="{DF9E8098-2C44-416C-A9EE-9AD9AD7584B1}" destId="{B01E22A7-F625-4ACB-BBD6-5C2B0E003137}" srcOrd="9" destOrd="0" presId="urn:microsoft.com/office/officeart/2005/8/layout/vList5"/>
    <dgm:cxn modelId="{0C5D5550-EAE3-4A65-B16D-A2C342A60956}" type="presParOf" srcId="{DF9E8098-2C44-416C-A9EE-9AD9AD7584B1}" destId="{385A12E3-8E3A-43A4-830A-41676EB59479}" srcOrd="10" destOrd="0" presId="urn:microsoft.com/office/officeart/2005/8/layout/vList5"/>
    <dgm:cxn modelId="{6A7CCD2A-9BCB-4F59-B378-9B38B3BF5D52}" type="presParOf" srcId="{385A12E3-8E3A-43A4-830A-41676EB59479}" destId="{DE633B0F-E206-4C85-B287-E3AA357CFE3C}" srcOrd="0" destOrd="0" presId="urn:microsoft.com/office/officeart/2005/8/layout/vList5"/>
    <dgm:cxn modelId="{3DDDF08A-12CB-4C2B-9871-47F09FCDE62D}" type="presParOf" srcId="{385A12E3-8E3A-43A4-830A-41676EB59479}" destId="{6A1497D7-4107-471E-B72D-F91E9C49AB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03E0-7585-4B35-AE86-893B763DF967}">
      <dsp:nvSpPr>
        <dsp:cNvPr id="0" name=""/>
        <dsp:cNvSpPr/>
      </dsp:nvSpPr>
      <dsp:spPr>
        <a:xfrm>
          <a:off x="0" y="227235"/>
          <a:ext cx="4392166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Dregur úr óvissu en enn hætta á að efnahagsbati sé ofmetinn</a:t>
          </a:r>
          <a:endParaRPr lang="is-IS" sz="1100" kern="1200" dirty="0"/>
        </a:p>
      </dsp:txBody>
      <dsp:txXfrm>
        <a:off x="0" y="227235"/>
        <a:ext cx="4392166" cy="467775"/>
      </dsp:txXfrm>
    </dsp:sp>
    <dsp:sp modelId="{12D12ADA-E48A-4942-BFD0-E2ADEF0C4018}">
      <dsp:nvSpPr>
        <dsp:cNvPr id="0" name=""/>
        <dsp:cNvSpPr/>
      </dsp:nvSpPr>
      <dsp:spPr>
        <a:xfrm>
          <a:off x="219608" y="64875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Alþjóðlegur hagvöxtur</a:t>
          </a:r>
          <a:endParaRPr lang="is-IS" sz="1400" kern="1200" dirty="0"/>
        </a:p>
      </dsp:txBody>
      <dsp:txXfrm>
        <a:off x="235460" y="80727"/>
        <a:ext cx="3042812" cy="293016"/>
      </dsp:txXfrm>
    </dsp:sp>
    <dsp:sp modelId="{981F371D-6BD2-441F-8BA2-5A8AC34B783F}">
      <dsp:nvSpPr>
        <dsp:cNvPr id="0" name=""/>
        <dsp:cNvSpPr/>
      </dsp:nvSpPr>
      <dsp:spPr>
        <a:xfrm>
          <a:off x="0" y="916770"/>
          <a:ext cx="4392166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Útflutningur vex hægar en eftirspurn viðskiptalanda og gæti verið vanmetinn en einnig ofmetinn ef alþjóðlegur bati reynist ofmetinn</a:t>
          </a:r>
          <a:endParaRPr lang="is-IS" sz="1100" kern="1200" dirty="0"/>
        </a:p>
      </dsp:txBody>
      <dsp:txXfrm>
        <a:off x="0" y="916770"/>
        <a:ext cx="4392166" cy="779625"/>
      </dsp:txXfrm>
    </dsp:sp>
    <dsp:sp modelId="{81F12691-B745-4A6D-9B8F-5D84D5565FAC}">
      <dsp:nvSpPr>
        <dsp:cNvPr id="0" name=""/>
        <dsp:cNvSpPr/>
      </dsp:nvSpPr>
      <dsp:spPr>
        <a:xfrm>
          <a:off x="219608" y="754410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Útflutningshorfur</a:t>
          </a:r>
          <a:endParaRPr lang="is-IS" sz="1400" kern="1200" dirty="0"/>
        </a:p>
      </dsp:txBody>
      <dsp:txXfrm>
        <a:off x="235460" y="770262"/>
        <a:ext cx="3042812" cy="293016"/>
      </dsp:txXfrm>
    </dsp:sp>
    <dsp:sp modelId="{D60D4A93-7F0F-42CA-BE83-67016646899F}">
      <dsp:nvSpPr>
        <dsp:cNvPr id="0" name=""/>
        <dsp:cNvSpPr/>
      </dsp:nvSpPr>
      <dsp:spPr>
        <a:xfrm>
          <a:off x="0" y="1918156"/>
          <a:ext cx="4392166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Óvissa tengd greiðslujafnaðarvanda, uppgjöri slitabúa og losun hafta</a:t>
          </a:r>
          <a:endParaRPr lang="is-IS" sz="1100" kern="1200" dirty="0"/>
        </a:p>
      </dsp:txBody>
      <dsp:txXfrm>
        <a:off x="0" y="1918156"/>
        <a:ext cx="4392166" cy="623700"/>
      </dsp:txXfrm>
    </dsp:sp>
    <dsp:sp modelId="{F3CEB98E-F2A0-41AA-A998-A706AE01E971}">
      <dsp:nvSpPr>
        <dsp:cNvPr id="0" name=""/>
        <dsp:cNvSpPr/>
      </dsp:nvSpPr>
      <dsp:spPr>
        <a:xfrm>
          <a:off x="219608" y="1755796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Gengi krónunnar</a:t>
          </a:r>
          <a:endParaRPr lang="is-IS" sz="1400" kern="1200" dirty="0"/>
        </a:p>
      </dsp:txBody>
      <dsp:txXfrm>
        <a:off x="235460" y="1771648"/>
        <a:ext cx="3042812" cy="293016"/>
      </dsp:txXfrm>
    </dsp:sp>
    <dsp:sp modelId="{454694C2-C715-4E0B-BBA7-75C8DEB77AC7}">
      <dsp:nvSpPr>
        <dsp:cNvPr id="0" name=""/>
        <dsp:cNvSpPr/>
      </dsp:nvSpPr>
      <dsp:spPr>
        <a:xfrm>
          <a:off x="0" y="2763616"/>
          <a:ext cx="4392166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Launahækkanir á næsta ári gætu reynst meiri en spáð er bresti samstaða sem náðist í kringum nýgerða kjarasamninga</a:t>
          </a:r>
          <a:endParaRPr lang="is-IS" sz="1100" kern="1200" dirty="0"/>
        </a:p>
      </dsp:txBody>
      <dsp:txXfrm>
        <a:off x="0" y="2763616"/>
        <a:ext cx="4392166" cy="623700"/>
      </dsp:txXfrm>
    </dsp:sp>
    <dsp:sp modelId="{9A9AD39F-6748-410E-910F-3D172BC7FD83}">
      <dsp:nvSpPr>
        <dsp:cNvPr id="0" name=""/>
        <dsp:cNvSpPr/>
      </dsp:nvSpPr>
      <dsp:spPr>
        <a:xfrm>
          <a:off x="219608" y="2601256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Launaþróun</a:t>
          </a:r>
          <a:endParaRPr lang="is-IS" sz="1400" kern="1200" dirty="0"/>
        </a:p>
      </dsp:txBody>
      <dsp:txXfrm>
        <a:off x="235460" y="2617108"/>
        <a:ext cx="3042812" cy="293016"/>
      </dsp:txXfrm>
    </dsp:sp>
    <dsp:sp modelId="{E2F19F3F-79E6-4201-BD9C-33E6F92594D7}">
      <dsp:nvSpPr>
        <dsp:cNvPr id="0" name=""/>
        <dsp:cNvSpPr/>
      </dsp:nvSpPr>
      <dsp:spPr>
        <a:xfrm>
          <a:off x="0" y="3609076"/>
          <a:ext cx="4392166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Skuldalækkun og möguleg takmörkun á verðtryggðum lánum</a:t>
          </a:r>
          <a:endParaRPr lang="is-IS" sz="1100" kern="1200" dirty="0"/>
        </a:p>
      </dsp:txBody>
      <dsp:txXfrm>
        <a:off x="0" y="3609076"/>
        <a:ext cx="4392166" cy="467775"/>
      </dsp:txXfrm>
    </dsp:sp>
    <dsp:sp modelId="{5E00FFFB-64E5-4592-9F76-D1314BF5CF8C}">
      <dsp:nvSpPr>
        <dsp:cNvPr id="0" name=""/>
        <dsp:cNvSpPr/>
      </dsp:nvSpPr>
      <dsp:spPr>
        <a:xfrm>
          <a:off x="219608" y="3446716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Einkaneysla</a:t>
          </a:r>
          <a:endParaRPr lang="is-IS" sz="1400" kern="1200" dirty="0"/>
        </a:p>
      </dsp:txBody>
      <dsp:txXfrm>
        <a:off x="235460" y="3462568"/>
        <a:ext cx="3042812" cy="293016"/>
      </dsp:txXfrm>
    </dsp:sp>
    <dsp:sp modelId="{4434052C-271F-4A94-9DD3-9CEA9241C162}">
      <dsp:nvSpPr>
        <dsp:cNvPr id="0" name=""/>
        <dsp:cNvSpPr/>
      </dsp:nvSpPr>
      <dsp:spPr>
        <a:xfrm>
          <a:off x="0" y="4298611"/>
          <a:ext cx="4392166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Erfitt að meta en flestar vísbendingar benda til að slakinn sé orðinn lítill eða jafnvel þegar horfinn</a:t>
          </a:r>
          <a:endParaRPr lang="is-IS" sz="1100" kern="1200" dirty="0"/>
        </a:p>
      </dsp:txBody>
      <dsp:txXfrm>
        <a:off x="0" y="4298611"/>
        <a:ext cx="4392166" cy="623700"/>
      </dsp:txXfrm>
    </dsp:sp>
    <dsp:sp modelId="{AE437D09-5EF0-4641-8AB4-4915B243AD37}">
      <dsp:nvSpPr>
        <dsp:cNvPr id="0" name=""/>
        <dsp:cNvSpPr/>
      </dsp:nvSpPr>
      <dsp:spPr>
        <a:xfrm>
          <a:off x="219608" y="4136251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Slakinn í þjóðarbúinu</a:t>
          </a:r>
          <a:endParaRPr lang="is-IS" sz="1400" kern="1200" dirty="0"/>
        </a:p>
      </dsp:txBody>
      <dsp:txXfrm>
        <a:off x="235460" y="4152103"/>
        <a:ext cx="3042812" cy="293016"/>
      </dsp:txXfrm>
    </dsp:sp>
    <dsp:sp modelId="{40C1B2B8-06E7-4C54-9D45-A9321B079BE7}">
      <dsp:nvSpPr>
        <dsp:cNvPr id="0" name=""/>
        <dsp:cNvSpPr/>
      </dsp:nvSpPr>
      <dsp:spPr>
        <a:xfrm>
          <a:off x="0" y="5144071"/>
          <a:ext cx="4392166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881" tIns="229108" rIns="34088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100" kern="1200" dirty="0" smtClean="0"/>
            <a:t> Áhrif ofangreindra þátta og samspil þeirra við þrálátar langtímaverðbólguvæntingar</a:t>
          </a:r>
          <a:endParaRPr lang="is-IS" sz="1100" kern="1200" dirty="0"/>
        </a:p>
      </dsp:txBody>
      <dsp:txXfrm>
        <a:off x="0" y="5144071"/>
        <a:ext cx="4392166" cy="623700"/>
      </dsp:txXfrm>
    </dsp:sp>
    <dsp:sp modelId="{D4A80658-59A9-419C-AF01-201F71857193}">
      <dsp:nvSpPr>
        <dsp:cNvPr id="0" name=""/>
        <dsp:cNvSpPr/>
      </dsp:nvSpPr>
      <dsp:spPr>
        <a:xfrm>
          <a:off x="219608" y="4981711"/>
          <a:ext cx="307451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9" tIns="0" rIns="116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Verðbólguhorfur</a:t>
          </a:r>
          <a:endParaRPr lang="is-IS" sz="1400" kern="1200" dirty="0"/>
        </a:p>
      </dsp:txBody>
      <dsp:txXfrm>
        <a:off x="235460" y="4997563"/>
        <a:ext cx="3042812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84A3-1ABB-4BE5-8D0C-AB72F0D3F11D}">
      <dsp:nvSpPr>
        <dsp:cNvPr id="0" name=""/>
        <dsp:cNvSpPr/>
      </dsp:nvSpPr>
      <dsp:spPr>
        <a:xfrm rot="5400000">
          <a:off x="4634682" y="-3285986"/>
          <a:ext cx="696796" cy="7445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Aukinn efnahagslegur stöðugleiki og þáttur peningastefnunnar</a:t>
          </a:r>
          <a:endParaRPr lang="is-IS" sz="1900" kern="1200" dirty="0"/>
        </a:p>
      </dsp:txBody>
      <dsp:txXfrm rot="-5400000">
        <a:off x="1260101" y="122610"/>
        <a:ext cx="7411944" cy="628766"/>
      </dsp:txXfrm>
    </dsp:sp>
    <dsp:sp modelId="{6224248F-59FF-49A8-B472-5917EEB858E5}">
      <dsp:nvSpPr>
        <dsp:cNvPr id="0" name=""/>
        <dsp:cNvSpPr/>
      </dsp:nvSpPr>
      <dsp:spPr>
        <a:xfrm>
          <a:off x="104" y="1495"/>
          <a:ext cx="1259996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Rammi I-1</a:t>
          </a:r>
          <a:endParaRPr lang="is-IS" sz="2400" kern="1200" dirty="0"/>
        </a:p>
      </dsp:txBody>
      <dsp:txXfrm>
        <a:off x="42622" y="44013"/>
        <a:ext cx="1174960" cy="785959"/>
      </dsp:txXfrm>
    </dsp:sp>
    <dsp:sp modelId="{4B722DE5-CACC-4917-8081-43BFCCCB48D0}">
      <dsp:nvSpPr>
        <dsp:cNvPr id="0" name=""/>
        <dsp:cNvSpPr/>
      </dsp:nvSpPr>
      <dsp:spPr>
        <a:xfrm rot="5400000">
          <a:off x="4640533" y="-2367181"/>
          <a:ext cx="696796" cy="7448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Þróun peningamagns í kjölfar fjármálakreppunnar</a:t>
          </a:r>
          <a:endParaRPr lang="is-IS" sz="1900" kern="1200" dirty="0"/>
        </a:p>
      </dsp:txBody>
      <dsp:txXfrm rot="-5400000">
        <a:off x="1264896" y="1042471"/>
        <a:ext cx="7414057" cy="628766"/>
      </dsp:txXfrm>
    </dsp:sp>
    <dsp:sp modelId="{1864E4C4-082B-4596-A76D-033347D70576}">
      <dsp:nvSpPr>
        <dsp:cNvPr id="0" name=""/>
        <dsp:cNvSpPr/>
      </dsp:nvSpPr>
      <dsp:spPr>
        <a:xfrm>
          <a:off x="0" y="908776"/>
          <a:ext cx="1259986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Rammi III-1</a:t>
          </a:r>
          <a:endParaRPr lang="is-IS" sz="2400" kern="1200" dirty="0"/>
        </a:p>
      </dsp:txBody>
      <dsp:txXfrm>
        <a:off x="42518" y="951294"/>
        <a:ext cx="1174950" cy="785959"/>
      </dsp:txXfrm>
    </dsp:sp>
    <dsp:sp modelId="{0841FCE8-E4B6-4FA7-8C87-2BF4CEA5AA17}">
      <dsp:nvSpPr>
        <dsp:cNvPr id="0" name=""/>
        <dsp:cNvSpPr/>
      </dsp:nvSpPr>
      <dsp:spPr>
        <a:xfrm rot="5400000">
          <a:off x="4592426" y="-1414636"/>
          <a:ext cx="696796" cy="736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Efnahagsleg áhrif gjaldeyrisútboða Seðlabankans</a:t>
          </a:r>
          <a:endParaRPr lang="is-IS" sz="1900" kern="1200" dirty="0"/>
        </a:p>
      </dsp:txBody>
      <dsp:txXfrm rot="-5400000">
        <a:off x="1260105" y="1951700"/>
        <a:ext cx="7327425" cy="628766"/>
      </dsp:txXfrm>
    </dsp:sp>
    <dsp:sp modelId="{782F5C8B-ABE3-42FF-9902-3186AF22C1DD}">
      <dsp:nvSpPr>
        <dsp:cNvPr id="0" name=""/>
        <dsp:cNvSpPr/>
      </dsp:nvSpPr>
      <dsp:spPr>
        <a:xfrm>
          <a:off x="104" y="1830585"/>
          <a:ext cx="1259999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Rammi IV-1</a:t>
          </a:r>
          <a:endParaRPr lang="is-IS" sz="2400" kern="1200" dirty="0"/>
        </a:p>
      </dsp:txBody>
      <dsp:txXfrm>
        <a:off x="42622" y="1873103"/>
        <a:ext cx="1174963" cy="785959"/>
      </dsp:txXfrm>
    </dsp:sp>
    <dsp:sp modelId="{EAF40199-9BD6-4048-9310-1F9ECF3DCD9E}">
      <dsp:nvSpPr>
        <dsp:cNvPr id="0" name=""/>
        <dsp:cNvSpPr/>
      </dsp:nvSpPr>
      <dsp:spPr>
        <a:xfrm rot="5400000">
          <a:off x="4637297" y="-544947"/>
          <a:ext cx="696796" cy="745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Vísbendingar um þróun innflutnings fengnar út frá fjölda greiðslufyrirmæla í alþjóðlegri greiðslumiðlun</a:t>
          </a:r>
          <a:endParaRPr lang="is-IS" sz="1900" kern="1200" dirty="0"/>
        </a:p>
      </dsp:txBody>
      <dsp:txXfrm rot="-5400000">
        <a:off x="1260120" y="2866245"/>
        <a:ext cx="7417137" cy="628766"/>
      </dsp:txXfrm>
    </dsp:sp>
    <dsp:sp modelId="{5F042638-DF37-4363-8C9D-AA88B4192B66}">
      <dsp:nvSpPr>
        <dsp:cNvPr id="0" name=""/>
        <dsp:cNvSpPr/>
      </dsp:nvSpPr>
      <dsp:spPr>
        <a:xfrm>
          <a:off x="104" y="2745130"/>
          <a:ext cx="1260014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Rammi IV-2</a:t>
          </a:r>
          <a:endParaRPr lang="is-IS" sz="2400" kern="1200" dirty="0"/>
        </a:p>
      </dsp:txBody>
      <dsp:txXfrm>
        <a:off x="42622" y="2787648"/>
        <a:ext cx="1174978" cy="785959"/>
      </dsp:txXfrm>
    </dsp:sp>
    <dsp:sp modelId="{BFEE6FEA-BDBA-42D3-81A0-142E93C5EEBF}">
      <dsp:nvSpPr>
        <dsp:cNvPr id="0" name=""/>
        <dsp:cNvSpPr/>
      </dsp:nvSpPr>
      <dsp:spPr>
        <a:xfrm rot="5400000">
          <a:off x="4632290" y="374584"/>
          <a:ext cx="696796" cy="74411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Frumvarp til laga um endurbætur á framkvæmd opinberra fjármála</a:t>
          </a:r>
          <a:endParaRPr lang="is-IS" sz="1900" kern="1200" dirty="0"/>
        </a:p>
      </dsp:txBody>
      <dsp:txXfrm rot="-5400000">
        <a:off x="1260100" y="3780790"/>
        <a:ext cx="7407162" cy="628766"/>
      </dsp:txXfrm>
    </dsp:sp>
    <dsp:sp modelId="{167595EB-F0F6-497C-84E9-5D826F9519FE}">
      <dsp:nvSpPr>
        <dsp:cNvPr id="0" name=""/>
        <dsp:cNvSpPr/>
      </dsp:nvSpPr>
      <dsp:spPr>
        <a:xfrm>
          <a:off x="104" y="3659675"/>
          <a:ext cx="1259995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Rammi V-1</a:t>
          </a:r>
          <a:endParaRPr lang="is-IS" sz="2400" kern="1200" dirty="0"/>
        </a:p>
      </dsp:txBody>
      <dsp:txXfrm>
        <a:off x="42622" y="3702193"/>
        <a:ext cx="1174959" cy="785959"/>
      </dsp:txXfrm>
    </dsp:sp>
    <dsp:sp modelId="{6A1497D7-4107-471E-B72D-F91E9C49AB95}">
      <dsp:nvSpPr>
        <dsp:cNvPr id="0" name=""/>
        <dsp:cNvSpPr/>
      </dsp:nvSpPr>
      <dsp:spPr>
        <a:xfrm rot="5400000">
          <a:off x="4638085" y="1283339"/>
          <a:ext cx="696796" cy="74527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900" kern="1200" dirty="0" smtClean="0"/>
            <a:t>Nýgerðir kjarasamningar</a:t>
          </a:r>
          <a:endParaRPr lang="is-IS" sz="1900" kern="1200" dirty="0"/>
        </a:p>
      </dsp:txBody>
      <dsp:txXfrm rot="-5400000">
        <a:off x="1260105" y="4695335"/>
        <a:ext cx="7418743" cy="628766"/>
      </dsp:txXfrm>
    </dsp:sp>
    <dsp:sp modelId="{DE633B0F-E206-4C85-B287-E3AA357CFE3C}">
      <dsp:nvSpPr>
        <dsp:cNvPr id="0" name=""/>
        <dsp:cNvSpPr/>
      </dsp:nvSpPr>
      <dsp:spPr>
        <a:xfrm>
          <a:off x="104" y="4574220"/>
          <a:ext cx="1260000" cy="870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smtClean="0"/>
            <a:t>Rammi VI-1</a:t>
          </a:r>
          <a:endParaRPr lang="is-IS" sz="2400" kern="1200" dirty="0"/>
        </a:p>
      </dsp:txBody>
      <dsp:txXfrm>
        <a:off x="42622" y="4616738"/>
        <a:ext cx="1174964" cy="78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21/05/2014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21.5.2014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944489"/>
          </a:xfrm>
          <a:noFill/>
          <a:ln/>
        </p:spPr>
        <p:txBody>
          <a:bodyPr>
            <a:normAutofit/>
          </a:bodyPr>
          <a:lstStyle/>
          <a:p>
            <a:r>
              <a:rPr lang="is-IS" sz="5600" dirty="0"/>
              <a:t>Vaxtaákvörðun </a:t>
            </a:r>
            <a:br>
              <a:rPr lang="is-IS" sz="5600" dirty="0"/>
            </a:br>
            <a:r>
              <a:rPr lang="is-IS" sz="5000" dirty="0" smtClean="0"/>
              <a:t>21. maí 2014</a:t>
            </a:r>
            <a:endParaRPr lang="is-IS" sz="5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r>
              <a:rPr lang="is-IS" sz="3400" dirty="0"/>
              <a:t>Stefnuyfirlýsing peningastefnunefndar</a:t>
            </a:r>
          </a:p>
          <a:p>
            <a:endParaRPr lang="is-IS" sz="3400" dirty="0"/>
          </a:p>
          <a:p>
            <a:r>
              <a:rPr lang="is-IS" sz="3400" dirty="0"/>
              <a:t>Kynningarfundur fyrir fjölmiðla og sérfræðinga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399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352606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Virkir vextir bankans nálægt hlutlausri stöðu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Virkir vextir bankans nú líklega nálægt hlutlausum vöxtum: slakinn í peningastefnunni hefur því verið fjarlægður á sama tíma og </a:t>
            </a:r>
            <a:r>
              <a:rPr lang="is-IS" sz="1600" dirty="0" smtClean="0">
                <a:solidFill>
                  <a:schemeClr val="bg1"/>
                </a:solidFill>
              </a:rPr>
              <a:t>framleiðsluslaki er að hverfa og </a:t>
            </a:r>
            <a:r>
              <a:rPr lang="is-IS" sz="1600" dirty="0" smtClean="0">
                <a:solidFill>
                  <a:schemeClr val="bg1"/>
                </a:solidFill>
              </a:rPr>
              <a:t>verðbólgu hjaðnað í markmið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Vextir bankans hærri en í öðrum iðnríkjum – endurspeglar að langtímaverðbólguvæntingar hafa ekki eins trausta kjölfestu hér á landi og slakinn er víða meiri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1376"/>
            <a:ext cx="3400947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2" y="1844824"/>
            <a:ext cx="3303781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4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424614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Óvissa að minnka og stöðugleiki að aukast ...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Samfara minnkandi verðbólgu hefur óvissa um verðbólguhorfur farið minnkandi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Samspil sveiflna í verðbólgu og hagvexti hefur einnig smám saman orðið hagstæðara ...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... og er orðið svipað og á hinum Norðurlöndunum eftir að hafa lengstum verið mun meiri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29685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1376"/>
            <a:ext cx="409953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136582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... en langtímaverðbólguvæntingar þrálátar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Skammtímaverðbólguvæntingar hafa lækkað í takt við minnkandi verðbólgu: væntingar heimila, fyrirtækja og markaðsaðila um verðbólgu eftir 1 ár hafa lækkað um 1pr frá sama tíma í fyrra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Verðbólguvæntingar til lengri tíma hafa hins vegar lítið breyst og eru enn í kringum 4% til næstu 5 og 10 ára – hvort sem horft er á verðbólguálag á skuldabréfamarkaði eða væntingar markaðsaðila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5" y="1844824"/>
            <a:ext cx="3552386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098970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536504" cy="5328592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Verðbólga 2,5% á Q1 (spáð 2,7% í PM14/1)</a:t>
            </a:r>
          </a:p>
          <a:p>
            <a:r>
              <a:rPr lang="is-IS" dirty="0" smtClean="0"/>
              <a:t>Horfur á heldur minni verðbólgu í ár og á næsta ári</a:t>
            </a:r>
          </a:p>
          <a:p>
            <a:pPr lvl="1"/>
            <a:r>
              <a:rPr lang="is-IS" dirty="0" smtClean="0"/>
              <a:t>Gengi krónunnar rúmlega 5% hærra en fyrir ári og ríflega 1% hærra en gert ráð fyrir í PM14/1 </a:t>
            </a:r>
          </a:p>
          <a:p>
            <a:pPr lvl="1"/>
            <a:r>
              <a:rPr lang="is-IS" dirty="0" smtClean="0"/>
              <a:t>Hækkun launakostnaðar sl. 2 ár minni en áður var talið</a:t>
            </a:r>
            <a:endParaRPr lang="is-IS" dirty="0"/>
          </a:p>
          <a:p>
            <a:r>
              <a:rPr lang="is-IS" dirty="0" smtClean="0"/>
              <a:t>Líkt og í febrúar eykst verðbólga á næsta ári og nær hámarki í 3½% um mitt ár 2016 </a:t>
            </a:r>
          </a:p>
          <a:p>
            <a:pPr lvl="1"/>
            <a:r>
              <a:rPr lang="is-IS" dirty="0" smtClean="0"/>
              <a:t>Áhrif </a:t>
            </a:r>
            <a:r>
              <a:rPr lang="is-IS" dirty="0"/>
              <a:t>hærra gengis fjara </a:t>
            </a:r>
            <a:r>
              <a:rPr lang="is-IS" dirty="0" smtClean="0"/>
              <a:t>út og slakinn horfinn og snýst í spennu</a:t>
            </a:r>
          </a:p>
          <a:p>
            <a:r>
              <a:rPr lang="is-IS" dirty="0" smtClean="0"/>
              <a:t>Tekur að hjaðna á ný í markmið í lok spátímans</a:t>
            </a:r>
          </a:p>
          <a:p>
            <a:pPr lvl="1"/>
            <a:r>
              <a:rPr lang="is-IS" dirty="0" smtClean="0"/>
              <a:t>Fyrir tilstilli stífara taumhalds peningastefnunnar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0"/>
            <a:ext cx="8280598" cy="1204913"/>
          </a:xfrm>
        </p:spPr>
        <p:txBody>
          <a:bodyPr>
            <a:normAutofit/>
          </a:bodyPr>
          <a:lstStyle/>
          <a:p>
            <a:r>
              <a:rPr lang="is-IS" sz="3600" dirty="0" smtClean="0"/>
              <a:t>Verðbólguhorfur batna frá síðustu spá</a:t>
            </a:r>
            <a:endParaRPr lang="is-I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1" y="1700810"/>
            <a:ext cx="408176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8402758"/>
              </p:ext>
            </p:extLst>
          </p:nvPr>
        </p:nvGraphicFramePr>
        <p:xfrm>
          <a:off x="323850" y="908720"/>
          <a:ext cx="4392166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Helstu óvissuþættir grunnspár</a:t>
            </a:r>
            <a:endParaRPr lang="is-I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054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299957"/>
              </p:ext>
            </p:extLst>
          </p:nvPr>
        </p:nvGraphicFramePr>
        <p:xfrm>
          <a:off x="323528" y="1268413"/>
          <a:ext cx="8712968" cy="54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323850" y="63500"/>
            <a:ext cx="7920038" cy="12049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3600" dirty="0" smtClean="0">
                <a:solidFill>
                  <a:srgbClr val="000066"/>
                </a:solidFill>
              </a:rPr>
              <a:t>Viðbótarefni PM 2014/2</a:t>
            </a:r>
            <a:endParaRPr lang="is-IS" sz="3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 lIns="0" rIns="180000" anchor="ctr" anchorCtr="0">
            <a:normAutofit/>
          </a:bodyPr>
          <a:lstStyle/>
          <a:p>
            <a:pPr indent="0" algn="ctr">
              <a:buFontTx/>
              <a:buNone/>
            </a:pPr>
            <a:r>
              <a:rPr lang="is-IS" sz="5800" dirty="0" smtClean="0">
                <a:solidFill>
                  <a:schemeClr val="bg1"/>
                </a:solidFill>
              </a:rPr>
              <a:t>Peningamál 2014/2</a:t>
            </a:r>
            <a:endParaRPr lang="is-IS" sz="5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lIns="360000" anchor="ctr" anchorCtr="0">
            <a:normAutofit/>
          </a:bodyPr>
          <a:lstStyle/>
          <a:p>
            <a:pPr marL="0" indent="0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Hagvöxtur eykst og slaki snýst í spennu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712646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Alþjóðahagvöxtur eykst og ytri skilyrði batna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Alþjóðahorfur að batna: 0,8% hagvöxtur meðal helstu viðskiptalanda 2013 og 2,2% 2014-16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Bættar horfur um viðskiptakjör frá febrúar: 5 ára samfelld rýrnun viðskiptakjara stöðvast í ár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Horfur um útflutning batna einnig – sérstaklega þjónustuútflutning: 2,7% vöxtur á ári 2014-16 í stað tæplega 2% í PM14/1 – </a:t>
            </a:r>
            <a:r>
              <a:rPr lang="is-IS" sz="1600" dirty="0" smtClean="0">
                <a:solidFill>
                  <a:schemeClr val="bg1"/>
                </a:solidFill>
              </a:rPr>
              <a:t>þó </a:t>
            </a:r>
            <a:r>
              <a:rPr lang="is-IS" sz="1600" dirty="0" smtClean="0">
                <a:solidFill>
                  <a:schemeClr val="bg1"/>
                </a:solidFill>
              </a:rPr>
              <a:t>undir vexti eftirspurnar helstu viðskiptalanda og vexti heimsviðskipta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" y="1916113"/>
            <a:ext cx="3929679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16832"/>
            <a:ext cx="4133385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Meiri hagvöxtur í fyrra en áður var spáð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í fyrra 3,3% - heldur meiri vöxtur en spáð var í febrúar og töluvert meiri en í nóvemberspánni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Skýrist að mestu af mun jákvæðara framlagi utanríkisviðskipta á meðan að þjóðarútgjöld voru áþekk því sem búist hafði verið við í febrúarspánni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Fyrst eftir að efnahagsbatinn hófst 2010 var hann að mestu drifinn af innlendri eftirspurn en undanfarið hefur hann fyrst og fremst verið knúinn áfram af útflutningi (einkum þjónustu)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0" y="1916113"/>
            <a:ext cx="39505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1989344"/>
            <a:ext cx="4440842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496622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Efnahagsbatinn borinn uppi af þjónustugeira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Aukin umsvif í þjónustustarfsemi (t.d. </a:t>
            </a:r>
            <a:r>
              <a:rPr lang="is-IS" sz="1600" dirty="0">
                <a:solidFill>
                  <a:schemeClr val="bg1"/>
                </a:solidFill>
              </a:rPr>
              <a:t>smá- og </a:t>
            </a:r>
            <a:r>
              <a:rPr lang="is-IS" sz="1600" dirty="0" smtClean="0">
                <a:solidFill>
                  <a:schemeClr val="bg1"/>
                </a:solidFill>
              </a:rPr>
              <a:t>heildsölu, flutningum </a:t>
            </a:r>
            <a:r>
              <a:rPr lang="is-IS" sz="1600" dirty="0">
                <a:solidFill>
                  <a:schemeClr val="bg1"/>
                </a:solidFill>
              </a:rPr>
              <a:t>og ferðaþjónustu</a:t>
            </a:r>
            <a:r>
              <a:rPr lang="is-IS" sz="1600" dirty="0" smtClean="0">
                <a:solidFill>
                  <a:schemeClr val="bg1"/>
                </a:solidFill>
              </a:rPr>
              <a:t>) skýra stærstan hluta hagvaxtar síðasta árs ...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... en einnig má sjá merki viðsnúnings í þeim geirum sem drógust mest saman í kjölfar kreppunnar 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Efnahagsbatinn fram til þessa þó fyrst og fremst borinn uppi af þjónustustarfsemi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8" y="1916113"/>
            <a:ext cx="3421003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46" y="1916113"/>
            <a:ext cx="346550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Samdráttur VLF að mestu endurheimtur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Ríflega 12% samdráttur í kjölfar fjármálakreppunnar hefur að mestu verið endurheimtur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Samdrátturinn meiri </a:t>
            </a:r>
            <a:r>
              <a:rPr lang="is-IS" sz="1600" dirty="0">
                <a:solidFill>
                  <a:schemeClr val="bg1"/>
                </a:solidFill>
              </a:rPr>
              <a:t>hér en í helstu viðskiptalöndum </a:t>
            </a:r>
            <a:r>
              <a:rPr lang="is-IS" sz="1600" dirty="0" smtClean="0">
                <a:solidFill>
                  <a:schemeClr val="bg1"/>
                </a:solidFill>
              </a:rPr>
              <a:t>en </a:t>
            </a:r>
            <a:r>
              <a:rPr lang="is-IS" sz="1600" dirty="0">
                <a:solidFill>
                  <a:schemeClr val="bg1"/>
                </a:solidFill>
              </a:rPr>
              <a:t>batinn jafnframt hraðari: VLF vaxið um </a:t>
            </a:r>
            <a:r>
              <a:rPr lang="is-IS" sz="1600" dirty="0" smtClean="0">
                <a:solidFill>
                  <a:schemeClr val="bg1"/>
                </a:solidFill>
              </a:rPr>
              <a:t>tæplega 11% </a:t>
            </a:r>
            <a:r>
              <a:rPr lang="is-IS" sz="1600" dirty="0">
                <a:solidFill>
                  <a:schemeClr val="bg1"/>
                </a:solidFill>
              </a:rPr>
              <a:t>frá botni 2010Q1 en </a:t>
            </a:r>
            <a:r>
              <a:rPr lang="is-IS" sz="1600" dirty="0" smtClean="0">
                <a:solidFill>
                  <a:schemeClr val="bg1"/>
                </a:solidFill>
              </a:rPr>
              <a:t>tæplega 7% </a:t>
            </a:r>
            <a:r>
              <a:rPr lang="is-IS" sz="1600" dirty="0">
                <a:solidFill>
                  <a:schemeClr val="bg1"/>
                </a:solidFill>
              </a:rPr>
              <a:t>að meðaltali í helstu </a:t>
            </a:r>
            <a:r>
              <a:rPr lang="is-IS" sz="1600" dirty="0" smtClean="0">
                <a:solidFill>
                  <a:schemeClr val="bg1"/>
                </a:solidFill>
              </a:rPr>
              <a:t>viðskiptalöndum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í fyrra sá mesti meðal þróaðra ríkja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" y="1916113"/>
            <a:ext cx="379339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3376"/>
            <a:ext cx="421296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6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Mikill hagvöxtur í ár og á spátímabilinu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Mikill vöxtur </a:t>
            </a:r>
            <a:r>
              <a:rPr lang="is-IS" sz="1600" dirty="0">
                <a:solidFill>
                  <a:schemeClr val="bg1"/>
                </a:solidFill>
              </a:rPr>
              <a:t>innlendrar eftirspurnar í ár: </a:t>
            </a:r>
            <a:r>
              <a:rPr lang="is-IS" sz="1600" dirty="0" smtClean="0">
                <a:solidFill>
                  <a:schemeClr val="bg1"/>
                </a:solidFill>
              </a:rPr>
              <a:t>yfir </a:t>
            </a:r>
            <a:r>
              <a:rPr lang="is-IS" sz="1600" dirty="0">
                <a:solidFill>
                  <a:schemeClr val="bg1"/>
                </a:solidFill>
              </a:rPr>
              <a:t>4% </a:t>
            </a:r>
            <a:r>
              <a:rPr lang="is-IS" sz="1600" dirty="0" smtClean="0">
                <a:solidFill>
                  <a:schemeClr val="bg1"/>
                </a:solidFill>
              </a:rPr>
              <a:t>vöxtur einkaneyslu og 19% aukning fjárfestingar – þróun einkaneyslu í takt við febrúarspánna en horfur á mun meiri fjárfestingu en áður spáð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Hagvaxtarhorfur </a:t>
            </a:r>
            <a:r>
              <a:rPr lang="is-IS" sz="1600" dirty="0">
                <a:solidFill>
                  <a:schemeClr val="bg1"/>
                </a:solidFill>
              </a:rPr>
              <a:t>fyrir þetta ára batna mikið frá PM14/1: 3,7% </a:t>
            </a:r>
            <a:r>
              <a:rPr lang="is-IS" sz="1600" dirty="0" smtClean="0">
                <a:solidFill>
                  <a:schemeClr val="bg1"/>
                </a:solidFill>
              </a:rPr>
              <a:t>í stað 2,6%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3,9</a:t>
            </a:r>
            <a:r>
              <a:rPr lang="is-IS" sz="1600" dirty="0">
                <a:solidFill>
                  <a:schemeClr val="bg1"/>
                </a:solidFill>
              </a:rPr>
              <a:t>% </a:t>
            </a:r>
            <a:r>
              <a:rPr lang="is-IS" sz="1600" dirty="0" smtClean="0">
                <a:solidFill>
                  <a:schemeClr val="bg1"/>
                </a:solidFill>
              </a:rPr>
              <a:t>hagvöxtur2015 </a:t>
            </a:r>
            <a:r>
              <a:rPr lang="is-IS" sz="1600" dirty="0">
                <a:solidFill>
                  <a:schemeClr val="bg1"/>
                </a:solidFill>
              </a:rPr>
              <a:t>og 2,7% </a:t>
            </a:r>
            <a:r>
              <a:rPr lang="is-IS" sz="1600" dirty="0" smtClean="0">
                <a:solidFill>
                  <a:schemeClr val="bg1"/>
                </a:solidFill>
              </a:rPr>
              <a:t>2016 – vel yfir meðalhagvexti síðustu 30 ára og hagvexti viðskiptalanda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23" y="1916113"/>
            <a:ext cx="3920954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6" y="1916113"/>
            <a:ext cx="399606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Slakinn í þjóðarbúinu að hverfa ...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>
                <a:solidFill>
                  <a:schemeClr val="bg1"/>
                </a:solidFill>
              </a:rPr>
              <a:t>Atvinnuleysi minnkar </a:t>
            </a:r>
            <a:r>
              <a:rPr lang="is-IS" sz="1600" dirty="0" smtClean="0">
                <a:solidFill>
                  <a:schemeClr val="bg1"/>
                </a:solidFill>
              </a:rPr>
              <a:t>áfram (skráð </a:t>
            </a:r>
            <a:r>
              <a:rPr lang="is-IS" sz="1600" dirty="0">
                <a:solidFill>
                  <a:schemeClr val="bg1"/>
                </a:solidFill>
              </a:rPr>
              <a:t>3,8</a:t>
            </a:r>
            <a:r>
              <a:rPr lang="is-IS" sz="1600" dirty="0" smtClean="0">
                <a:solidFill>
                  <a:schemeClr val="bg1"/>
                </a:solidFill>
              </a:rPr>
              <a:t>% og 5,2% skv. Hagstofu – minnkað um 0,2-1pr frá 2013Q1) og heildarvinnustundum fjölgaði um 3% frá fyrra ári</a:t>
            </a:r>
            <a:endParaRPr lang="is-IS" sz="1600" dirty="0">
              <a:solidFill>
                <a:schemeClr val="bg1"/>
              </a:solidFill>
            </a:endParaRP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á að atvinnuleysi minnki hraðar og heildarvinnustundum fjölgi meira en í PM14/1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Slakinn í þjóðarbúinu minnkar einnig hraðar og snýst í spennu um mitt þetta ár – ½ ári fyrr en í PM14/1 –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Spennan nær hámarki í um 1½% um mitt ár 2016 en tekur síðan að minnka á ný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4" y="1916113"/>
            <a:ext cx="379997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76" y="1988840"/>
            <a:ext cx="419688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... og verðbólga komin í markmið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2,3% í apríl (3,3% í apríl í fyrra og 6,4% fyrir 2 árum) og 1% án húsnæðis (3,5% fyrir ári)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Undirliggjandi verðbólga einnig hjaðnað: K3 2,6% en K4 enn minni eða 1,3% (minnkað úr um og yfir 4% í apríl fyrra)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Tölfræðilegir mælikvarðar á bilinu 1,4-1,8%% (minnkað um ½-1pr frá apríl í fyrra)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Innlend verðbólga hefur nú lagst á sömu sveif og innflutt verðbólga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8" y="1844824"/>
            <a:ext cx="3134018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179999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46132</TotalTime>
  <Words>968</Words>
  <Application>Microsoft Office PowerPoint</Application>
  <PresentationFormat>On-screen Show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CBoI theme</vt:lpstr>
      <vt:lpstr>Vaxtaákvörðun  21. maí 2014</vt:lpstr>
      <vt:lpstr>PowerPoint Presentation</vt:lpstr>
      <vt:lpstr>Alþjóðahagvöxtur eykst og ytri skilyrði batna</vt:lpstr>
      <vt:lpstr>Meiri hagvöxtur í fyrra en áður var spáð</vt:lpstr>
      <vt:lpstr>Efnahagsbatinn borinn uppi af þjónustugeira</vt:lpstr>
      <vt:lpstr>Samdráttur VLF að mestu endurheimtur</vt:lpstr>
      <vt:lpstr>Mikill hagvöxtur í ár og á spátímabilinu</vt:lpstr>
      <vt:lpstr>Slakinn í þjóðarbúinu að hverfa ...</vt:lpstr>
      <vt:lpstr>... og verðbólga komin í markmið</vt:lpstr>
      <vt:lpstr>Virkir vextir bankans nálægt hlutlausri stöðu</vt:lpstr>
      <vt:lpstr>Óvissa að minnka og stöðugleiki að aukast ...</vt:lpstr>
      <vt:lpstr>... en langtímaverðbólguvæntingar þrálátar</vt:lpstr>
      <vt:lpstr>Verðbólguhorfur batna frá síðustu spá</vt:lpstr>
      <vt:lpstr>Helstu óvissuþættir grunnspár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Þórarinn Gunnar Pétursson</cp:lastModifiedBy>
  <cp:revision>1945</cp:revision>
  <cp:lastPrinted>2014-05-12T16:21:39Z</cp:lastPrinted>
  <dcterms:created xsi:type="dcterms:W3CDTF">2010-03-03T09:43:21Z</dcterms:created>
  <dcterms:modified xsi:type="dcterms:W3CDTF">2014-05-21T09:47:54Z</dcterms:modified>
</cp:coreProperties>
</file>