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969" r:id="rId2"/>
    <p:sldId id="972" r:id="rId3"/>
    <p:sldId id="970" r:id="rId4"/>
    <p:sldId id="971" r:id="rId5"/>
    <p:sldId id="963" r:id="rId6"/>
    <p:sldId id="967" r:id="rId7"/>
    <p:sldId id="957" r:id="rId8"/>
    <p:sldId id="958" r:id="rId9"/>
    <p:sldId id="968" r:id="rId10"/>
    <p:sldId id="960" r:id="rId11"/>
    <p:sldId id="961" r:id="rId12"/>
  </p:sldIdLst>
  <p:sldSz cx="9144000" cy="6858000" type="screen4x3"/>
  <p:notesSz cx="6797675" cy="99282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ár Guðmundsson" initials="MG" lastIdx="1" clrIdx="0"/>
  <p:cmAuthor id="1" name="SÍ Þorvarður Tjörvi Ólafsson" initials="SÞTÓ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740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notesViewPr>
    <p:cSldViewPr>
      <p:cViewPr>
        <p:scale>
          <a:sx n="100" d="100"/>
          <a:sy n="100" d="100"/>
        </p:scale>
        <p:origin x="-1908" y="10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1EFA9B05-571B-4288-A8CC-8DDA7FBB93F6}" type="datetimeFigureOut">
              <a:rPr lang="en-GB" smtClean="0"/>
              <a:pPr/>
              <a:t>20/08/2014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5859FA48-BE83-44F5-855D-D234093C9E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94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392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78" y="1"/>
            <a:ext cx="2945391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918CC6D7-29F8-43E8-B67E-2E6272EB5762}" type="datetimeFigureOut">
              <a:rPr lang="en-GB" smtClean="0"/>
              <a:pPr/>
              <a:t>20/08/2014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70" y="4715707"/>
            <a:ext cx="5438140" cy="4468101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5392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78" y="9429817"/>
            <a:ext cx="2945391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993E1082-EB68-4FDD-BDE0-01FA6033B7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1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spcBef>
        <a:spcPts val="600"/>
      </a:spcBef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spcAft>
        <a:spcPts val="0"/>
      </a:spcAft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C40F4-3854-4F65-A69B-F71401FA1142}" type="slidenum">
              <a:rPr lang="is-IS"/>
              <a:pPr/>
              <a:t>1</a:t>
            </a:fld>
            <a:endParaRPr lang="is-I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3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48" y="4716547"/>
            <a:ext cx="5438783" cy="4467382"/>
          </a:xfrm>
        </p:spPr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 algn="l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is-IS" dirty="0"/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EDLOGR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s-IS" sz="3800" dirty="0">
                <a:solidFill>
                  <a:schemeClr val="bg1"/>
                </a:solidFill>
                <a:latin typeface="Calibri" pitchFamily="34" charset="0"/>
              </a:rPr>
              <a:t>Seðlabanki Íslands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20.8.2014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20.8.2014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86412"/>
          </a:xfrm>
        </p:spPr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2" descr="SEDLO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36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8713092" cy="1727200"/>
          </a:xfrm>
        </p:spPr>
        <p:txBody>
          <a:bodyPr/>
          <a:lstStyle>
            <a:lvl1pPr algn="ctr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pic>
        <p:nvPicPr>
          <p:cNvPr id="9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511256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12568"/>
          </a:xfrm>
        </p:spPr>
        <p:txBody>
          <a:bodyPr/>
          <a:lstStyle>
            <a:lvl1pPr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36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  <p:pic>
        <p:nvPicPr>
          <p:cNvPr id="11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20.8.2014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20.8.2014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20.8.2014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20.8.2014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20.8.2014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A1245-CDD3-4E92-A2C1-A4DE354B80A7}" type="datetimeFigureOut">
              <a:rPr lang="is-IS" smtClean="0"/>
              <a:pPr/>
              <a:t>20.8.2014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060575"/>
            <a:ext cx="8640762" cy="1944489"/>
          </a:xfrm>
          <a:noFill/>
          <a:ln/>
        </p:spPr>
        <p:txBody>
          <a:bodyPr>
            <a:normAutofit/>
          </a:bodyPr>
          <a:lstStyle/>
          <a:p>
            <a:r>
              <a:rPr lang="is-IS" sz="5600" dirty="0"/>
              <a:t>Vaxtaákvörðun </a:t>
            </a:r>
            <a:br>
              <a:rPr lang="is-IS" sz="5600" dirty="0"/>
            </a:br>
            <a:r>
              <a:rPr lang="is-IS" sz="5000" dirty="0" smtClean="0"/>
              <a:t>20. ágúst 2014</a:t>
            </a:r>
            <a:endParaRPr lang="is-IS" sz="50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857108" cy="2376488"/>
          </a:xfrm>
          <a:noFill/>
          <a:ln/>
        </p:spPr>
        <p:txBody>
          <a:bodyPr>
            <a:normAutofit/>
          </a:bodyPr>
          <a:lstStyle/>
          <a:p>
            <a:r>
              <a:rPr lang="is-IS" sz="3400" dirty="0"/>
              <a:t>Stefnuyfirlýsing peningastefnunefndar</a:t>
            </a:r>
          </a:p>
          <a:p>
            <a:endParaRPr lang="is-IS" sz="3400" dirty="0"/>
          </a:p>
          <a:p>
            <a:r>
              <a:rPr lang="is-IS" sz="3400" dirty="0"/>
              <a:t>Kynningarfundur fyrir fjölmiðla og sérfræðinga</a:t>
            </a:r>
          </a:p>
          <a:p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0280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Verðbólguvæntingar breytast lítið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Skammtímaverðbólguvæntingar breytast lítið frá maí: heimili búast við 4% verðbólgu eftir ár, fyrirtæki 3% og markaðsaðilar 3,3% – 2 ára verðbólguálag mælist um 3½% 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Langtímaverðbólguvæntingar breytast einnig lítið: væntingar markaðsaðila og verðbólguálag á markaði til 5-10 ára í kringum 4%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15" y="1917384"/>
            <a:ext cx="3764829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1376"/>
            <a:ext cx="3864467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0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Verðbólguhorfur batna lítillega frá maí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lnSpc>
                <a:spcPct val="11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Verðbólga 2,3% á Q2 (spáð 2,4% í PM14/2) – verður á bilinu 2,3-3% út spátímann – nær hámarki á seinni hluta spátímans en tekur að hjaðna í markmið um mitt ár 2017</a:t>
            </a:r>
          </a:p>
          <a:p>
            <a:pPr marL="180000" indent="-180000">
              <a:lnSpc>
                <a:spcPct val="11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Horfur hafa batnað frá maí: meiri slaki vegur þyngra en meiri verðbólguþrýstingur af vinnumarkaði</a:t>
            </a:r>
          </a:p>
          <a:p>
            <a:pPr marL="180000" indent="-180000">
              <a:lnSpc>
                <a:spcPct val="11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Óvissuþættir </a:t>
            </a:r>
            <a:r>
              <a:rPr lang="is-IS" sz="1600" dirty="0">
                <a:solidFill>
                  <a:schemeClr val="bg1"/>
                </a:solidFill>
              </a:rPr>
              <a:t>spárinnar þeir sömu og í </a:t>
            </a:r>
            <a:r>
              <a:rPr lang="is-IS" sz="1600" dirty="0" smtClean="0">
                <a:solidFill>
                  <a:schemeClr val="bg1"/>
                </a:solidFill>
              </a:rPr>
              <a:t>PM14/2: meiri hætta á að henni sé vanspáð en að henni sé ofspáð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235" y="1917384"/>
            <a:ext cx="3938127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4184481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0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Gjaldeyrisviðskipti Seðlabankans</a:t>
            </a:r>
            <a:endParaRPr lang="is-I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468966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4008120" cy="467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sz="half" idx="1"/>
          </p:nvPr>
        </p:nvSpPr>
        <p:spPr>
          <a:solidFill>
            <a:schemeClr val="accent1"/>
          </a:solidFill>
        </p:spPr>
        <p:txBody>
          <a:bodyPr lIns="0" rIns="180000" anchor="ctr" anchorCtr="0">
            <a:normAutofit/>
          </a:bodyPr>
          <a:lstStyle/>
          <a:p>
            <a:pPr indent="0" algn="ctr">
              <a:buFontTx/>
              <a:buNone/>
            </a:pPr>
            <a:r>
              <a:rPr lang="is-IS" sz="5800" dirty="0" smtClean="0">
                <a:solidFill>
                  <a:schemeClr val="bg1"/>
                </a:solidFill>
              </a:rPr>
              <a:t>Peningamál 2014/3</a:t>
            </a:r>
            <a:endParaRPr lang="is-IS" sz="5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solidFill>
            <a:schemeClr val="accent1">
              <a:tint val="40000"/>
              <a:hueOff val="0"/>
              <a:satOff val="0"/>
              <a:lumOff val="0"/>
            </a:schemeClr>
          </a:solidFill>
        </p:spPr>
        <p:txBody>
          <a:bodyPr lIns="360000" anchor="ctr" anchorCtr="0">
            <a:normAutofit/>
          </a:bodyPr>
          <a:lstStyle/>
          <a:p>
            <a:pPr marL="0" indent="0">
              <a:buNone/>
            </a:pPr>
            <a:r>
              <a:rPr lang="is-IS" sz="4000" dirty="0" smtClean="0">
                <a:solidFill>
                  <a:schemeClr val="tx1"/>
                </a:solidFill>
              </a:rPr>
              <a:t>Verðbólga áfram við markmið</a:t>
            </a:r>
            <a:endParaRPr lang="is-I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7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Betri horfur um ytri skilyrði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Alþjóðlegar hagvaxtarhorfur hafa lítið breyst frá maíspánni en útflutningshorfur </a:t>
            </a:r>
            <a:r>
              <a:rPr lang="is-IS" sz="1600" dirty="0">
                <a:solidFill>
                  <a:schemeClr val="bg1"/>
                </a:solidFill>
              </a:rPr>
              <a:t>batna </a:t>
            </a:r>
            <a:r>
              <a:rPr lang="is-IS" sz="1600" dirty="0" smtClean="0">
                <a:solidFill>
                  <a:schemeClr val="bg1"/>
                </a:solidFill>
              </a:rPr>
              <a:t>vegna meiri vaxtar þjónustuútflutnings </a:t>
            </a:r>
            <a:r>
              <a:rPr lang="is-IS" sz="1600" dirty="0">
                <a:solidFill>
                  <a:schemeClr val="bg1"/>
                </a:solidFill>
              </a:rPr>
              <a:t>– þótt á móti vegi lakari horfur um </a:t>
            </a:r>
            <a:r>
              <a:rPr lang="is-IS" sz="1600" dirty="0" smtClean="0">
                <a:solidFill>
                  <a:schemeClr val="bg1"/>
                </a:solidFill>
              </a:rPr>
              <a:t>sjávarafurðaútflutning</a:t>
            </a:r>
            <a:endParaRPr lang="is-IS" sz="1600" dirty="0">
              <a:solidFill>
                <a:schemeClr val="bg1"/>
              </a:solidFill>
            </a:endParaRP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 sjávarafurða og áls hefur hækkað nokkuð síðustu mánuði og horfur hafa batnað og náðu viðskiptakjör botni á Q1 eftir samfellda lækkun frá 2010 – horfur á að þau batni um tæp 3% yfir spátíma sem er um 2pr meiri bati en spáð var í maí</a:t>
            </a:r>
          </a:p>
          <a:p>
            <a:pPr marL="180000" indent="-180000"/>
            <a:endParaRPr lang="is-IS" sz="1600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1376"/>
            <a:ext cx="3337816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02668"/>
            <a:ext cx="40005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8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Kröftugur vöxtur innlendrar eftirspurnar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>
                <a:solidFill>
                  <a:schemeClr val="bg1"/>
                </a:solidFill>
              </a:rPr>
              <a:t>Þróun einkaneyslu í takt við </a:t>
            </a:r>
            <a:r>
              <a:rPr lang="is-IS" sz="1600" dirty="0" smtClean="0">
                <a:solidFill>
                  <a:schemeClr val="bg1"/>
                </a:solidFill>
              </a:rPr>
              <a:t>spá: vísbendingar fyrir Q2 benda til kröftugs vaxtar og horfur breytast lítið: um 4½% vöxtur í ár og 2015 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Fjárfesting svipuð og spáð í maí á Q1: kröftugur vöxtur allra undirliða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Horfur á tæplega 20% vexti á ári að meðaltali 2014-16 sem er heldur meiri vöxtur en í maí... fjárfesting í hlutfalli af VLF komin í ríflega 20% 2016 – áþekkt langtímameðaltali þess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1376"/>
            <a:ext cx="3658077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957" y="1916112"/>
            <a:ext cx="3582189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dirty="0" smtClean="0"/>
              <a:t>Hagvaxtarhorfur breytast lítið frá maí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Hagvöxtur mun minni á Q1 en spáð í PM14/2 þrátt fyrir að flestir undirliðir hafi þróast í takt við spá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Frávikið skýrist af mjög neikvæðu framlagi birgðabreytinga sem ætla má að jafnist innan ársins og einskiptisáhrifum mikils vaxtar þjónustuinnflutnings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Q1-talan því ekki talin endurspegla horfur fyrir árið í heild: áfram gert ráð fyrir kröftugum hagvexti drifnum áfram af innlendri eftirspurn: 3,4% (3,7</a:t>
            </a:r>
            <a:r>
              <a:rPr lang="is-IS" sz="1600" dirty="0" smtClean="0">
                <a:solidFill>
                  <a:schemeClr val="bg1"/>
                </a:solidFill>
              </a:rPr>
              <a:t>% í </a:t>
            </a:r>
            <a:r>
              <a:rPr lang="is-IS" sz="1600" dirty="0" smtClean="0">
                <a:solidFill>
                  <a:schemeClr val="bg1"/>
                </a:solidFill>
              </a:rPr>
              <a:t>PM2), 3,9% 2015 og 2,8% 2016 (áþekkt og í PM2)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1376"/>
            <a:ext cx="4170210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1376"/>
            <a:ext cx="4024270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8568630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Meiri hækkun launakostnaðar en spáð í maí</a:t>
            </a:r>
            <a:endParaRPr lang="is-IS" sz="3600" dirty="0">
              <a:solidFill>
                <a:srgbClr val="FF0000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lnSpc>
                <a:spcPct val="11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Árstíðarleiðrétt skráð atvinnuleysi 3,8% á Q2 (svipað og spáð í maí) en mælist 4,7% samkvæmt VMK – hátt í prósentu minna en fyrir ári á báða mælikvarða</a:t>
            </a:r>
          </a:p>
          <a:p>
            <a:pPr marL="180000" indent="-180000">
              <a:lnSpc>
                <a:spcPct val="11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Launahækkanir í nýgerðum samningum heldur meiri en spáð í maí en horfur fyrir næstu 2 ár svipaðar ... en hægari framleiðnivöxtur þýðir að launakostnaður á framleidda einingu vex nokkru meira en í maí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17384"/>
            <a:ext cx="4116661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026" y="1917384"/>
            <a:ext cx="3885820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0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Meiri slaki í þjóðarbúinu en talið var í maí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Atvinnuleysi hefur þróast nokkurn veginn í takt við spá og horfur breytast lítið: skráð atvinnuleysi verður 3,7% í ár og minnkar í 3,4% </a:t>
            </a:r>
            <a:r>
              <a:rPr lang="is-IS" sz="1600" dirty="0" smtClean="0">
                <a:solidFill>
                  <a:schemeClr val="bg1"/>
                </a:solidFill>
              </a:rPr>
              <a:t>2016 ... tekur að rísa í átt að jafnvægi í lokin</a:t>
            </a:r>
            <a:endParaRPr lang="is-IS" sz="1600" dirty="0" smtClean="0">
              <a:solidFill>
                <a:schemeClr val="bg1"/>
              </a:solidFill>
            </a:endParaRP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Slakinn hins vegar talinn heldur meiri og hverfur hægar en spáð í maí: horfinn í byrjun næsta árs en ekki mitt þetta ár – myndast heldur ekki eins mikil spenna á næstu 2 árum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1376"/>
            <a:ext cx="4238050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490" y="1916832"/>
            <a:ext cx="4275494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0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1"/>
            <a:ext cx="7920038" cy="701204"/>
          </a:xfrm>
        </p:spPr>
        <p:txBody>
          <a:bodyPr>
            <a:normAutofit/>
          </a:bodyPr>
          <a:lstStyle/>
          <a:p>
            <a:r>
              <a:rPr lang="is-IS" sz="3600" dirty="0" smtClean="0"/>
              <a:t>Verðbólga við markmið</a:t>
            </a:r>
            <a:endParaRPr lang="is-IS" sz="3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5720" y="764704"/>
            <a:ext cx="7958688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Verðbólga 2,4% í júlí og hefur lítið breyst á árinu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Mælikvarðar á undirliggjandi verðbólgu segja svipaða sögu: kjarnaverðbólga á bilinu 1,9-2,8% og tölfræðimælikvarðar á bilinu 1-1½%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Innlendir þættir (húsnæðisliður og almenn þjónusta) megindrifkraftar verðbólgu sem fyrr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1376"/>
            <a:ext cx="3579792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1881376"/>
            <a:ext cx="3736363" cy="49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o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CBoI theme</Template>
  <TotalTime>48756</TotalTime>
  <Words>585</Words>
  <Application>Microsoft Office PowerPoint</Application>
  <PresentationFormat>On-screen Show (4:3)</PresentationFormat>
  <Paragraphs>37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CBoI theme</vt:lpstr>
      <vt:lpstr>Vaxtaákvörðun  20. ágúst 2014</vt:lpstr>
      <vt:lpstr>Gjaldeyrisviðskipti Seðlabankans</vt:lpstr>
      <vt:lpstr>PowerPoint Presentation</vt:lpstr>
      <vt:lpstr>Betri horfur um ytri skilyrði</vt:lpstr>
      <vt:lpstr>Kröftugur vöxtur innlendrar eftirspurnar</vt:lpstr>
      <vt:lpstr>Hagvaxtarhorfur breytast lítið frá maí</vt:lpstr>
      <vt:lpstr>Meiri hækkun launakostnaðar en spáð í maí</vt:lpstr>
      <vt:lpstr>Meiri slaki í þjóðarbúinu en talið var í maí</vt:lpstr>
      <vt:lpstr>Verðbólga við markmið</vt:lpstr>
      <vt:lpstr>Verðbólguvæntingar breytast lítið</vt:lpstr>
      <vt:lpstr>Verðbólguhorfur batna lítillega frá maí</vt:lpstr>
    </vt:vector>
  </TitlesOfParts>
  <Company>Seðlabanki Íslands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 the financial storm: Does the euro provide shelter or obstruct economic recovery?</dc:title>
  <dc:creator>SÍ Þórarinn Gunnar Pétursson</dc:creator>
  <cp:lastModifiedBy>SÍ Þórarinn Gunnar Pétursson</cp:lastModifiedBy>
  <cp:revision>2007</cp:revision>
  <cp:lastPrinted>2014-05-15T10:26:27Z</cp:lastPrinted>
  <dcterms:created xsi:type="dcterms:W3CDTF">2010-03-03T09:43:21Z</dcterms:created>
  <dcterms:modified xsi:type="dcterms:W3CDTF">2014-08-20T09:20:33Z</dcterms:modified>
</cp:coreProperties>
</file>