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73" r:id="rId2"/>
    <p:sldId id="374" r:id="rId3"/>
    <p:sldId id="372" r:id="rId4"/>
    <p:sldId id="377" r:id="rId5"/>
    <p:sldId id="337" r:id="rId6"/>
    <p:sldId id="338" r:id="rId7"/>
    <p:sldId id="343" r:id="rId8"/>
    <p:sldId id="340" r:id="rId9"/>
    <p:sldId id="356" r:id="rId10"/>
    <p:sldId id="376" r:id="rId11"/>
    <p:sldId id="345" r:id="rId12"/>
    <p:sldId id="375" r:id="rId13"/>
    <p:sldId id="333" r:id="rId14"/>
    <p:sldId id="346" r:id="rId15"/>
    <p:sldId id="359" r:id="rId16"/>
    <p:sldId id="347" r:id="rId17"/>
    <p:sldId id="348" r:id="rId18"/>
  </p:sldIdLst>
  <p:sldSz cx="16256000" cy="9144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9E4"/>
    <a:srgbClr val="D9D9D9"/>
    <a:srgbClr val="A6A6A6"/>
    <a:srgbClr val="004562"/>
    <a:srgbClr val="B7014A"/>
    <a:srgbClr val="FF7F00"/>
    <a:srgbClr val="3A5AA7"/>
    <a:srgbClr val="96B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6473" autoAdjust="0"/>
  </p:normalViewPr>
  <p:slideViewPr>
    <p:cSldViewPr>
      <p:cViewPr varScale="1">
        <p:scale>
          <a:sx n="89" d="100"/>
          <a:sy n="89" d="100"/>
        </p:scale>
        <p:origin x="180" y="90"/>
      </p:cViewPr>
      <p:guideLst>
        <p:guide orient="horz" pos="2880"/>
        <p:guide pos="19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587" cy="498499"/>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49915" y="1"/>
            <a:ext cx="2946674" cy="498499"/>
          </a:xfrm>
          <a:prstGeom prst="rect">
            <a:avLst/>
          </a:prstGeom>
        </p:spPr>
        <p:txBody>
          <a:bodyPr vert="horz" lIns="91440" tIns="45720" rIns="91440" bIns="45720" rtlCol="0"/>
          <a:lstStyle>
            <a:lvl1pPr algn="r">
              <a:defRPr sz="1200"/>
            </a:lvl1pPr>
          </a:lstStyle>
          <a:p>
            <a:fld id="{9D0418B7-B189-4925-8CAA-399CF16DEDC2}" type="datetimeFigureOut">
              <a:rPr lang="is-IS" smtClean="0"/>
              <a:t>16.5.2017</a:t>
            </a:fld>
            <a:endParaRPr lang="is-IS"/>
          </a:p>
        </p:txBody>
      </p:sp>
      <p:sp>
        <p:nvSpPr>
          <p:cNvPr id="4" name="Footer Placeholder 3"/>
          <p:cNvSpPr>
            <a:spLocks noGrp="1"/>
          </p:cNvSpPr>
          <p:nvPr>
            <p:ph type="ftr" sz="quarter" idx="2"/>
          </p:nvPr>
        </p:nvSpPr>
        <p:spPr>
          <a:xfrm>
            <a:off x="0" y="9429728"/>
            <a:ext cx="2945587" cy="498497"/>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49915" y="9429728"/>
            <a:ext cx="2946674" cy="498497"/>
          </a:xfrm>
          <a:prstGeom prst="rect">
            <a:avLst/>
          </a:prstGeom>
        </p:spPr>
        <p:txBody>
          <a:bodyPr vert="horz" lIns="91440" tIns="45720" rIns="91440" bIns="45720" rtlCol="0" anchor="b"/>
          <a:lstStyle>
            <a:lvl1pPr algn="r">
              <a:defRPr sz="1200"/>
            </a:lvl1pPr>
          </a:lstStyle>
          <a:p>
            <a:fld id="{642DEB4B-235F-4E2E-AC53-DE5FD93D0D03}" type="slidenum">
              <a:rPr lang="is-IS" smtClean="0"/>
              <a:t>‹#›</a:t>
            </a:fld>
            <a:endParaRPr lang="is-IS"/>
          </a:p>
        </p:txBody>
      </p:sp>
    </p:spTree>
    <p:extLst>
      <p:ext uri="{BB962C8B-B14F-4D97-AF65-F5344CB8AC3E}">
        <p14:creationId xmlns:p14="http://schemas.microsoft.com/office/powerpoint/2010/main" val="3810282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38" cy="498135"/>
          </a:xfrm>
          <a:prstGeom prst="rect">
            <a:avLst/>
          </a:prstGeom>
        </p:spPr>
        <p:txBody>
          <a:bodyPr vert="horz" lIns="60213" tIns="30107" rIns="60213" bIns="30107" rtlCol="0"/>
          <a:lstStyle>
            <a:lvl1pPr algn="l">
              <a:defRPr sz="800"/>
            </a:lvl1pPr>
          </a:lstStyle>
          <a:p>
            <a:endParaRPr lang="en-US"/>
          </a:p>
        </p:txBody>
      </p:sp>
      <p:sp>
        <p:nvSpPr>
          <p:cNvPr id="3" name="Date Placeholder 2"/>
          <p:cNvSpPr>
            <a:spLocks noGrp="1"/>
          </p:cNvSpPr>
          <p:nvPr>
            <p:ph type="dt" idx="1"/>
          </p:nvPr>
        </p:nvSpPr>
        <p:spPr>
          <a:xfrm>
            <a:off x="3850246" y="0"/>
            <a:ext cx="2946102" cy="498135"/>
          </a:xfrm>
          <a:prstGeom prst="rect">
            <a:avLst/>
          </a:prstGeom>
        </p:spPr>
        <p:txBody>
          <a:bodyPr vert="horz" lIns="60213" tIns="30107" rIns="60213" bIns="30107" rtlCol="0"/>
          <a:lstStyle>
            <a:lvl1pPr algn="r">
              <a:defRPr sz="800"/>
            </a:lvl1pPr>
          </a:lstStyle>
          <a:p>
            <a:fld id="{A018983A-DE37-6548-8B7B-FA71F791DEB9}" type="datetimeFigureOut">
              <a:rPr lang="en-US" smtClean="0"/>
              <a:t>5/16/2017</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60213" tIns="30107" rIns="60213" bIns="30107" rtlCol="0" anchor="ctr"/>
          <a:lstStyle/>
          <a:p>
            <a:endParaRPr lang="en-US"/>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60213" tIns="30107" rIns="60213" bIns="301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438" cy="498135"/>
          </a:xfrm>
          <a:prstGeom prst="rect">
            <a:avLst/>
          </a:prstGeom>
        </p:spPr>
        <p:txBody>
          <a:bodyPr vert="horz" lIns="60213" tIns="30107" rIns="60213" bIns="30107" rtlCol="0" anchor="b"/>
          <a:lstStyle>
            <a:lvl1pPr algn="l">
              <a:defRPr sz="800"/>
            </a:lvl1pPr>
          </a:lstStyle>
          <a:p>
            <a:endParaRPr lang="en-US"/>
          </a:p>
        </p:txBody>
      </p:sp>
      <p:sp>
        <p:nvSpPr>
          <p:cNvPr id="7" name="Slide Number Placeholder 6"/>
          <p:cNvSpPr>
            <a:spLocks noGrp="1"/>
          </p:cNvSpPr>
          <p:nvPr>
            <p:ph type="sldNum" sz="quarter" idx="5"/>
          </p:nvPr>
        </p:nvSpPr>
        <p:spPr>
          <a:xfrm>
            <a:off x="3850246" y="9430091"/>
            <a:ext cx="2946102" cy="498135"/>
          </a:xfrm>
          <a:prstGeom prst="rect">
            <a:avLst/>
          </a:prstGeom>
        </p:spPr>
        <p:txBody>
          <a:bodyPr vert="horz" lIns="60213" tIns="30107" rIns="60213" bIns="30107" rtlCol="0" anchor="b"/>
          <a:lstStyle>
            <a:lvl1pPr algn="r">
              <a:defRPr sz="800"/>
            </a:lvl1pPr>
          </a:lstStyle>
          <a:p>
            <a:fld id="{5B160DF1-44A9-254D-B319-9F503AACB0A0}" type="slidenum">
              <a:rPr lang="en-US" smtClean="0"/>
              <a:t>‹#›</a:t>
            </a:fld>
            <a:endParaRPr lang="en-US"/>
          </a:p>
        </p:txBody>
      </p:sp>
    </p:spTree>
    <p:extLst>
      <p:ext uri="{BB962C8B-B14F-4D97-AF65-F5344CB8AC3E}">
        <p14:creationId xmlns:p14="http://schemas.microsoft.com/office/powerpoint/2010/main" val="10675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íða">
    <p:spTree>
      <p:nvGrpSpPr>
        <p:cNvPr id="1" name=""/>
        <p:cNvGrpSpPr/>
        <p:nvPr/>
      </p:nvGrpSpPr>
      <p:grpSpPr>
        <a:xfrm>
          <a:off x="0" y="0"/>
          <a:ext cx="0" cy="0"/>
          <a:chOff x="0" y="0"/>
          <a:chExt cx="0" cy="0"/>
        </a:xfrm>
      </p:grpSpPr>
      <p:pic>
        <p:nvPicPr>
          <p:cNvPr id="1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 r="3"/>
          <a:stretch>
            <a:fillRect/>
          </a:stretch>
        </p:blipFill>
        <p:spPr>
          <a:xfrm>
            <a:off x="0" y="1316038"/>
            <a:ext cx="13157834" cy="6509941"/>
          </a:xfrm>
          <a:prstGeom prst="rect">
            <a:avLst/>
          </a:prstGeom>
        </p:spPr>
      </p:pic>
      <p:sp>
        <p:nvSpPr>
          <p:cNvPr id="16"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noProof="0"/>
          </a:p>
        </p:txBody>
      </p:sp>
      <p:sp>
        <p:nvSpPr>
          <p:cNvPr id="18" name="object 12"/>
          <p:cNvSpPr/>
          <p:nvPr userDrawn="1"/>
        </p:nvSpPr>
        <p:spPr>
          <a:xfrm>
            <a:off x="13158392" y="1316596"/>
            <a:ext cx="3097607"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noProof="0"/>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6500" y="3743127"/>
            <a:ext cx="1612900" cy="1651000"/>
          </a:xfrm>
          <a:prstGeom prst="rect">
            <a:avLst/>
          </a:prstGeom>
        </p:spPr>
      </p:pic>
      <p:sp>
        <p:nvSpPr>
          <p:cNvPr id="25"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26"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5/16/2017</a:t>
            </a:fld>
            <a:endParaRPr lang="en-US" noProof="0" dirty="0"/>
          </a:p>
        </p:txBody>
      </p:sp>
      <p:sp>
        <p:nvSpPr>
          <p:cNvPr id="27"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4087" y="460533"/>
            <a:ext cx="5763126" cy="457200"/>
          </a:xfrm>
          <a:prstGeom prst="rect">
            <a:avLst/>
          </a:prstGeom>
        </p:spPr>
      </p:pic>
      <p:sp>
        <p:nvSpPr>
          <p:cNvPr id="35" name="Text Placeholder 32"/>
          <p:cNvSpPr>
            <a:spLocks noGrp="1"/>
          </p:cNvSpPr>
          <p:nvPr>
            <p:ph type="body" sz="quarter" idx="16"/>
          </p:nvPr>
        </p:nvSpPr>
        <p:spPr>
          <a:xfrm>
            <a:off x="1651000" y="7950630"/>
            <a:ext cx="556260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36" name="Text Placeholder 32"/>
          <p:cNvSpPr>
            <a:spLocks noGrp="1"/>
          </p:cNvSpPr>
          <p:nvPr>
            <p:ph type="body" sz="quarter" idx="17"/>
          </p:nvPr>
        </p:nvSpPr>
        <p:spPr>
          <a:xfrm>
            <a:off x="1651000" y="8332029"/>
            <a:ext cx="556260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39" name="Text Placeholder 32"/>
          <p:cNvSpPr>
            <a:spLocks noGrp="1"/>
          </p:cNvSpPr>
          <p:nvPr>
            <p:ph type="body" sz="quarter" idx="18"/>
          </p:nvPr>
        </p:nvSpPr>
        <p:spPr>
          <a:xfrm>
            <a:off x="7617896" y="7950630"/>
            <a:ext cx="507524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40" name="Text Placeholder 32"/>
          <p:cNvSpPr>
            <a:spLocks noGrp="1"/>
          </p:cNvSpPr>
          <p:nvPr>
            <p:ph type="body" sz="quarter" idx="19"/>
          </p:nvPr>
        </p:nvSpPr>
        <p:spPr>
          <a:xfrm>
            <a:off x="7617896" y="8332029"/>
            <a:ext cx="507524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2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4"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extagl_fyris 1 lína_3 myndir">
    <p:spTree>
      <p:nvGrpSpPr>
        <p:cNvPr id="1" name=""/>
        <p:cNvGrpSpPr/>
        <p:nvPr/>
      </p:nvGrpSpPr>
      <p:grpSpPr>
        <a:xfrm>
          <a:off x="0" y="0"/>
          <a:ext cx="0" cy="0"/>
          <a:chOff x="0" y="0"/>
          <a:chExt cx="0" cy="0"/>
        </a:xfrm>
      </p:grpSpPr>
      <p:sp>
        <p:nvSpPr>
          <p:cNvPr id="26" name="Content Placeholder 2"/>
          <p:cNvSpPr>
            <a:spLocks noGrp="1"/>
          </p:cNvSpPr>
          <p:nvPr>
            <p:ph idx="1"/>
          </p:nvPr>
        </p:nvSpPr>
        <p:spPr>
          <a:xfrm>
            <a:off x="817200" y="1219200"/>
            <a:ext cx="14630400" cy="1299600"/>
          </a:xfrm>
        </p:spPr>
        <p:txBody>
          <a:bodyPr>
            <a:noAutofit/>
          </a:bodyPr>
          <a:lstStyle>
            <a:lvl1pPr marL="288000" indent="-288000">
              <a:buClr>
                <a:srgbClr val="004562"/>
              </a:buClr>
              <a:buFont typeface="Arial" charset="0"/>
              <a:buChar char="•"/>
              <a:tabLst/>
              <a:defRPr sz="2200"/>
            </a:lvl1pPr>
            <a:lvl2pPr marL="7452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21" name="Content Placeholder 5"/>
          <p:cNvSpPr>
            <a:spLocks noGrp="1"/>
          </p:cNvSpPr>
          <p:nvPr>
            <p:ph sz="quarter" idx="17"/>
          </p:nvPr>
        </p:nvSpPr>
        <p:spPr>
          <a:xfrm>
            <a:off x="8172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3" name="Content Placeholder 5"/>
          <p:cNvSpPr>
            <a:spLocks noGrp="1"/>
          </p:cNvSpPr>
          <p:nvPr>
            <p:ph sz="quarter" idx="18"/>
          </p:nvPr>
        </p:nvSpPr>
        <p:spPr>
          <a:xfrm>
            <a:off x="5781358"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9"/>
          </p:nvPr>
        </p:nvSpPr>
        <p:spPr>
          <a:xfrm>
            <a:off x="107188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33"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4"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5/16/2017</a:t>
            </a:fld>
            <a:endParaRPr lang="en-US"/>
          </a:p>
        </p:txBody>
      </p:sp>
      <p:sp>
        <p:nvSpPr>
          <p:cNvPr id="35"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0"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extagl_fyrirsögn 2 línur_stærra let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5/16/2017</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extagl_2 myndir_stærra letu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5/16/2017</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20" name="Content Placeholder 2"/>
          <p:cNvSpPr>
            <a:spLocks noGrp="1"/>
          </p:cNvSpPr>
          <p:nvPr>
            <p:ph idx="1"/>
          </p:nvPr>
        </p:nvSpPr>
        <p:spPr>
          <a:xfrm>
            <a:off x="8172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1" name="Content Placeholder 2"/>
          <p:cNvSpPr>
            <a:spLocks noGrp="1"/>
          </p:cNvSpPr>
          <p:nvPr>
            <p:ph idx="10"/>
          </p:nvPr>
        </p:nvSpPr>
        <p:spPr>
          <a:xfrm>
            <a:off x="82804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extaglæra_meiri-texti-pos">
    <p:spTree>
      <p:nvGrpSpPr>
        <p:cNvPr id="1" name=""/>
        <p:cNvGrpSpPr/>
        <p:nvPr/>
      </p:nvGrpSpPr>
      <p:grpSpPr>
        <a:xfrm>
          <a:off x="0" y="0"/>
          <a:ext cx="0" cy="0"/>
          <a:chOff x="0" y="0"/>
          <a:chExt cx="0" cy="0"/>
        </a:xfrm>
      </p:grpSpPr>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 name="Holder 2"/>
          <p:cNvSpPr>
            <a:spLocks noGrp="1"/>
          </p:cNvSpPr>
          <p:nvPr>
            <p:ph type="ctrTitle"/>
          </p:nvPr>
        </p:nvSpPr>
        <p:spPr>
          <a:xfrm>
            <a:off x="818025" y="417983"/>
            <a:ext cx="12923375" cy="763410"/>
          </a:xfrm>
          <a:prstGeom prst="rect">
            <a:avLst/>
          </a:prstGeom>
        </p:spPr>
        <p:txBody>
          <a:bodyPr wrap="square" lIns="0" tIns="0" rIns="0" bIns="0">
            <a:normAutofit/>
          </a:bodyPr>
          <a:lstStyle>
            <a:lvl1pPr>
              <a:defRPr/>
            </a:lvl1pPr>
          </a:lstStyle>
          <a:p>
            <a:endParaRPr lang="is-IS" noProof="0" dirty="0"/>
          </a:p>
        </p:txBody>
      </p:sp>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2" name="Content Placeholder 2"/>
          <p:cNvSpPr>
            <a:spLocks noGrp="1"/>
          </p:cNvSpPr>
          <p:nvPr>
            <p:ph idx="1"/>
          </p:nvPr>
        </p:nvSpPr>
        <p:spPr>
          <a:xfrm>
            <a:off x="812800" y="1181393"/>
            <a:ext cx="14630400" cy="1230607"/>
          </a:xfrm>
        </p:spPr>
        <p:txBody>
          <a:bodyPr>
            <a:normAutofit/>
          </a:bodyPr>
          <a:lstStyle>
            <a:lvl1pPr marL="273050" indent="-273050">
              <a:buClr>
                <a:srgbClr val="004562"/>
              </a:buClr>
              <a:buFont typeface="Arial" charset="0"/>
              <a:buChar char="•"/>
              <a:tabLst/>
              <a:defRPr sz="1800"/>
            </a:lvl1pPr>
            <a:lvl2pPr marL="800100" indent="-342900">
              <a:buClr>
                <a:srgbClr val="004562"/>
              </a:buClr>
              <a:buFont typeface="Arial" charset="0"/>
              <a:buChar char="•"/>
              <a:defRPr sz="1800"/>
            </a:lvl2pPr>
            <a:lvl3pPr marL="1200150" indent="-285750">
              <a:buClr>
                <a:srgbClr val="004562"/>
              </a:buClr>
              <a:buFont typeface="Arial" charset="0"/>
              <a:buChar char="•"/>
              <a:defRPr sz="1800"/>
            </a:lvl3pPr>
            <a:lvl4pPr marL="1657350" indent="-285750">
              <a:buClr>
                <a:srgbClr val="004562"/>
              </a:buClr>
              <a:buFont typeface="Arial" charset="0"/>
              <a:buChar char="•"/>
              <a:defRPr sz="1800"/>
            </a:lvl4pPr>
            <a:lvl5pPr marL="2114550" indent="-285750">
              <a:buClr>
                <a:srgbClr val="004562"/>
              </a:buClr>
              <a:buFont typeface="Arial" charset="0"/>
              <a:buChar char="•"/>
              <a:defRPr sz="18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4" name="Text Placeholder 3"/>
          <p:cNvSpPr>
            <a:spLocks noGrp="1"/>
          </p:cNvSpPr>
          <p:nvPr>
            <p:ph type="body" sz="quarter" idx="16"/>
          </p:nvPr>
        </p:nvSpPr>
        <p:spPr>
          <a:xfrm>
            <a:off x="812800" y="8160603"/>
            <a:ext cx="14648961" cy="678597"/>
          </a:xfrm>
        </p:spPr>
        <p:txBody>
          <a:bodyPr>
            <a:normAutofit/>
          </a:bodyPr>
          <a:lstStyle>
            <a:lvl1pPr>
              <a:defRPr sz="1200"/>
            </a:lvl1pPr>
          </a:lstStyle>
          <a:p>
            <a:pPr>
              <a:defRPr/>
            </a:pPr>
            <a:endParaRPr lang="is-IS" sz="1200" noProof="0" dirty="0">
              <a:solidFill>
                <a:srgbClr val="000000"/>
              </a:solidFill>
              <a:cs typeface="Arial"/>
            </a:endParaRPr>
          </a:p>
        </p:txBody>
      </p:sp>
      <p:sp>
        <p:nvSpPr>
          <p:cNvPr id="21" name="Content Placeholder 5"/>
          <p:cNvSpPr>
            <a:spLocks noGrp="1"/>
          </p:cNvSpPr>
          <p:nvPr>
            <p:ph sz="quarter" idx="17"/>
          </p:nvPr>
        </p:nvSpPr>
        <p:spPr>
          <a:xfrm>
            <a:off x="812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8"/>
          </p:nvPr>
        </p:nvSpPr>
        <p:spPr>
          <a:xfrm>
            <a:off x="5781358"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5"/>
          <p:cNvSpPr>
            <a:spLocks noGrp="1"/>
          </p:cNvSpPr>
          <p:nvPr>
            <p:ph sz="quarter" idx="19"/>
          </p:nvPr>
        </p:nvSpPr>
        <p:spPr>
          <a:xfrm>
            <a:off x="10718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102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illiglæra-blá">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6" name="object 12"/>
          <p:cNvSpPr/>
          <p:nvPr userDrawn="1"/>
        </p:nvSpPr>
        <p:spPr>
          <a:xfrm>
            <a:off x="0" y="1317308"/>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a:p>
        </p:txBody>
      </p:sp>
      <p:sp>
        <p:nvSpPr>
          <p:cNvPr id="25"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8"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5/16/2017</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92245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userDrawn="1">
          <p15:clr>
            <a:srgbClr val="FBAE40"/>
          </p15:clr>
        </p15:guide>
        <p15:guide id="2" orient="horz" pos="2736" userDrawn="1">
          <p15:clr>
            <a:srgbClr val="FBAE40"/>
          </p15:clr>
        </p15:guide>
        <p15:guide id="4" pos="1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Milliglæra-blá_mynd">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0" name="Picture Placeholder 28"/>
          <p:cNvSpPr>
            <a:spLocks noGrp="1"/>
          </p:cNvSpPr>
          <p:nvPr>
            <p:ph type="pic" sz="quarter" idx="15" hasCustomPrompt="1"/>
          </p:nvPr>
        </p:nvSpPr>
        <p:spPr>
          <a:xfrm>
            <a:off x="-1" y="1316038"/>
            <a:ext cx="16255999" cy="6509941"/>
          </a:xfrm>
          <a:solidFill>
            <a:schemeClr val="bg1">
              <a:lumMod val="75000"/>
            </a:schemeClr>
          </a:solidFill>
        </p:spPr>
        <p:txBody>
          <a:bodyPr/>
          <a:lstStyle>
            <a:lvl1pPr marL="0" indent="0">
              <a:buNone/>
              <a:defRPr baseline="0"/>
            </a:lvl1pPr>
          </a:lstStyle>
          <a:p>
            <a:r>
              <a:rPr lang="is-IS" dirty="0" smtClean="0"/>
              <a:t>Dragið </a:t>
            </a:r>
            <a:r>
              <a:rPr lang="is-IS" noProof="0" dirty="0" smtClean="0"/>
              <a:t>mynd</a:t>
            </a:r>
            <a:r>
              <a:rPr lang="is-IS" dirty="0" smtClean="0"/>
              <a:t> inn í myndflötinn eða veljið myndflöt og notið „insert picture“ hnapp frá valblaði</a:t>
            </a:r>
            <a:endParaRPr lang="is-IS"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5/16/2017</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3"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15"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illiglæra-ljósgrá">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5/16/2017</a:t>
            </a:fld>
            <a:endParaRPr lang="en-US"/>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3"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Milliglæra-ljósgrá_mynd">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noProof="0"/>
          </a:p>
        </p:txBody>
      </p:sp>
      <p:sp>
        <p:nvSpPr>
          <p:cNvPr id="10" name="Picture Placeholder 28"/>
          <p:cNvSpPr>
            <a:spLocks noGrp="1"/>
          </p:cNvSpPr>
          <p:nvPr>
            <p:ph type="pic" sz="quarter" idx="15"/>
          </p:nvPr>
        </p:nvSpPr>
        <p:spPr>
          <a:xfrm>
            <a:off x="0" y="1316038"/>
            <a:ext cx="13157834" cy="6509941"/>
          </a:xfrm>
          <a:solidFill>
            <a:schemeClr val="bg1">
              <a:lumMod val="75000"/>
            </a:schemeClr>
          </a:solidFill>
        </p:spPr>
        <p:txBody>
          <a:bodyPr/>
          <a:lstStyle/>
          <a:p>
            <a:endParaRPr lang="en-US" noProof="0"/>
          </a:p>
        </p:txBody>
      </p:sp>
      <p:sp>
        <p:nvSpPr>
          <p:cNvPr id="11" name="Picture Placeholder 28"/>
          <p:cNvSpPr>
            <a:spLocks noGrp="1"/>
          </p:cNvSpPr>
          <p:nvPr>
            <p:ph type="pic" sz="quarter" idx="16" hasCustomPrompt="1"/>
          </p:nvPr>
        </p:nvSpPr>
        <p:spPr>
          <a:xfrm>
            <a:off x="-15570" y="1317029"/>
            <a:ext cx="16271569" cy="6509941"/>
          </a:xfrm>
          <a:solidFill>
            <a:schemeClr val="bg1">
              <a:lumMod val="75000"/>
            </a:schemeClr>
          </a:solidFill>
        </p:spPr>
        <p:txBody>
          <a:bodyPr/>
          <a:lstStyle>
            <a:lvl1pPr marL="0" marR="0" indent="0" defTabSz="914400" eaLnBrk="1" fontAlgn="auto" latinLnBrk="0" hangingPunct="1">
              <a:lnSpc>
                <a:spcPct val="100000"/>
              </a:lnSpc>
              <a:spcBef>
                <a:spcPts val="0"/>
              </a:spcBef>
              <a:spcAft>
                <a:spcPts val="0"/>
              </a:spcAft>
              <a:buClr>
                <a:srgbClr val="004562"/>
              </a:buClr>
              <a:buSzTx/>
              <a:buFont typeface="Arial" charset="0"/>
              <a:buNone/>
              <a:tabLst/>
              <a:defRPr/>
            </a:lvl1pPr>
          </a:lstStyle>
          <a:p>
            <a:r>
              <a:rPr lang="is-IS" noProof="0" dirty="0" smtClean="0"/>
              <a:t>Dragið mynd inn í myndflötinn eða veljið myndflöt og notið „insert picture“ hnapp frá valblaði</a:t>
            </a:r>
          </a:p>
          <a:p>
            <a:endParaRPr lang="is-IS" noProof="0" dirty="0"/>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5/16/2017</a:t>
            </a:fld>
            <a:endParaRPr lang="en-US" noProof="0"/>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
        <p:nvSpPr>
          <p:cNvPr id="16"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7"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aglæra_fyrirsögn 2 lín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5/16/2017</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marR="0" indent="-288000" defTabSz="914400" eaLnBrk="1" fontAlgn="auto" latinLnBrk="0" hangingPunct="1">
              <a:lnSpc>
                <a:spcPct val="100000"/>
              </a:lnSpc>
              <a:spcBef>
                <a:spcPts val="1000"/>
              </a:spcBef>
              <a:spcAft>
                <a:spcPts val="0"/>
              </a:spcAft>
              <a:buClr>
                <a:srgbClr val="004562"/>
              </a:buClr>
              <a:buSzTx/>
              <a:buFont typeface="Arial" charset="0"/>
              <a:buChar char="•"/>
              <a:tabLst/>
              <a:defRPr sz="4000"/>
            </a:lvl1pPr>
            <a:lvl2pPr marL="7429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600"/>
            </a:lvl2pPr>
            <a:lvl3pPr marL="12001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200"/>
            </a:lvl3pPr>
            <a:lvl4pPr marL="16573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800"/>
            </a:lvl4pPr>
            <a:lvl5pPr marL="21145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400"/>
            </a:lvl5pPr>
          </a:lstStyle>
          <a:p>
            <a:pPr marL="288000" marR="0" lvl="0" indent="-28800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3200" b="0" i="0" u="none" strike="noStrike" kern="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800" b="0" i="0" u="none" strike="noStrike" kern="0" cap="none" spc="0" normalizeH="0" baseline="0" noProof="0" dirty="0" smtClean="0">
                <a:ln>
                  <a:noFill/>
                </a:ln>
                <a:solidFill>
                  <a:sysClr val="windowText" lastClr="000000"/>
                </a:solidFill>
                <a:effectLst/>
                <a:uLnTx/>
                <a:uFillTx/>
                <a:latin typeface="+mn-lt"/>
                <a:ea typeface="+mn-ea"/>
                <a:cs typeface="+mn-cs"/>
              </a:rPr>
              <a:t>Second level</a:t>
            </a:r>
          </a:p>
          <a:p>
            <a:pPr marL="1200150" marR="0" lvl="2"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400" b="0" i="0" u="none" strike="noStrike" kern="0" cap="none" spc="0" normalizeH="0" baseline="0" noProof="0" dirty="0" smtClean="0">
                <a:ln>
                  <a:noFill/>
                </a:ln>
                <a:solidFill>
                  <a:sysClr val="windowText" lastClr="000000"/>
                </a:solidFill>
                <a:effectLst/>
                <a:uLnTx/>
                <a:uFillTx/>
                <a:latin typeface="+mn-lt"/>
                <a:ea typeface="+mn-ea"/>
                <a:cs typeface="+mn-cs"/>
              </a:rPr>
              <a:t>Third level</a:t>
            </a:r>
          </a:p>
          <a:p>
            <a:pPr marL="1657350" marR="0" lvl="3"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000" b="0" i="0" u="none" strike="noStrike" kern="0" cap="none" spc="0" normalizeH="0" baseline="0" noProof="0" dirty="0" smtClean="0">
                <a:ln>
                  <a:noFill/>
                </a:ln>
                <a:solidFill>
                  <a:sysClr val="windowText" lastClr="000000"/>
                </a:solidFill>
                <a:effectLst/>
                <a:uLnTx/>
                <a:uFillTx/>
                <a:latin typeface="+mn-lt"/>
                <a:ea typeface="+mn-ea"/>
                <a:cs typeface="+mn-cs"/>
              </a:rPr>
              <a:t>Fourth level</a:t>
            </a:r>
          </a:p>
          <a:p>
            <a:pPr marL="2114550" marR="0" lvl="4"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1800" b="0" i="0" u="none" strike="noStrike" kern="0" cap="none" spc="0" normalizeH="0" baseline="0" noProof="0" dirty="0" smtClean="0">
                <a:ln>
                  <a:noFill/>
                </a:ln>
                <a:solidFill>
                  <a:sysClr val="windowText" lastClr="000000"/>
                </a:solidFill>
                <a:effectLst/>
                <a:uLnTx/>
                <a:uFillTx/>
                <a:latin typeface="+mn-lt"/>
                <a:ea typeface="+mn-ea"/>
                <a:cs typeface="+mn-cs"/>
              </a:rPr>
              <a:t>Fifth level</a:t>
            </a:r>
            <a:endParaRPr kumimoji="0" lang="is-IS" sz="1800" b="0" i="0" u="none" strike="noStrike" kern="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agl_fyrirs 2 línur_2 myndi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5/16/2017</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5" name="Content Placeholder 4"/>
          <p:cNvSpPr>
            <a:spLocks noGrp="1"/>
          </p:cNvSpPr>
          <p:nvPr>
            <p:ph sz="quarter" idx="17"/>
          </p:nvPr>
        </p:nvSpPr>
        <p:spPr>
          <a:xfrm>
            <a:off x="817200" y="2045914"/>
            <a:ext cx="7151687" cy="6323386"/>
          </a:xfrm>
        </p:spPr>
        <p:txBody>
          <a:bodyPr>
            <a:normAutofit/>
          </a:bodyPr>
          <a:lstStyle>
            <a:lvl1pPr marL="288000" indent="-288000">
              <a:spcBef>
                <a:spcPts val="600"/>
              </a:spcBef>
              <a:buClr>
                <a:srgbClr val="004562"/>
              </a:buClr>
              <a:tabLst/>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4"/>
          <p:cNvSpPr>
            <a:spLocks noGrp="1"/>
          </p:cNvSpPr>
          <p:nvPr>
            <p:ph sz="quarter" idx="18"/>
          </p:nvPr>
        </p:nvSpPr>
        <p:spPr>
          <a:xfrm>
            <a:off x="8291513" y="2045914"/>
            <a:ext cx="7151687" cy="6323386"/>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extaglæra_fyrirsögn 1 lína">
    <p:spTree>
      <p:nvGrpSpPr>
        <p:cNvPr id="1" name=""/>
        <p:cNvGrpSpPr/>
        <p:nvPr/>
      </p:nvGrpSpPr>
      <p:grpSpPr>
        <a:xfrm>
          <a:off x="0" y="0"/>
          <a:ext cx="0" cy="0"/>
          <a:chOff x="0" y="0"/>
          <a:chExt cx="0" cy="0"/>
        </a:xfrm>
      </p:grpSpPr>
      <p:sp>
        <p:nvSpPr>
          <p:cNvPr id="17" name="Holder 2"/>
          <p:cNvSpPr txBox="1">
            <a:spLocks/>
          </p:cNvSpPr>
          <p:nvPr userDrawn="1"/>
        </p:nvSpPr>
        <p:spPr>
          <a:xfrm>
            <a:off x="825500" y="533401"/>
            <a:ext cx="12923375" cy="1143000"/>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5/16/2017</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514838"/>
            <a:ext cx="14630400" cy="5855162"/>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2" name="Content Placeholder 2"/>
          <p:cNvSpPr>
            <a:spLocks noGrp="1"/>
          </p:cNvSpPr>
          <p:nvPr>
            <p:ph idx="10"/>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p>
        </p:txBody>
      </p:sp>
    </p:spTree>
    <p:extLst>
      <p:ext uri="{BB962C8B-B14F-4D97-AF65-F5344CB8AC3E}">
        <p14:creationId xmlns:p14="http://schemas.microsoft.com/office/powerpoint/2010/main" val="35604764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extagl_fyris 1 lína_2 myndir">
    <p:spTree>
      <p:nvGrpSpPr>
        <p:cNvPr id="1" name=""/>
        <p:cNvGrpSpPr/>
        <p:nvPr/>
      </p:nvGrpSpPr>
      <p:grpSpPr>
        <a:xfrm>
          <a:off x="0" y="0"/>
          <a:ext cx="0" cy="0"/>
          <a:chOff x="0" y="0"/>
          <a:chExt cx="0" cy="0"/>
        </a:xfrm>
      </p:grpSpPr>
      <p:sp>
        <p:nvSpPr>
          <p:cNvPr id="29" name="Content Placeholder 2"/>
          <p:cNvSpPr>
            <a:spLocks noGrp="1"/>
          </p:cNvSpPr>
          <p:nvPr>
            <p:ph idx="1"/>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17" name="Content Placeholder 4"/>
          <p:cNvSpPr>
            <a:spLocks noGrp="1"/>
          </p:cNvSpPr>
          <p:nvPr>
            <p:ph sz="quarter" idx="17"/>
          </p:nvPr>
        </p:nvSpPr>
        <p:spPr>
          <a:xfrm>
            <a:off x="817200"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0" name="Content Placeholder 4"/>
          <p:cNvSpPr>
            <a:spLocks noGrp="1"/>
          </p:cNvSpPr>
          <p:nvPr>
            <p:ph sz="quarter" idx="18"/>
          </p:nvPr>
        </p:nvSpPr>
        <p:spPr>
          <a:xfrm>
            <a:off x="8291513"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3"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5/16/2017</a:t>
            </a:fld>
            <a:endParaRPr lang="en-US"/>
          </a:p>
        </p:txBody>
      </p:sp>
      <p:sp>
        <p:nvSpPr>
          <p:cNvPr id="24"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2" name="Holder 2"/>
          <p:cNvSpPr>
            <a:spLocks noGrp="1"/>
          </p:cNvSpPr>
          <p:nvPr>
            <p:ph type="ctrTitle"/>
          </p:nvPr>
        </p:nvSpPr>
        <p:spPr>
          <a:xfrm>
            <a:off x="818025" y="546817"/>
            <a:ext cx="12923375" cy="664460"/>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8187" y="465292"/>
            <a:ext cx="14579625" cy="786130"/>
          </a:xfrm>
          <a:prstGeom prst="rect">
            <a:avLst/>
          </a:prstGeom>
        </p:spPr>
        <p:txBody>
          <a:bodyPr wrap="square" lIns="0" tIns="0" rIns="0" bIns="0">
            <a:normAutofit/>
          </a:bodyPr>
          <a:lstStyle>
            <a:lvl1pPr>
              <a:defRPr sz="4800" b="0" i="0">
                <a:solidFill>
                  <a:srgbClr val="004562"/>
                </a:solidFill>
                <a:latin typeface="Calibri"/>
                <a:cs typeface="Calibri"/>
              </a:defRPr>
            </a:lvl1pPr>
          </a:lstStyle>
          <a:p>
            <a:endParaRPr dirty="0"/>
          </a:p>
        </p:txBody>
      </p:sp>
      <p:sp>
        <p:nvSpPr>
          <p:cNvPr id="3" name="Holder 3"/>
          <p:cNvSpPr>
            <a:spLocks noGrp="1"/>
          </p:cNvSpPr>
          <p:nvPr>
            <p:ph type="body" idx="1"/>
          </p:nvPr>
        </p:nvSpPr>
        <p:spPr>
          <a:xfrm>
            <a:off x="838200" y="2019224"/>
            <a:ext cx="14579612" cy="6286576"/>
          </a:xfrm>
          <a:prstGeom prst="rect">
            <a:avLst/>
          </a:prstGeom>
        </p:spPr>
        <p:txBody>
          <a:bodyPr wrap="square" lIns="0" tIns="0" rIns="0" bIns="0">
            <a:normAutofit/>
          </a:bodyPr>
          <a:lstStyle>
            <a:lvl1pPr>
              <a:defRPr b="0" i="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7" name="Holder 4"/>
          <p:cNvSpPr>
            <a:spLocks noGrp="1"/>
          </p:cNvSpPr>
          <p:nvPr>
            <p:ph type="ftr" sz="quarter" idx="3"/>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8" name="Holder 5"/>
          <p:cNvSpPr>
            <a:spLocks noGrp="1"/>
          </p:cNvSpPr>
          <p:nvPr>
            <p:ph type="dt" sz="half" idx="2"/>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5/16/2017</a:t>
            </a:fld>
            <a:endParaRPr lang="en-US" noProof="0" dirty="0"/>
          </a:p>
        </p:txBody>
      </p:sp>
      <p:sp>
        <p:nvSpPr>
          <p:cNvPr id="9" name="Holder 6"/>
          <p:cNvSpPr>
            <a:spLocks noGrp="1"/>
          </p:cNvSpPr>
          <p:nvPr>
            <p:ph type="sldNum" sz="quarter" idx="4"/>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Tree>
  </p:cSld>
  <p:clrMap bg1="lt1" tx1="dk1" bg2="lt2" tx2="dk2" accent1="accent1" accent2="accent2" accent3="accent3" accent4="accent4" accent5="accent5" accent6="accent6" hlink="hlink" folHlink="folHlink"/>
  <p:sldLayoutIdLst>
    <p:sldLayoutId id="2147483680" r:id="rId1"/>
    <p:sldLayoutId id="2147483671" r:id="rId2"/>
    <p:sldLayoutId id="2147483678" r:id="rId3"/>
    <p:sldLayoutId id="2147483672" r:id="rId4"/>
    <p:sldLayoutId id="2147483677" r:id="rId5"/>
    <p:sldLayoutId id="2147483682" r:id="rId6"/>
    <p:sldLayoutId id="2147483683" r:id="rId7"/>
    <p:sldLayoutId id="2147483684" r:id="rId8"/>
    <p:sldLayoutId id="2147483667" r:id="rId9"/>
    <p:sldLayoutId id="2147483670" r:id="rId10"/>
    <p:sldLayoutId id="2147483681" r:id="rId11"/>
    <p:sldLayoutId id="2147483668" r:id="rId12"/>
    <p:sldLayoutId id="2147483674" r:id="rId13"/>
  </p:sldLayoutIdLst>
  <p:timing>
    <p:tnLst>
      <p:par>
        <p:cTn id="1" dur="indefinite" restart="never" nodeType="tmRoot"/>
      </p:par>
    </p:tnLst>
  </p:timing>
  <p:txStyles>
    <p:titleStyle>
      <a:lvl1pPr>
        <a:defRPr>
          <a:latin typeface="+mj-lt"/>
          <a:ea typeface="+mj-ea"/>
          <a:cs typeface="+mj-cs"/>
        </a:defRPr>
      </a:lvl1pPr>
    </p:titleStyle>
    <p:bodyStyle>
      <a:lvl1pPr marL="288000" indent="-288000">
        <a:buClr>
          <a:srgbClr val="004562"/>
        </a:buClr>
        <a:buFont typeface="Arial" charset="0"/>
        <a:buChar char="•"/>
        <a:tabLst/>
        <a:defRPr sz="3200">
          <a:solidFill>
            <a:schemeClr val="tx1">
              <a:lumMod val="50000"/>
              <a:lumOff val="50000"/>
            </a:schemeClr>
          </a:solidFill>
          <a:latin typeface="+mn-lt"/>
          <a:ea typeface="+mn-ea"/>
          <a:cs typeface="+mn-cs"/>
        </a:defRPr>
      </a:lvl1pPr>
      <a:lvl2pPr marL="742950" indent="-285750">
        <a:buClr>
          <a:srgbClr val="004562"/>
        </a:buClr>
        <a:buFont typeface="Arial" charset="0"/>
        <a:buChar char="•"/>
        <a:defRPr sz="2800">
          <a:latin typeface="+mn-lt"/>
          <a:ea typeface="+mn-ea"/>
          <a:cs typeface="+mn-cs"/>
        </a:defRPr>
      </a:lvl2pPr>
      <a:lvl3pPr marL="1200150" indent="-285750">
        <a:buClr>
          <a:srgbClr val="004562"/>
        </a:buClr>
        <a:buFont typeface="Arial" charset="0"/>
        <a:buChar char="•"/>
        <a:defRPr sz="2400">
          <a:latin typeface="+mn-lt"/>
          <a:ea typeface="+mn-ea"/>
          <a:cs typeface="+mn-cs"/>
        </a:defRPr>
      </a:lvl3pPr>
      <a:lvl4pPr marL="1657350" indent="-285750">
        <a:buClr>
          <a:srgbClr val="004562"/>
        </a:buClr>
        <a:buFont typeface="Arial" charset="0"/>
        <a:buChar char="•"/>
        <a:defRPr sz="2000">
          <a:latin typeface="+mn-lt"/>
          <a:ea typeface="+mn-ea"/>
          <a:cs typeface="+mn-cs"/>
        </a:defRPr>
      </a:lvl4pPr>
      <a:lvl5pPr marL="2114550" indent="-285750">
        <a:buClr>
          <a:srgbClr val="004562"/>
        </a:buClr>
        <a:buFont typeface="Arial" charset="0"/>
        <a:buChar char="•"/>
        <a:defRPr sz="1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lnSpcReduction="10000"/>
          </a:bodyPr>
          <a:lstStyle/>
          <a:p>
            <a:r>
              <a:rPr lang="is-IS" dirty="0" smtClean="0"/>
              <a:t>Kynningarfundur</a:t>
            </a:r>
            <a:endParaRPr lang="is-IS" dirty="0"/>
          </a:p>
        </p:txBody>
      </p:sp>
      <p:sp>
        <p:nvSpPr>
          <p:cNvPr id="7" name="Text Placeholder 6"/>
          <p:cNvSpPr>
            <a:spLocks noGrp="1"/>
          </p:cNvSpPr>
          <p:nvPr>
            <p:ph type="body" sz="quarter" idx="17"/>
          </p:nvPr>
        </p:nvSpPr>
        <p:spPr/>
        <p:txBody>
          <a:bodyPr/>
          <a:lstStyle/>
          <a:p>
            <a:r>
              <a:rPr lang="is-IS" dirty="0" smtClean="0"/>
              <a:t>17. maí 2017</a:t>
            </a:r>
            <a:endParaRPr lang="is-IS" dirty="0"/>
          </a:p>
        </p:txBody>
      </p:sp>
      <p:sp>
        <p:nvSpPr>
          <p:cNvPr id="8" name="Text Placeholder 7"/>
          <p:cNvSpPr>
            <a:spLocks noGrp="1"/>
          </p:cNvSpPr>
          <p:nvPr>
            <p:ph type="body" sz="quarter" idx="18"/>
          </p:nvPr>
        </p:nvSpPr>
        <p:spPr/>
        <p:txBody>
          <a:bodyPr>
            <a:normAutofit lnSpcReduction="10000"/>
          </a:bodyPr>
          <a:lstStyle/>
          <a:p>
            <a:endParaRPr lang="is-IS" dirty="0"/>
          </a:p>
        </p:txBody>
      </p:sp>
      <p:sp>
        <p:nvSpPr>
          <p:cNvPr id="9" name="Text Placeholder 8"/>
          <p:cNvSpPr>
            <a:spLocks noGrp="1"/>
          </p:cNvSpPr>
          <p:nvPr>
            <p:ph type="body" sz="quarter" idx="19"/>
          </p:nvPr>
        </p:nvSpPr>
        <p:spPr/>
        <p:txBody>
          <a:bodyPr/>
          <a:lstStyle/>
          <a:p>
            <a:endParaRPr lang="is-IS" dirty="0"/>
          </a:p>
        </p:txBody>
      </p:sp>
      <p:sp>
        <p:nvSpPr>
          <p:cNvPr id="4" name="Text Placeholder 3"/>
          <p:cNvSpPr>
            <a:spLocks noGrp="1"/>
          </p:cNvSpPr>
          <p:nvPr>
            <p:ph type="body" sz="quarter" idx="13"/>
          </p:nvPr>
        </p:nvSpPr>
        <p:spPr/>
        <p:txBody>
          <a:bodyPr/>
          <a:lstStyle/>
          <a:p>
            <a:r>
              <a:rPr lang="is-IS" dirty="0" smtClean="0"/>
              <a:t>Vaxtaákvörðun</a:t>
            </a:r>
            <a:endParaRPr lang="is-IS" dirty="0"/>
          </a:p>
        </p:txBody>
      </p:sp>
      <p:sp>
        <p:nvSpPr>
          <p:cNvPr id="5" name="Text Placeholder 4"/>
          <p:cNvSpPr>
            <a:spLocks noGrp="1"/>
          </p:cNvSpPr>
          <p:nvPr>
            <p:ph type="body" sz="quarter" idx="14"/>
          </p:nvPr>
        </p:nvSpPr>
        <p:spPr/>
        <p:txBody>
          <a:bodyPr>
            <a:normAutofit/>
          </a:bodyPr>
          <a:lstStyle/>
          <a:p>
            <a:r>
              <a:rPr lang="is-IS" dirty="0" smtClean="0"/>
              <a:t>Stefnuyfirlýsing peningastefnunefndar</a:t>
            </a:r>
            <a:endParaRPr lang="is-IS" dirty="0"/>
          </a:p>
        </p:txBody>
      </p:sp>
    </p:spTree>
    <p:extLst>
      <p:ext uri="{BB962C8B-B14F-4D97-AF65-F5344CB8AC3E}">
        <p14:creationId xmlns:p14="http://schemas.microsoft.com/office/powerpoint/2010/main" val="2119430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18025" y="546817"/>
            <a:ext cx="13024975" cy="668422"/>
          </a:xfrm>
        </p:spPr>
        <p:txBody>
          <a:bodyPr>
            <a:normAutofit/>
          </a:bodyPr>
          <a:lstStyle/>
          <a:p>
            <a:r>
              <a:rPr lang="is-IS" dirty="0" smtClean="0"/>
              <a:t>Aukin spenna þrátt fyrir mikinn vöxt framleiðslugetu</a:t>
            </a:r>
            <a:endParaRPr lang="is-IS" dirty="0"/>
          </a:p>
        </p:txBody>
      </p:sp>
      <p:sp>
        <p:nvSpPr>
          <p:cNvPr id="7" name="Content Placeholder 6"/>
          <p:cNvSpPr>
            <a:spLocks noGrp="1"/>
          </p:cNvSpPr>
          <p:nvPr>
            <p:ph idx="10"/>
          </p:nvPr>
        </p:nvSpPr>
        <p:spPr/>
        <p:txBody>
          <a:bodyPr/>
          <a:lstStyle/>
          <a:p>
            <a:r>
              <a:rPr lang="is-IS" dirty="0" smtClean="0"/>
              <a:t>Mikil fjölgun starfa og viðvarandi skortur á starfsfólki, atvinnuþátttaka eykst hratt og fjöldi fyrirtækja sem starfa við eða umfram fulla framleiðslugetu nálgast sögulegt hámark … atvinnuleysi 2,7% og hefur ekki verið minna síðan snemma 2008</a:t>
            </a:r>
          </a:p>
          <a:p>
            <a:r>
              <a:rPr lang="is-IS" dirty="0" smtClean="0"/>
              <a:t>Framleiðsluspenna vex hratt og meira en í PM 17/1 … þrátt fyrir að framleiðslugeta vaxi langt umfram langtíma leitnivöxt</a:t>
            </a:r>
            <a:endParaRPr lang="is-IS" dirty="0"/>
          </a:p>
        </p:txBody>
      </p:sp>
      <p:sp>
        <p:nvSpPr>
          <p:cNvPr id="6" name="TextBox 5"/>
          <p:cNvSpPr txBox="1"/>
          <p:nvPr/>
        </p:nvSpPr>
        <p:spPr>
          <a:xfrm>
            <a:off x="819400" y="8153400"/>
            <a:ext cx="14626000" cy="798731"/>
          </a:xfrm>
          <a:prstGeom prst="rect">
            <a:avLst/>
          </a:prstGeom>
          <a:noFill/>
        </p:spPr>
        <p:txBody>
          <a:bodyPr wrap="square" rtlCol="0" anchor="b" anchorCtr="0">
            <a:noAutofit/>
          </a:bodyPr>
          <a:lstStyle/>
          <a:p>
            <a:r>
              <a:rPr lang="is-IS" sz="1200" dirty="0" smtClean="0"/>
              <a:t>1. Mælikvarðar </a:t>
            </a:r>
            <a:r>
              <a:rPr lang="is-IS" sz="1200" dirty="0"/>
              <a:t>á nýtingu framleiðsluþátta eru úr viðhorfskönnun Gallup meðal 400 stærstu fyrirtækja landsins en atvinnuþátttaka samkvæmt vinnumarkaðskönnun Hagstofunnar. Árstíðarleiðréttar </a:t>
            </a:r>
            <a:r>
              <a:rPr lang="is-IS" sz="1200" dirty="0" smtClean="0"/>
              <a:t>tölur fyrir tímabilið 1. </a:t>
            </a:r>
            <a:r>
              <a:rPr lang="is-IS" sz="1200" dirty="0" err="1" smtClean="0"/>
              <a:t>ársfj</a:t>
            </a:r>
            <a:r>
              <a:rPr lang="is-IS" sz="1200" dirty="0" smtClean="0"/>
              <a:t>. 2006 - 1. </a:t>
            </a:r>
            <a:r>
              <a:rPr lang="is-IS" sz="1200" dirty="0" err="1" smtClean="0"/>
              <a:t>ársfj</a:t>
            </a:r>
            <a:r>
              <a:rPr lang="is-IS" sz="1200" dirty="0" smtClean="0"/>
              <a:t>. 2017. </a:t>
            </a:r>
            <a:r>
              <a:rPr lang="is-IS" sz="1200" dirty="0"/>
              <a:t>Brotalínur sýna meðalhlutföll tímabilsins. </a:t>
            </a:r>
            <a:r>
              <a:rPr lang="is-IS" sz="1200" dirty="0" smtClean="0"/>
              <a:t>2</a:t>
            </a:r>
            <a:r>
              <a:rPr lang="is-IS" sz="1200" dirty="0"/>
              <a:t>. Grunnspá Seðlabankans </a:t>
            </a:r>
            <a:r>
              <a:rPr lang="is-IS" sz="1200" dirty="0" smtClean="0"/>
              <a:t>2017-2019</a:t>
            </a:r>
            <a:r>
              <a:rPr lang="is-IS" sz="1200" dirty="0"/>
              <a:t>. Brotalínur sýna spá frá PM </a:t>
            </a:r>
            <a:r>
              <a:rPr lang="is-IS" sz="1200" dirty="0" smtClean="0"/>
              <a:t>2017/1. 3. </a:t>
            </a:r>
            <a:r>
              <a:rPr lang="is-IS" sz="1200" dirty="0"/>
              <a:t>Framleiðni vinnuafls er metin sem hlutfall VLF og heildarvinnustunda. </a:t>
            </a:r>
            <a:r>
              <a:rPr lang="is-IS" sz="1200" dirty="0" smtClean="0"/>
              <a:t>Fjölþáttaframleiðni er metin </a:t>
            </a:r>
            <a:r>
              <a:rPr lang="is-IS" sz="1200" dirty="0"/>
              <a:t>sem frávik VLF frá því framleiðslustigi sem </a:t>
            </a:r>
            <a:r>
              <a:rPr lang="is-IS" sz="1200" dirty="0" smtClean="0"/>
              <a:t>fæst </a:t>
            </a:r>
            <a:r>
              <a:rPr lang="is-IS" sz="1200" dirty="0"/>
              <a:t>með fullri nýtingu framleiðsluþátta út frá framleiðslufalli þjóðhagslíkans </a:t>
            </a:r>
            <a:r>
              <a:rPr lang="is-IS" sz="1200" dirty="0" smtClean="0"/>
              <a:t>Seðlabankans. Grunnspá Seðlabankans 2017-2019.</a:t>
            </a:r>
          </a:p>
          <a:p>
            <a:r>
              <a:rPr lang="is-IS" sz="1200" i="1" dirty="0" smtClean="0"/>
              <a:t>Heimildir:</a:t>
            </a:r>
            <a:r>
              <a:rPr lang="is-IS" sz="1200" dirty="0" smtClean="0"/>
              <a:t> Gallup, Hagstofa Íslands, Seðlabanki Íslands.</a:t>
            </a:r>
            <a:endParaRPr lang="is-IS" sz="1200" dirty="0"/>
          </a:p>
        </p:txBody>
      </p:sp>
      <p:pic>
        <p:nvPicPr>
          <p:cNvPr id="2" name="Content Placeholder 1"/>
          <p:cNvPicPr>
            <a:picLocks noGrp="1"/>
          </p:cNvPicPr>
          <p:nvPr>
            <p:ph idx="1"/>
          </p:nvPr>
        </p:nvPicPr>
        <p:blipFill>
          <a:blip r:embed="rId2"/>
          <a:stretch>
            <a:fillRect/>
          </a:stretch>
        </p:blipFill>
        <p:spPr>
          <a:xfrm>
            <a:off x="720000" y="2412000"/>
            <a:ext cx="14734800" cy="6480000"/>
          </a:xfrm>
          <a:prstGeom prst="rect">
            <a:avLst/>
          </a:prstGeom>
        </p:spPr>
      </p:pic>
    </p:spTree>
    <p:extLst>
      <p:ext uri="{BB962C8B-B14F-4D97-AF65-F5344CB8AC3E}">
        <p14:creationId xmlns:p14="http://schemas.microsoft.com/office/powerpoint/2010/main" val="2327073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is-IS" dirty="0" smtClean="0"/>
              <a:t>Verðbólga nálægt markmiði en ólík þróun undirliða</a:t>
            </a:r>
            <a:endParaRPr lang="is-IS" dirty="0"/>
          </a:p>
        </p:txBody>
      </p:sp>
      <p:sp>
        <p:nvSpPr>
          <p:cNvPr id="7" name="Content Placeholder 6"/>
          <p:cNvSpPr>
            <a:spLocks noGrp="1"/>
          </p:cNvSpPr>
          <p:nvPr>
            <p:ph idx="10"/>
          </p:nvPr>
        </p:nvSpPr>
        <p:spPr/>
        <p:txBody>
          <a:bodyPr/>
          <a:lstStyle/>
          <a:p>
            <a:r>
              <a:rPr lang="is-IS" dirty="0" smtClean="0"/>
              <a:t>Verðbólga var 1,9% í apríl og hefur verið í kringum 2% frá því í september í fyrra – undirliggjandi verðbólga 1-2% á flesta mælikvarða og hefur heldur minnkað það sem af er ári</a:t>
            </a:r>
          </a:p>
          <a:p>
            <a:r>
              <a:rPr lang="is-IS" dirty="0" smtClean="0"/>
              <a:t>Sem fyrr vegur húsnæðisliður þyngst en miklar lækkanir á símaþjónustu og flugfargjöldum skýra litla hækkun þjónustuliðar</a:t>
            </a:r>
            <a:endParaRPr lang="is-IS" dirty="0"/>
          </a:p>
        </p:txBody>
      </p:sp>
      <p:sp>
        <p:nvSpPr>
          <p:cNvPr id="6" name="TextBox 5"/>
          <p:cNvSpPr txBox="1"/>
          <p:nvPr/>
        </p:nvSpPr>
        <p:spPr>
          <a:xfrm>
            <a:off x="819400" y="8458200"/>
            <a:ext cx="14626000" cy="493931"/>
          </a:xfrm>
          <a:prstGeom prst="rect">
            <a:avLst/>
          </a:prstGeom>
          <a:noFill/>
        </p:spPr>
        <p:txBody>
          <a:bodyPr wrap="square" rtlCol="0" anchor="b" anchorCtr="0">
            <a:noAutofit/>
          </a:bodyPr>
          <a:lstStyle/>
          <a:p>
            <a:r>
              <a:rPr lang="is-IS" sz="1200" dirty="0"/>
              <a:t>1. Skyggða svæðið inniheldur bil 1. og 3. fjórðungs mats á undirliggjandi verðbólgu þar sem hún er mæld með kjarnavísitölum sem horfa fram hjá áhrifum skattabreytinga, sveiflukenndra matvöruliða, bensíns, opinberrar þjónustu og reiknaðrar húsaleigu og með </a:t>
            </a:r>
            <a:r>
              <a:rPr lang="is-IS" sz="1200" dirty="0" err="1"/>
              <a:t>tölfræðilegum</a:t>
            </a:r>
            <a:r>
              <a:rPr lang="is-IS" sz="1200" dirty="0"/>
              <a:t> mælikvörðum eins og vegnu miðgildi, klipptum meðaltölum og kviku þáttalíkani</a:t>
            </a:r>
            <a:r>
              <a:rPr lang="is-IS" sz="1200" dirty="0" smtClean="0"/>
              <a:t>. 2. Tólf mánaða hreyfanlegt meðaltal.</a:t>
            </a:r>
          </a:p>
          <a:p>
            <a:r>
              <a:rPr lang="is-IS" sz="1200" i="1" dirty="0" smtClean="0"/>
              <a:t>Heimildir:</a:t>
            </a:r>
            <a:r>
              <a:rPr lang="is-IS" sz="1200" dirty="0" smtClean="0"/>
              <a:t> Hagstofa Íslands, Seðlabanki Íslands.</a:t>
            </a:r>
            <a:endParaRPr lang="is-IS" sz="1200" dirty="0"/>
          </a:p>
        </p:txBody>
      </p:sp>
      <p:pic>
        <p:nvPicPr>
          <p:cNvPr id="4" name="Content Placeholder 3"/>
          <p:cNvPicPr>
            <a:picLocks noGrp="1"/>
          </p:cNvPicPr>
          <p:nvPr>
            <p:ph idx="1"/>
          </p:nvPr>
        </p:nvPicPr>
        <p:blipFill>
          <a:blip r:embed="rId2"/>
          <a:stretch>
            <a:fillRect/>
          </a:stretch>
        </p:blipFill>
        <p:spPr>
          <a:xfrm>
            <a:off x="720000" y="2412000"/>
            <a:ext cx="14734800" cy="6480000"/>
          </a:xfrm>
          <a:prstGeom prst="rect">
            <a:avLst/>
          </a:prstGeom>
        </p:spPr>
      </p:pic>
    </p:spTree>
    <p:extLst>
      <p:ext uri="{BB962C8B-B14F-4D97-AF65-F5344CB8AC3E}">
        <p14:creationId xmlns:p14="http://schemas.microsoft.com/office/powerpoint/2010/main" val="2695010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p:cNvPicPr>
          <p:nvPr>
            <p:ph idx="1"/>
          </p:nvPr>
        </p:nvPicPr>
        <p:blipFill>
          <a:blip r:embed="rId2"/>
          <a:stretch>
            <a:fillRect/>
          </a:stretch>
        </p:blipFill>
        <p:spPr>
          <a:xfrm>
            <a:off x="720000" y="2412000"/>
            <a:ext cx="14734800" cy="6480000"/>
          </a:xfrm>
          <a:prstGeom prst="rect">
            <a:avLst/>
          </a:prstGeom>
        </p:spPr>
      </p:pic>
      <p:sp>
        <p:nvSpPr>
          <p:cNvPr id="5" name="Title 4"/>
          <p:cNvSpPr>
            <a:spLocks noGrp="1"/>
          </p:cNvSpPr>
          <p:nvPr>
            <p:ph type="ctrTitle"/>
          </p:nvPr>
        </p:nvSpPr>
        <p:spPr/>
        <p:txBody>
          <a:bodyPr/>
          <a:lstStyle/>
          <a:p>
            <a:r>
              <a:rPr lang="is-IS" dirty="0" smtClean="0"/>
              <a:t>Mikil hækkun húsnæðisverðs undanfarið</a:t>
            </a:r>
            <a:endParaRPr lang="is-IS" dirty="0"/>
          </a:p>
        </p:txBody>
      </p:sp>
      <p:sp>
        <p:nvSpPr>
          <p:cNvPr id="7" name="Content Placeholder 6"/>
          <p:cNvSpPr>
            <a:spLocks noGrp="1"/>
          </p:cNvSpPr>
          <p:nvPr>
            <p:ph idx="10"/>
          </p:nvPr>
        </p:nvSpPr>
        <p:spPr/>
        <p:txBody>
          <a:bodyPr/>
          <a:lstStyle/>
          <a:p>
            <a:r>
              <a:rPr lang="is-IS" dirty="0" smtClean="0"/>
              <a:t>Húsnæðisverð hefur hækkað um tæplega 50% frá botni í ársbyrjun 2010 – svipuð hækkun og varð 2004-2007 og raunverð er orðið lítillega hærra en það fór hæst í árslok 2007 – hækkunin lengst af verið í takt við það sem búast hefði mátt við miðað við </a:t>
            </a:r>
            <a:r>
              <a:rPr lang="is-IS" dirty="0" smtClean="0"/>
              <a:t>hækkun launa, </a:t>
            </a:r>
            <a:r>
              <a:rPr lang="is-IS" dirty="0" smtClean="0"/>
              <a:t>aukna atvinnu og lækkun raunvaxta … en farið að bera á vaxandi misvægi nú nýverið</a:t>
            </a:r>
            <a:endParaRPr lang="is-IS" dirty="0"/>
          </a:p>
        </p:txBody>
      </p:sp>
      <p:sp>
        <p:nvSpPr>
          <p:cNvPr id="10" name="TextBox 9"/>
          <p:cNvSpPr txBox="1"/>
          <p:nvPr/>
        </p:nvSpPr>
        <p:spPr>
          <a:xfrm>
            <a:off x="819400" y="8077200"/>
            <a:ext cx="14626000" cy="874931"/>
          </a:xfrm>
          <a:prstGeom prst="rect">
            <a:avLst/>
          </a:prstGeom>
          <a:noFill/>
        </p:spPr>
        <p:txBody>
          <a:bodyPr wrap="square" rtlCol="0" anchor="b" anchorCtr="0">
            <a:noAutofit/>
          </a:bodyPr>
          <a:lstStyle/>
          <a:p>
            <a:r>
              <a:rPr lang="is-IS" sz="1200" dirty="0" smtClean="0"/>
              <a:t>1. Hlutfall </a:t>
            </a:r>
            <a:r>
              <a:rPr lang="is-IS" sz="1200" dirty="0"/>
              <a:t>húsnæðisverðs og vísitölu neysluverðs, byggingarvísitölu, launavísitölu og ráðstöfunartekna á mann (miðað við mannfjölda á vinnufærum </a:t>
            </a:r>
            <a:r>
              <a:rPr lang="is-IS" sz="1200" dirty="0" smtClean="0"/>
              <a:t>aldri, árstíðarleiðrétt) tímabilið 1. </a:t>
            </a:r>
            <a:r>
              <a:rPr lang="is-IS" sz="1200" dirty="0" err="1" smtClean="0"/>
              <a:t>ársfj</a:t>
            </a:r>
            <a:r>
              <a:rPr lang="is-IS" sz="1200" dirty="0" smtClean="0"/>
              <a:t>. 1990 - 1. </a:t>
            </a:r>
            <a:r>
              <a:rPr lang="is-IS" sz="1200" dirty="0" err="1" smtClean="0"/>
              <a:t>ársfj</a:t>
            </a:r>
            <a:r>
              <a:rPr lang="is-IS" sz="1200" dirty="0" smtClean="0"/>
              <a:t>. 2017. 2. </a:t>
            </a:r>
            <a:r>
              <a:rPr lang="is-IS" sz="1200" dirty="0" err="1" smtClean="0"/>
              <a:t>Húsnæðisverðspáin</a:t>
            </a:r>
            <a:r>
              <a:rPr lang="is-IS" sz="1200" dirty="0" smtClean="0"/>
              <a:t> </a:t>
            </a:r>
            <a:r>
              <a:rPr lang="is-IS" sz="1200" dirty="0"/>
              <a:t>er fengin með kvikri spá frá 1. </a:t>
            </a:r>
            <a:r>
              <a:rPr lang="is-IS" sz="1200" dirty="0" err="1"/>
              <a:t>ársj</a:t>
            </a:r>
            <a:r>
              <a:rPr lang="is-IS" sz="1200" dirty="0"/>
              <a:t>. 2013 - 1. </a:t>
            </a:r>
            <a:r>
              <a:rPr lang="is-IS" sz="1200" dirty="0" err="1"/>
              <a:t>ársfj</a:t>
            </a:r>
            <a:r>
              <a:rPr lang="is-IS" sz="1200" dirty="0"/>
              <a:t>. 2017 með </a:t>
            </a:r>
            <a:r>
              <a:rPr lang="is-IS" sz="1200" dirty="0" err="1" smtClean="0"/>
              <a:t>húsnæðisverðsjöfnu</a:t>
            </a:r>
            <a:r>
              <a:rPr lang="is-IS" sz="1200" dirty="0" smtClean="0"/>
              <a:t> </a:t>
            </a:r>
            <a:r>
              <a:rPr lang="is-IS" sz="1200" dirty="0"/>
              <a:t>þjóðhagslíkans Seðlabankans. </a:t>
            </a:r>
            <a:r>
              <a:rPr lang="is-IS" sz="1200" dirty="0" smtClean="0"/>
              <a:t>3. </a:t>
            </a:r>
            <a:r>
              <a:rPr lang="is-IS" sz="1200" dirty="0" err="1" smtClean="0"/>
              <a:t>GSADF-próf</a:t>
            </a:r>
            <a:r>
              <a:rPr lang="is-IS" sz="1200" dirty="0" smtClean="0"/>
              <a:t> </a:t>
            </a:r>
            <a:r>
              <a:rPr lang="is-IS" sz="1200" dirty="0" err="1" smtClean="0"/>
              <a:t>Phillips</a:t>
            </a:r>
            <a:r>
              <a:rPr lang="is-IS" sz="1200" dirty="0" smtClean="0"/>
              <a:t>, </a:t>
            </a:r>
            <a:r>
              <a:rPr lang="is-IS" sz="1200" dirty="0" err="1" smtClean="0"/>
              <a:t>Wu</a:t>
            </a:r>
            <a:r>
              <a:rPr lang="is-IS" sz="1200" dirty="0" smtClean="0"/>
              <a:t> og </a:t>
            </a:r>
            <a:r>
              <a:rPr lang="is-IS" sz="1200" dirty="0" err="1" smtClean="0"/>
              <a:t>Yu</a:t>
            </a:r>
            <a:r>
              <a:rPr lang="is-IS" sz="1200" dirty="0" smtClean="0"/>
              <a:t> (2011) fyrir </a:t>
            </a:r>
            <a:r>
              <a:rPr lang="is-IS" sz="1200" dirty="0" err="1" smtClean="0"/>
              <a:t>óstöðuga</a:t>
            </a:r>
            <a:r>
              <a:rPr lang="is-IS" sz="1200" dirty="0" smtClean="0"/>
              <a:t> rót í hlutfalli húsnæðisverðs og launa. Skyggt svæði eru tímabil þar sem </a:t>
            </a:r>
            <a:r>
              <a:rPr lang="is-IS" sz="1200" dirty="0" err="1" smtClean="0"/>
              <a:t>tölfræðiprófið</a:t>
            </a:r>
            <a:r>
              <a:rPr lang="is-IS" sz="1200" dirty="0" smtClean="0"/>
              <a:t> gefur marktæka niðurstöðu miðað við 95% öryggismörk.</a:t>
            </a:r>
          </a:p>
          <a:p>
            <a:r>
              <a:rPr lang="is-IS" sz="1200" i="1" dirty="0" smtClean="0"/>
              <a:t>Heimildir:</a:t>
            </a:r>
            <a:r>
              <a:rPr lang="is-IS" sz="1200" dirty="0" smtClean="0"/>
              <a:t> Hagstofa Íslands, P. C. B. </a:t>
            </a:r>
            <a:r>
              <a:rPr lang="is-IS" sz="1200" dirty="0" err="1" smtClean="0"/>
              <a:t>Phillips</a:t>
            </a:r>
            <a:r>
              <a:rPr lang="is-IS" sz="1200" dirty="0" smtClean="0"/>
              <a:t>, Y. </a:t>
            </a:r>
            <a:r>
              <a:rPr lang="is-IS" sz="1200" dirty="0" err="1" smtClean="0"/>
              <a:t>Wu</a:t>
            </a:r>
            <a:r>
              <a:rPr lang="is-IS" sz="1200" dirty="0"/>
              <a:t> </a:t>
            </a:r>
            <a:r>
              <a:rPr lang="is-IS" sz="1200" dirty="0" smtClean="0"/>
              <a:t>og J. </a:t>
            </a:r>
            <a:r>
              <a:rPr lang="is-IS" sz="1200" dirty="0" err="1" smtClean="0"/>
              <a:t>Yu</a:t>
            </a:r>
            <a:r>
              <a:rPr lang="is-IS" sz="1200" dirty="0" smtClean="0"/>
              <a:t> (2011), „</a:t>
            </a:r>
            <a:r>
              <a:rPr lang="is-IS" sz="1200" dirty="0" err="1"/>
              <a:t>Explosive</a:t>
            </a:r>
            <a:r>
              <a:rPr lang="is-IS" sz="1200" dirty="0"/>
              <a:t> </a:t>
            </a:r>
            <a:r>
              <a:rPr lang="is-IS" sz="1200" dirty="0" err="1"/>
              <a:t>behavior</a:t>
            </a:r>
            <a:r>
              <a:rPr lang="is-IS" sz="1200" dirty="0"/>
              <a:t> in </a:t>
            </a:r>
            <a:r>
              <a:rPr lang="is-IS" sz="1200" dirty="0" err="1"/>
              <a:t>the</a:t>
            </a:r>
            <a:r>
              <a:rPr lang="is-IS" sz="1200" dirty="0"/>
              <a:t> 1990s NASDAQ: </a:t>
            </a:r>
            <a:r>
              <a:rPr lang="is-IS" sz="1200" dirty="0" err="1"/>
              <a:t>When</a:t>
            </a:r>
            <a:r>
              <a:rPr lang="is-IS" sz="1200" dirty="0"/>
              <a:t> </a:t>
            </a:r>
            <a:r>
              <a:rPr lang="is-IS" sz="1200" dirty="0" err="1"/>
              <a:t>did</a:t>
            </a:r>
            <a:r>
              <a:rPr lang="is-IS" sz="1200" dirty="0"/>
              <a:t> </a:t>
            </a:r>
            <a:r>
              <a:rPr lang="is-IS" sz="1200" dirty="0" err="1"/>
              <a:t>exuberance</a:t>
            </a:r>
            <a:r>
              <a:rPr lang="is-IS" sz="1200" dirty="0"/>
              <a:t> </a:t>
            </a:r>
            <a:r>
              <a:rPr lang="is-IS" sz="1200" dirty="0" err="1"/>
              <a:t>escalate</a:t>
            </a:r>
            <a:r>
              <a:rPr lang="is-IS" sz="1200" dirty="0"/>
              <a:t> asset </a:t>
            </a:r>
            <a:r>
              <a:rPr lang="is-IS" sz="1200" dirty="0" err="1"/>
              <a:t>values</a:t>
            </a:r>
            <a:r>
              <a:rPr lang="is-IS" sz="1200" dirty="0"/>
              <a:t>?“, </a:t>
            </a:r>
            <a:r>
              <a:rPr lang="is-IS" sz="1200" i="1" dirty="0" err="1"/>
              <a:t>International</a:t>
            </a:r>
            <a:r>
              <a:rPr lang="is-IS" sz="1200" i="1" dirty="0"/>
              <a:t> </a:t>
            </a:r>
            <a:r>
              <a:rPr lang="is-IS" sz="1200" i="1" dirty="0" err="1"/>
              <a:t>Economic</a:t>
            </a:r>
            <a:r>
              <a:rPr lang="is-IS" sz="1200" i="1" dirty="0"/>
              <a:t> </a:t>
            </a:r>
            <a:r>
              <a:rPr lang="is-IS" sz="1200" i="1" dirty="0" err="1"/>
              <a:t>Review</a:t>
            </a:r>
            <a:r>
              <a:rPr lang="is-IS" sz="1200" dirty="0"/>
              <a:t>, 52, </a:t>
            </a:r>
            <a:r>
              <a:rPr lang="is-IS" sz="1200" dirty="0" smtClean="0"/>
              <a:t>201-226, Seðlabanki Íslands.</a:t>
            </a:r>
            <a:endParaRPr lang="is-IS" sz="1200" dirty="0"/>
          </a:p>
        </p:txBody>
      </p:sp>
    </p:spTree>
    <p:extLst>
      <p:ext uri="{BB962C8B-B14F-4D97-AF65-F5344CB8AC3E}">
        <p14:creationId xmlns:p14="http://schemas.microsoft.com/office/powerpoint/2010/main" val="3997713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Útflutningsverð helstu viðskiptalanda talið hafa hækkað um 2,2% á Q1 en undanfarin 3 ár hefur það að meðaltali lækkað um 2% á ári … en innflutningsverð heldur áfram að lækka vegna hækkunar á gengi ISK</a:t>
            </a:r>
          </a:p>
          <a:p>
            <a:r>
              <a:rPr lang="is-IS" dirty="0" smtClean="0"/>
              <a:t>Vegur á móti áhrifum launahækkana: launakostnaður á framleidda einingu hækkar um 5% í ár – eins og undanfarin 5 ár</a:t>
            </a:r>
            <a:endParaRPr lang="is-IS" dirty="0"/>
          </a:p>
        </p:txBody>
      </p:sp>
      <p:sp>
        <p:nvSpPr>
          <p:cNvPr id="4" name="Title 3"/>
          <p:cNvSpPr>
            <a:spLocks noGrp="1"/>
          </p:cNvSpPr>
          <p:nvPr>
            <p:ph type="ctrTitle"/>
          </p:nvPr>
        </p:nvSpPr>
        <p:spPr/>
        <p:txBody>
          <a:bodyPr/>
          <a:lstStyle/>
          <a:p>
            <a:r>
              <a:rPr lang="is-IS" dirty="0" smtClean="0"/>
              <a:t>Innflutt verðhjöðnun vegur á móti launahækkunum</a:t>
            </a:r>
            <a:endParaRPr lang="is-IS" dirty="0"/>
          </a:p>
        </p:txBody>
      </p:sp>
      <p:sp>
        <p:nvSpPr>
          <p:cNvPr id="8" name="TextBox 7"/>
          <p:cNvSpPr txBox="1"/>
          <p:nvPr/>
        </p:nvSpPr>
        <p:spPr>
          <a:xfrm>
            <a:off x="819400" y="8458200"/>
            <a:ext cx="14626000" cy="493931"/>
          </a:xfrm>
          <a:prstGeom prst="rect">
            <a:avLst/>
          </a:prstGeom>
          <a:noFill/>
        </p:spPr>
        <p:txBody>
          <a:bodyPr wrap="square" rtlCol="0" anchor="b" anchorCtr="0">
            <a:noAutofit/>
          </a:bodyPr>
          <a:lstStyle/>
          <a:p>
            <a:r>
              <a:rPr lang="is-IS" sz="1200" dirty="0"/>
              <a:t>1. Grunnspá Seðlabankans 1. </a:t>
            </a:r>
            <a:r>
              <a:rPr lang="is-IS" sz="1200" dirty="0" err="1"/>
              <a:t>ársfj</a:t>
            </a:r>
            <a:r>
              <a:rPr lang="is-IS" sz="1200" dirty="0"/>
              <a:t>. 2017</a:t>
            </a:r>
            <a:r>
              <a:rPr lang="is-IS" sz="1200" dirty="0" smtClean="0"/>
              <a:t>. 2. </a:t>
            </a:r>
            <a:r>
              <a:rPr lang="is-IS" sz="1200" dirty="0"/>
              <a:t>Framleiðniaukning kemur fram sem neikvætt framlag til hækkunar á launakostnaði á framleidda einingu. Grunnspá Seðlabankans 2015-2017.</a:t>
            </a:r>
            <a:endParaRPr lang="is-IS" sz="1200" dirty="0" smtClean="0"/>
          </a:p>
          <a:p>
            <a:r>
              <a:rPr lang="is-IS" sz="1200" i="1" dirty="0" smtClean="0"/>
              <a:t>Heimildir:</a:t>
            </a:r>
            <a:r>
              <a:rPr lang="is-IS" sz="1200" dirty="0" smtClean="0"/>
              <a:t> Hagstofa Íslands, Seðlabanki Íslands.</a:t>
            </a:r>
            <a:endParaRPr lang="is-IS" sz="1200" dirty="0"/>
          </a:p>
        </p:txBody>
      </p:sp>
      <p:pic>
        <p:nvPicPr>
          <p:cNvPr id="12" name="Content Placeholder 11"/>
          <p:cNvPicPr>
            <a:picLocks noGrp="1" noChangeAspect="1"/>
          </p:cNvPicPr>
          <p:nvPr>
            <p:ph sz="quarter" idx="18"/>
          </p:nvPr>
        </p:nvPicPr>
        <p:blipFill>
          <a:blip r:embed="rId2"/>
          <a:stretch>
            <a:fillRect/>
          </a:stretch>
        </p:blipFill>
        <p:spPr>
          <a:xfrm>
            <a:off x="8460000" y="2412000"/>
            <a:ext cx="5972162" cy="6660000"/>
          </a:xfrm>
          <a:prstGeom prst="rect">
            <a:avLst/>
          </a:prstGeom>
        </p:spPr>
      </p:pic>
      <p:pic>
        <p:nvPicPr>
          <p:cNvPr id="6" name="Content Placeholder 5"/>
          <p:cNvPicPr>
            <a:picLocks noGrp="1" noChangeAspect="1"/>
          </p:cNvPicPr>
          <p:nvPr>
            <p:ph sz="quarter" idx="17"/>
          </p:nvPr>
        </p:nvPicPr>
        <p:blipFill>
          <a:blip r:embed="rId3"/>
          <a:stretch>
            <a:fillRect/>
          </a:stretch>
        </p:blipFill>
        <p:spPr>
          <a:xfrm>
            <a:off x="1080000" y="2412000"/>
            <a:ext cx="5972162" cy="6660000"/>
          </a:xfrm>
          <a:prstGeom prst="rect">
            <a:avLst/>
          </a:prstGeom>
        </p:spPr>
      </p:pic>
    </p:spTree>
    <p:extLst>
      <p:ext uri="{BB962C8B-B14F-4D97-AF65-F5344CB8AC3E}">
        <p14:creationId xmlns:p14="http://schemas.microsoft.com/office/powerpoint/2010/main" val="168247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is-IS" dirty="0" smtClean="0"/>
              <a:t>Kjölfesta verðbólguvæntinga virðist styrkjast</a:t>
            </a:r>
            <a:endParaRPr lang="is-IS" dirty="0"/>
          </a:p>
        </p:txBody>
      </p:sp>
      <p:sp>
        <p:nvSpPr>
          <p:cNvPr id="7" name="Content Placeholder 6"/>
          <p:cNvSpPr>
            <a:spLocks noGrp="1"/>
          </p:cNvSpPr>
          <p:nvPr>
            <p:ph idx="10"/>
          </p:nvPr>
        </p:nvSpPr>
        <p:spPr/>
        <p:txBody>
          <a:bodyPr/>
          <a:lstStyle/>
          <a:p>
            <a:r>
              <a:rPr lang="is-IS" dirty="0" smtClean="0"/>
              <a:t>Fjöldi fyrirtækja sem væntir hækkunar aðfanga- og afurðaverðs enn undir sögulegu meðaltali – litast m.a. af þróun ISK</a:t>
            </a:r>
          </a:p>
          <a:p>
            <a:r>
              <a:rPr lang="is-IS" dirty="0" smtClean="0"/>
              <a:t>Verðbólguvæntingar til skamms og langs tíma á flesta mælikvarða </a:t>
            </a:r>
            <a:r>
              <a:rPr lang="is-IS" dirty="0" smtClean="0"/>
              <a:t>nálægt verðbólgumarkmiði: </a:t>
            </a:r>
            <a:r>
              <a:rPr lang="is-IS" dirty="0" smtClean="0"/>
              <a:t>markaðsaðilar vænta 2,6% verðbólgu að meðaltali næstu 10 ár á meðan að 10 ára verðbólguálagið er 2,3% það sem af er Q2 </a:t>
            </a:r>
            <a:endParaRPr lang="is-IS" dirty="0"/>
          </a:p>
        </p:txBody>
      </p:sp>
      <p:sp>
        <p:nvSpPr>
          <p:cNvPr id="6" name="TextBox 5"/>
          <p:cNvSpPr txBox="1"/>
          <p:nvPr/>
        </p:nvSpPr>
        <p:spPr>
          <a:xfrm>
            <a:off x="819400" y="8458200"/>
            <a:ext cx="14626000" cy="493931"/>
          </a:xfrm>
          <a:prstGeom prst="rect">
            <a:avLst/>
          </a:prstGeom>
          <a:noFill/>
        </p:spPr>
        <p:txBody>
          <a:bodyPr wrap="square" rtlCol="0" anchor="b" anchorCtr="0">
            <a:noAutofit/>
          </a:bodyPr>
          <a:lstStyle/>
          <a:p>
            <a:r>
              <a:rPr lang="is-IS" sz="1200" dirty="0">
                <a:solidFill>
                  <a:srgbClr val="000000"/>
                </a:solidFill>
                <a:cs typeface="Arial"/>
              </a:rPr>
              <a:t>1. </a:t>
            </a:r>
            <a:r>
              <a:rPr lang="is-IS" sz="1200" dirty="0" smtClean="0">
                <a:solidFill>
                  <a:srgbClr val="000000"/>
                </a:solidFill>
                <a:cs typeface="Arial"/>
              </a:rPr>
              <a:t>Tímabilið 1. </a:t>
            </a:r>
            <a:r>
              <a:rPr lang="is-IS" sz="1200" dirty="0" err="1" smtClean="0">
                <a:solidFill>
                  <a:srgbClr val="000000"/>
                </a:solidFill>
                <a:cs typeface="Arial"/>
              </a:rPr>
              <a:t>ársfj</a:t>
            </a:r>
            <a:r>
              <a:rPr lang="is-IS" sz="1200" dirty="0" smtClean="0">
                <a:solidFill>
                  <a:srgbClr val="000000"/>
                </a:solidFill>
                <a:cs typeface="Arial"/>
              </a:rPr>
              <a:t>. 2002 - 1. </a:t>
            </a:r>
            <a:r>
              <a:rPr lang="is-IS" sz="1200" dirty="0" err="1" smtClean="0">
                <a:solidFill>
                  <a:srgbClr val="000000"/>
                </a:solidFill>
                <a:cs typeface="Arial"/>
              </a:rPr>
              <a:t>ársfj</a:t>
            </a:r>
            <a:r>
              <a:rPr lang="is-IS" sz="1200" dirty="0" smtClean="0">
                <a:solidFill>
                  <a:srgbClr val="000000"/>
                </a:solidFill>
                <a:cs typeface="Arial"/>
              </a:rPr>
              <a:t>. 2017. Brotalínur </a:t>
            </a:r>
            <a:r>
              <a:rPr lang="is-IS" sz="1200" dirty="0">
                <a:solidFill>
                  <a:srgbClr val="000000"/>
                </a:solidFill>
                <a:cs typeface="Arial"/>
              </a:rPr>
              <a:t>sýna meðaltöl frá 2002. 2. </a:t>
            </a:r>
            <a:r>
              <a:rPr lang="is-IS" sz="1200" kern="0" dirty="0">
                <a:solidFill>
                  <a:sysClr val="windowText" lastClr="000000"/>
                </a:solidFill>
              </a:rPr>
              <a:t>Talan fyrir </a:t>
            </a:r>
            <a:r>
              <a:rPr lang="is-IS" sz="1200" kern="0" dirty="0" smtClean="0">
                <a:solidFill>
                  <a:sysClr val="windowText" lastClr="000000"/>
                </a:solidFill>
              </a:rPr>
              <a:t>2. </a:t>
            </a:r>
            <a:r>
              <a:rPr lang="is-IS" sz="1200" kern="0" dirty="0">
                <a:solidFill>
                  <a:sysClr val="windowText" lastClr="000000"/>
                </a:solidFill>
              </a:rPr>
              <a:t>ársfjórðung </a:t>
            </a:r>
            <a:r>
              <a:rPr lang="is-IS" sz="1200" kern="0" dirty="0" smtClean="0">
                <a:solidFill>
                  <a:sysClr val="windowText" lastClr="000000"/>
                </a:solidFill>
              </a:rPr>
              <a:t>2017 </a:t>
            </a:r>
            <a:r>
              <a:rPr lang="is-IS" sz="1200" kern="0" dirty="0">
                <a:solidFill>
                  <a:sysClr val="windowText" lastClr="000000"/>
                </a:solidFill>
              </a:rPr>
              <a:t>er meðaltal það sem af er fjórðungnum. </a:t>
            </a:r>
            <a:endParaRPr lang="is-IS" sz="1200" dirty="0" smtClean="0"/>
          </a:p>
          <a:p>
            <a:r>
              <a:rPr lang="is-IS" sz="1200" i="1" dirty="0" smtClean="0"/>
              <a:t>Heimildir:</a:t>
            </a:r>
            <a:r>
              <a:rPr lang="is-IS" sz="1200" dirty="0" smtClean="0"/>
              <a:t> Gallup, Hagstofa Íslands, Seðlabanki Íslands.</a:t>
            </a:r>
            <a:endParaRPr lang="is-IS" sz="1200" dirty="0"/>
          </a:p>
        </p:txBody>
      </p:sp>
      <p:pic>
        <p:nvPicPr>
          <p:cNvPr id="4" name="Content Placeholder 3"/>
          <p:cNvPicPr>
            <a:picLocks noGrp="1"/>
          </p:cNvPicPr>
          <p:nvPr>
            <p:ph idx="1"/>
          </p:nvPr>
        </p:nvPicPr>
        <p:blipFill>
          <a:blip r:embed="rId2"/>
          <a:stretch>
            <a:fillRect/>
          </a:stretch>
        </p:blipFill>
        <p:spPr>
          <a:xfrm>
            <a:off x="720000" y="2412000"/>
            <a:ext cx="14734800" cy="6480000"/>
          </a:xfrm>
          <a:prstGeom prst="rect">
            <a:avLst/>
          </a:prstGeom>
        </p:spPr>
      </p:pic>
    </p:spTree>
    <p:extLst>
      <p:ext uri="{BB962C8B-B14F-4D97-AF65-F5344CB8AC3E}">
        <p14:creationId xmlns:p14="http://schemas.microsoft.com/office/powerpoint/2010/main" val="2506043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is-IS" dirty="0" smtClean="0"/>
              <a:t>Verðbólguhorfur versna er líður á spátímann</a:t>
            </a:r>
            <a:endParaRPr lang="is-IS" dirty="0"/>
          </a:p>
        </p:txBody>
      </p:sp>
      <p:sp>
        <p:nvSpPr>
          <p:cNvPr id="7" name="Content Placeholder 6"/>
          <p:cNvSpPr>
            <a:spLocks noGrp="1"/>
          </p:cNvSpPr>
          <p:nvPr>
            <p:ph idx="10"/>
          </p:nvPr>
        </p:nvSpPr>
        <p:spPr/>
        <p:txBody>
          <a:bodyPr/>
          <a:lstStyle/>
          <a:p>
            <a:r>
              <a:rPr lang="is-IS" dirty="0" smtClean="0"/>
              <a:t>Vegna mistaka Hagstofunnar í fyrra verður ársverðbólga lítillega ofmetin fram eftir ári – við bætast áhrif </a:t>
            </a:r>
            <a:r>
              <a:rPr lang="is-IS" dirty="0" smtClean="0"/>
              <a:t>skattabreytinga </a:t>
            </a:r>
            <a:endParaRPr lang="is-IS" dirty="0" smtClean="0"/>
          </a:p>
          <a:p>
            <a:r>
              <a:rPr lang="is-IS" dirty="0" smtClean="0"/>
              <a:t>Horft fram hjá þessum áhrifum sést að verðbólguhorfur hafa batnað </a:t>
            </a:r>
            <a:r>
              <a:rPr lang="is-IS" dirty="0" smtClean="0"/>
              <a:t>fram á </a:t>
            </a:r>
            <a:r>
              <a:rPr lang="is-IS" dirty="0" smtClean="0"/>
              <a:t>næsta ár en versnað þegar frá líður í takt við horfur um meiri framleiðsluspennu: mæld verðbólga um 2% fram á mitt næsta ár en fer síðan í 3% áður en hún minnkar á ný</a:t>
            </a:r>
            <a:endParaRPr lang="is-IS" dirty="0">
              <a:solidFill>
                <a:srgbClr val="FF0000"/>
              </a:solidFill>
            </a:endParaRPr>
          </a:p>
        </p:txBody>
      </p:sp>
      <p:sp>
        <p:nvSpPr>
          <p:cNvPr id="8" name="TextBox 7"/>
          <p:cNvSpPr txBox="1"/>
          <p:nvPr/>
        </p:nvSpPr>
        <p:spPr>
          <a:xfrm>
            <a:off x="819400" y="8305800"/>
            <a:ext cx="14626000" cy="646331"/>
          </a:xfrm>
          <a:prstGeom prst="rect">
            <a:avLst/>
          </a:prstGeom>
          <a:noFill/>
        </p:spPr>
        <p:txBody>
          <a:bodyPr wrap="square" rtlCol="0" anchor="b" anchorCtr="0">
            <a:noAutofit/>
          </a:bodyPr>
          <a:lstStyle/>
          <a:p>
            <a:r>
              <a:rPr lang="is-IS" sz="1200" dirty="0" smtClean="0"/>
              <a:t>1. Grunnspá Seðlabankans 2. ársfjórðungur 2017 - 2. ársfjórðungur 2020. 2. </a:t>
            </a:r>
            <a:r>
              <a:rPr lang="is-IS" sz="1200" dirty="0"/>
              <a:t>Verðbólguspár PM 2017/2 og PM 2017/1 leiðréttar fyrir áhrifum mæliskekkju í VNV </a:t>
            </a:r>
            <a:r>
              <a:rPr lang="is-IS" sz="1200" dirty="0" err="1" smtClean="0"/>
              <a:t>mars-ágúst</a:t>
            </a:r>
            <a:r>
              <a:rPr lang="is-IS" sz="1200" dirty="0" smtClean="0"/>
              <a:t> </a:t>
            </a:r>
            <a:r>
              <a:rPr lang="is-IS" sz="1200" dirty="0"/>
              <a:t>2016 og breytinga á vörugjöldum í byrjun árs 2017. Verðbólguspá PM 2017/2 einnig leiðrétt fyrir áhrifum fyrirhugaðra breytinga á virðisaukaskatti samkvæmt ríkisfjármálaáætlun.</a:t>
            </a:r>
            <a:endParaRPr lang="is-IS" sz="1200" dirty="0" smtClean="0"/>
          </a:p>
          <a:p>
            <a:r>
              <a:rPr lang="is-IS" sz="1200" i="1" dirty="0" smtClean="0"/>
              <a:t>Heimildir:</a:t>
            </a:r>
            <a:r>
              <a:rPr lang="is-IS" sz="1200" dirty="0" smtClean="0"/>
              <a:t> Fjármála- og efnahagsráðuneytið, Hagstofa Íslands, Seðlabanki Íslands.</a:t>
            </a:r>
            <a:endParaRPr lang="is-IS" sz="1200" dirty="0"/>
          </a:p>
        </p:txBody>
      </p:sp>
      <p:pic>
        <p:nvPicPr>
          <p:cNvPr id="4" name="Content Placeholder 3"/>
          <p:cNvPicPr>
            <a:picLocks noGrp="1"/>
          </p:cNvPicPr>
          <p:nvPr>
            <p:ph idx="1"/>
          </p:nvPr>
        </p:nvPicPr>
        <p:blipFill>
          <a:blip r:embed="rId2"/>
          <a:stretch>
            <a:fillRect/>
          </a:stretch>
        </p:blipFill>
        <p:spPr>
          <a:xfrm>
            <a:off x="720000" y="2412000"/>
            <a:ext cx="14734800" cy="6480000"/>
          </a:xfrm>
          <a:prstGeom prst="rect">
            <a:avLst/>
          </a:prstGeom>
        </p:spPr>
      </p:pic>
    </p:spTree>
    <p:extLst>
      <p:ext uri="{BB962C8B-B14F-4D97-AF65-F5344CB8AC3E}">
        <p14:creationId xmlns:p14="http://schemas.microsoft.com/office/powerpoint/2010/main" val="924247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720000" y="2412000"/>
            <a:ext cx="14734456" cy="6480000"/>
          </a:xfrm>
          <a:prstGeom prst="rect">
            <a:avLst/>
          </a:prstGeom>
        </p:spPr>
      </p:pic>
      <p:sp>
        <p:nvSpPr>
          <p:cNvPr id="5" name="Title 4"/>
          <p:cNvSpPr>
            <a:spLocks noGrp="1"/>
          </p:cNvSpPr>
          <p:nvPr>
            <p:ph type="ctrTitle"/>
          </p:nvPr>
        </p:nvSpPr>
        <p:spPr/>
        <p:txBody>
          <a:bodyPr/>
          <a:lstStyle/>
          <a:p>
            <a:r>
              <a:rPr lang="is-IS" dirty="0" smtClean="0"/>
              <a:t>Aukinn verðstöðugleiki og minni frávik frá markmiði</a:t>
            </a:r>
            <a:endParaRPr lang="is-IS" dirty="0"/>
          </a:p>
        </p:txBody>
      </p:sp>
      <p:sp>
        <p:nvSpPr>
          <p:cNvPr id="7" name="Content Placeholder 6"/>
          <p:cNvSpPr>
            <a:spLocks noGrp="1"/>
          </p:cNvSpPr>
          <p:nvPr>
            <p:ph idx="10"/>
          </p:nvPr>
        </p:nvSpPr>
        <p:spPr/>
        <p:txBody>
          <a:bodyPr/>
          <a:lstStyle/>
          <a:p>
            <a:r>
              <a:rPr lang="is-IS" dirty="0" smtClean="0"/>
              <a:t>Frávik verðbólgu frá markmiði hafa minnkað töluvert undanfarin ár og eru nú mun nær því sem þekkist í öðrum þróuðum verðbólgumarkmiðslöndum</a:t>
            </a:r>
          </a:p>
          <a:p>
            <a:r>
              <a:rPr lang="is-IS" dirty="0" smtClean="0"/>
              <a:t>Sveiflur í verðbólgu og verðbólguvæntingum hafa einnig minnkað og dregið hefur úr óvissu um framtíðarverðbólgu</a:t>
            </a:r>
            <a:endParaRPr lang="is-IS" dirty="0"/>
          </a:p>
        </p:txBody>
      </p:sp>
      <p:sp>
        <p:nvSpPr>
          <p:cNvPr id="6" name="TextBox 5"/>
          <p:cNvSpPr txBox="1"/>
          <p:nvPr/>
        </p:nvSpPr>
        <p:spPr>
          <a:xfrm>
            <a:off x="819400" y="8077200"/>
            <a:ext cx="14626000" cy="874931"/>
          </a:xfrm>
          <a:prstGeom prst="rect">
            <a:avLst/>
          </a:prstGeom>
          <a:noFill/>
        </p:spPr>
        <p:txBody>
          <a:bodyPr wrap="square" rtlCol="0" anchor="b" anchorCtr="0">
            <a:noAutofit/>
          </a:bodyPr>
          <a:lstStyle/>
          <a:p>
            <a:r>
              <a:rPr lang="is-IS" sz="1200" dirty="0"/>
              <a:t>1. Tölugildi meðalfrávika frá verðbólgumarkmiði (út frá mælikvarða á verðbólgu sem verðbólgumarkmið hvers lands </a:t>
            </a:r>
            <a:r>
              <a:rPr lang="is-IS" sz="1200" dirty="0" smtClean="0"/>
              <a:t>miðast </a:t>
            </a:r>
            <a:r>
              <a:rPr lang="is-IS" sz="1200" dirty="0"/>
              <a:t>við) og hlutfallslegt framlag frávika yfir og undir markmiði</a:t>
            </a:r>
            <a:r>
              <a:rPr lang="is-IS" sz="1200" dirty="0" smtClean="0"/>
              <a:t>. 2. </a:t>
            </a:r>
            <a:r>
              <a:rPr lang="is-IS" sz="1200" dirty="0"/>
              <a:t>Staðalfrávik í mismunandi mælikvörðum á verðbólgu og </a:t>
            </a:r>
            <a:r>
              <a:rPr lang="is-IS" sz="1200" dirty="0" smtClean="0"/>
              <a:t>verðbólguvæntingum </a:t>
            </a:r>
            <a:r>
              <a:rPr lang="is-IS" sz="1200" dirty="0"/>
              <a:t>fyrir 5 jafnlöng tímabil. Undirliggjandi verðbólga er metin með miðgildi fimm </a:t>
            </a:r>
            <a:r>
              <a:rPr lang="is-IS" sz="1200" dirty="0" err="1"/>
              <a:t>tölfræðilegra</a:t>
            </a:r>
            <a:r>
              <a:rPr lang="is-IS" sz="1200" dirty="0"/>
              <a:t> mælikvarða (fjögurra klipptra meðaltala og vegins miðgildis). Notast er við verðbólguálag á skuldabréfamarkaði sem mælikvarða á verðbólguvæntingar til 2 og 5 ára (gögn einungis frá 2003</a:t>
            </a:r>
            <a:r>
              <a:rPr lang="is-IS" sz="1200" dirty="0" smtClean="0"/>
              <a:t>). 3. </a:t>
            </a:r>
            <a:r>
              <a:rPr lang="is-IS" sz="1200" dirty="0"/>
              <a:t>Staðalfrávik í svörum um verðbólguvæntingar fyrir 5 jafnlöng tímabil (línuleg </a:t>
            </a:r>
            <a:r>
              <a:rPr lang="is-IS" sz="1200" dirty="0" err="1"/>
              <a:t>brúun</a:t>
            </a:r>
            <a:r>
              <a:rPr lang="is-IS" sz="1200" dirty="0"/>
              <a:t> notuð þar sem mælingar vantar). Ekki voru gerðar kannanir meðal greiningar- og markaðsaðila frá miðju ári 2008 og fram til ársbyrjunar 2012. Frá þeim tíma eru langtímaverðbólguvæntingar einnig kannaðar.</a:t>
            </a:r>
            <a:endParaRPr lang="is-IS" sz="1200" dirty="0" smtClean="0"/>
          </a:p>
          <a:p>
            <a:r>
              <a:rPr lang="is-IS" sz="1200" i="1" dirty="0" smtClean="0"/>
              <a:t>Heimildir:</a:t>
            </a:r>
            <a:r>
              <a:rPr lang="is-IS" sz="1200" dirty="0" smtClean="0"/>
              <a:t> Gallup, Hagstofa Íslands, heimasíður seðlabanka, OECD, Seðlabanki Íslands.</a:t>
            </a:r>
            <a:endParaRPr lang="is-IS" sz="1200" dirty="0"/>
          </a:p>
        </p:txBody>
      </p:sp>
    </p:spTree>
    <p:extLst>
      <p:ext uri="{BB962C8B-B14F-4D97-AF65-F5344CB8AC3E}">
        <p14:creationId xmlns:p14="http://schemas.microsoft.com/office/powerpoint/2010/main" val="355746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is-IS" dirty="0" smtClean="0"/>
              <a:t>Verðbólguferillinn virðist hafa breyst</a:t>
            </a:r>
            <a:endParaRPr lang="is-IS" dirty="0"/>
          </a:p>
        </p:txBody>
      </p:sp>
      <p:sp>
        <p:nvSpPr>
          <p:cNvPr id="7" name="Content Placeholder 6"/>
          <p:cNvSpPr>
            <a:spLocks noGrp="1"/>
          </p:cNvSpPr>
          <p:nvPr>
            <p:ph idx="10"/>
          </p:nvPr>
        </p:nvSpPr>
        <p:spPr/>
        <p:txBody>
          <a:bodyPr/>
          <a:lstStyle/>
          <a:p>
            <a:r>
              <a:rPr lang="is-IS" dirty="0" smtClean="0"/>
              <a:t>Óvæntar skammtímabreytingar í verðbólgu virðast síður hafa áhrif á langtímaverðbólguvæntingar</a:t>
            </a:r>
          </a:p>
          <a:p>
            <a:r>
              <a:rPr lang="is-IS" dirty="0" smtClean="0"/>
              <a:t>Bjögun sem virtist byggð inn í verðbólguferilinn virðist horfin og trúverðugleiki verðbólgumarkmiðsins því aukist</a:t>
            </a:r>
            <a:endParaRPr lang="is-IS" dirty="0"/>
          </a:p>
        </p:txBody>
      </p:sp>
      <mc:AlternateContent xmlns:mc="http://schemas.openxmlformats.org/markup-compatibility/2006" xmlns:a14="http://schemas.microsoft.com/office/drawing/2010/main">
        <mc:Choice Requires="a14">
          <p:sp>
            <p:nvSpPr>
              <p:cNvPr id="6" name="TextBox 5"/>
              <p:cNvSpPr txBox="1"/>
              <p:nvPr/>
            </p:nvSpPr>
            <p:spPr>
              <a:xfrm>
                <a:off x="819400" y="7924800"/>
                <a:ext cx="14852400" cy="1027331"/>
              </a:xfrm>
              <a:prstGeom prst="rect">
                <a:avLst/>
              </a:prstGeom>
              <a:noFill/>
            </p:spPr>
            <p:txBody>
              <a:bodyPr wrap="square" rtlCol="0" anchor="b" anchorCtr="0">
                <a:noAutofit/>
              </a:bodyPr>
              <a:lstStyle/>
              <a:p>
                <a:r>
                  <a:rPr lang="is-IS" sz="1200" dirty="0"/>
                  <a:t>1. Punktarnir sýna stikamat úr aðfallsgreiningu af breytingu í verðbólguálagi til 2, 5 og 10 ára á óvæntar breytingar í vísitölu neysluverðs á birtingardögum vísitölunnar fyrir tvö fimm ára (60 mánaða) tímabil (2003-2007 og 2012-2016). Óvæntar breytingar vísitölunnar eru metnar sem frávik mánaðarlegra breytinga vísitölunnar frá spágildi með spájöfnu sem inniheldur árstíðargervibreytur og eins og sex mánaða tafir mánaðarbreytinga vísitölunnar. Skyggða bilið sýnir tveggja staðalfrávika bil stikamatsins</a:t>
                </a:r>
                <a:r>
                  <a:rPr lang="is-IS" sz="1200" dirty="0" smtClean="0"/>
                  <a:t>. 2. </a:t>
                </a:r>
                <a:r>
                  <a:rPr lang="is-IS" sz="1200" dirty="0" err="1" smtClean="0"/>
                  <a:t>Phillips-kúrfan</a:t>
                </a:r>
                <a:r>
                  <a:rPr lang="is-IS" sz="1200" dirty="0" smtClean="0"/>
                  <a:t> </a:t>
                </a:r>
                <a:r>
                  <a:rPr lang="is-IS" sz="1200" dirty="0"/>
                  <a:t>sem er metin er á forminu: </a:t>
                </a:r>
                <a14:m>
                  <m:oMath xmlns:m="http://schemas.openxmlformats.org/officeDocument/2006/math">
                    <m:sSub>
                      <m:sSubPr>
                        <m:ctrlPr>
                          <a:rPr lang="el-GR" sz="1200" i="1">
                            <a:latin typeface="Cambria Math" panose="02040503050406030204" pitchFamily="18" charset="0"/>
                            <a:ea typeface="Cambria Math" panose="02040503050406030204" pitchFamily="18" charset="0"/>
                          </a:rPr>
                        </m:ctrlPr>
                      </m:sSubPr>
                      <m:e>
                        <m:r>
                          <a:rPr lang="el-GR" sz="1200" i="1">
                            <a:latin typeface="Cambria Math" panose="02040503050406030204" pitchFamily="18" charset="0"/>
                            <a:ea typeface="Cambria Math" panose="02040503050406030204" pitchFamily="18" charset="0"/>
                          </a:rPr>
                          <m:t>𝜋</m:t>
                        </m:r>
                      </m:e>
                      <m:sub>
                        <m:r>
                          <a:rPr lang="is-IS" sz="1200" i="1">
                            <a:latin typeface="Cambria Math" panose="02040503050406030204" pitchFamily="18" charset="0"/>
                            <a:ea typeface="Cambria Math" panose="02040503050406030204" pitchFamily="18" charset="0"/>
                          </a:rPr>
                          <m:t>𝑡</m:t>
                        </m:r>
                      </m:sub>
                    </m:sSub>
                    <m:r>
                      <a:rPr lang="is-IS" sz="1200" i="1">
                        <a:latin typeface="Cambria Math" panose="02040503050406030204" pitchFamily="18" charset="0"/>
                        <a:ea typeface="Cambria Math" panose="02040503050406030204" pitchFamily="18" charset="0"/>
                      </a:rPr>
                      <m:t>=</m:t>
                    </m:r>
                    <m:r>
                      <a:rPr lang="is-IS" sz="1200" i="1">
                        <a:latin typeface="Cambria Math" panose="02040503050406030204" pitchFamily="18" charset="0"/>
                        <a:ea typeface="Cambria Math" panose="02040503050406030204" pitchFamily="18" charset="0"/>
                      </a:rPr>
                      <m:t>𝛼</m:t>
                    </m:r>
                    <m:r>
                      <a:rPr lang="is-IS" sz="1200" i="1">
                        <a:latin typeface="Cambria Math" panose="02040503050406030204" pitchFamily="18" charset="0"/>
                        <a:ea typeface="Cambria Math" panose="02040503050406030204" pitchFamily="18" charset="0"/>
                      </a:rPr>
                      <m:t>+</m:t>
                    </m:r>
                    <m:r>
                      <a:rPr lang="is-IS" sz="1200" i="1">
                        <a:latin typeface="Cambria Math" panose="02040503050406030204" pitchFamily="18" charset="0"/>
                        <a:ea typeface="Cambria Math" panose="02040503050406030204" pitchFamily="18" charset="0"/>
                      </a:rPr>
                      <m:t>𝛽</m:t>
                    </m:r>
                    <m:sSub>
                      <m:sSubPr>
                        <m:ctrlPr>
                          <a:rPr lang="is-IS" sz="1200" i="1">
                            <a:latin typeface="Cambria Math" panose="02040503050406030204" pitchFamily="18" charset="0"/>
                            <a:ea typeface="Cambria Math" panose="02040503050406030204" pitchFamily="18" charset="0"/>
                          </a:rPr>
                        </m:ctrlPr>
                      </m:sSubPr>
                      <m:e>
                        <m:r>
                          <a:rPr lang="is-IS" sz="1200" i="1">
                            <a:latin typeface="Cambria Math" panose="02040503050406030204" pitchFamily="18" charset="0"/>
                            <a:ea typeface="Cambria Math" panose="02040503050406030204" pitchFamily="18" charset="0"/>
                          </a:rPr>
                          <m:t>𝜋</m:t>
                        </m:r>
                      </m:e>
                      <m:sub>
                        <m:r>
                          <a:rPr lang="is-IS" sz="1200" i="1">
                            <a:latin typeface="Cambria Math" panose="02040503050406030204" pitchFamily="18" charset="0"/>
                            <a:ea typeface="Cambria Math" panose="02040503050406030204" pitchFamily="18" charset="0"/>
                          </a:rPr>
                          <m:t>𝑡</m:t>
                        </m:r>
                        <m:r>
                          <a:rPr lang="is-IS" sz="1200" i="1">
                            <a:latin typeface="Cambria Math" panose="02040503050406030204" pitchFamily="18" charset="0"/>
                            <a:ea typeface="Cambria Math" panose="02040503050406030204" pitchFamily="18" charset="0"/>
                          </a:rPr>
                          <m:t>−1</m:t>
                        </m:r>
                      </m:sub>
                    </m:sSub>
                    <m:r>
                      <a:rPr lang="is-IS" sz="1200" i="1">
                        <a:latin typeface="Cambria Math" panose="02040503050406030204" pitchFamily="18" charset="0"/>
                        <a:ea typeface="Cambria Math" panose="02040503050406030204" pitchFamily="18" charset="0"/>
                      </a:rPr>
                      <m:t>+</m:t>
                    </m:r>
                    <m:d>
                      <m:dPr>
                        <m:ctrlPr>
                          <a:rPr lang="is-IS" sz="1200" i="1">
                            <a:latin typeface="Cambria Math" panose="02040503050406030204" pitchFamily="18" charset="0"/>
                            <a:ea typeface="Cambria Math" panose="02040503050406030204" pitchFamily="18" charset="0"/>
                          </a:rPr>
                        </m:ctrlPr>
                      </m:dPr>
                      <m:e>
                        <m:r>
                          <a:rPr lang="is-IS" sz="1200" i="1">
                            <a:latin typeface="Cambria Math" panose="02040503050406030204" pitchFamily="18" charset="0"/>
                            <a:ea typeface="Cambria Math" panose="02040503050406030204" pitchFamily="18" charset="0"/>
                          </a:rPr>
                          <m:t>1−</m:t>
                        </m:r>
                        <m:r>
                          <a:rPr lang="is-IS" sz="1200" i="1">
                            <a:latin typeface="Cambria Math" panose="02040503050406030204" pitchFamily="18" charset="0"/>
                            <a:ea typeface="Cambria Math" panose="02040503050406030204" pitchFamily="18" charset="0"/>
                          </a:rPr>
                          <m:t>𝛽</m:t>
                        </m:r>
                      </m:e>
                    </m:d>
                    <m:sSubSup>
                      <m:sSubSupPr>
                        <m:ctrlPr>
                          <a:rPr lang="is-IS" sz="1200" i="1">
                            <a:latin typeface="Cambria Math" panose="02040503050406030204" pitchFamily="18" charset="0"/>
                            <a:ea typeface="Cambria Math" panose="02040503050406030204" pitchFamily="18" charset="0"/>
                          </a:rPr>
                        </m:ctrlPr>
                      </m:sSubSupPr>
                      <m:e>
                        <m:r>
                          <a:rPr lang="is-IS" sz="1200" i="1">
                            <a:latin typeface="Cambria Math" panose="02040503050406030204" pitchFamily="18" charset="0"/>
                            <a:ea typeface="Cambria Math" panose="02040503050406030204" pitchFamily="18" charset="0"/>
                          </a:rPr>
                          <m:t>𝜋</m:t>
                        </m:r>
                      </m:e>
                      <m:sub>
                        <m:r>
                          <a:rPr lang="is-IS" sz="1200" i="1">
                            <a:latin typeface="Cambria Math" panose="02040503050406030204" pitchFamily="18" charset="0"/>
                            <a:ea typeface="Cambria Math" panose="02040503050406030204" pitchFamily="18" charset="0"/>
                          </a:rPr>
                          <m:t>𝑡</m:t>
                        </m:r>
                      </m:sub>
                      <m:sup>
                        <m:r>
                          <a:rPr lang="is-IS" sz="1200" i="1">
                            <a:latin typeface="Cambria Math" panose="02040503050406030204" pitchFamily="18" charset="0"/>
                            <a:ea typeface="Cambria Math" panose="02040503050406030204" pitchFamily="18" charset="0"/>
                          </a:rPr>
                          <m:t>𝑒</m:t>
                        </m:r>
                      </m:sup>
                    </m:sSubSup>
                    <m:r>
                      <a:rPr lang="is-IS" sz="1200" i="1">
                        <a:latin typeface="Cambria Math" panose="02040503050406030204" pitchFamily="18" charset="0"/>
                        <a:ea typeface="Cambria Math" panose="02040503050406030204" pitchFamily="18" charset="0"/>
                      </a:rPr>
                      <m:t>+</m:t>
                    </m:r>
                    <m:r>
                      <a:rPr lang="is-IS" sz="1200" i="1">
                        <a:latin typeface="Cambria Math" panose="02040503050406030204" pitchFamily="18" charset="0"/>
                        <a:ea typeface="Cambria Math" panose="02040503050406030204" pitchFamily="18" charset="0"/>
                      </a:rPr>
                      <m:t>𝛾</m:t>
                    </m:r>
                    <m:sSub>
                      <m:sSubPr>
                        <m:ctrlPr>
                          <a:rPr lang="el-GR" sz="1200" i="1">
                            <a:latin typeface="Cambria Math" panose="02040503050406030204" pitchFamily="18" charset="0"/>
                            <a:ea typeface="Cambria Math" panose="02040503050406030204" pitchFamily="18" charset="0"/>
                          </a:rPr>
                        </m:ctrlPr>
                      </m:sSubPr>
                      <m:e>
                        <m:r>
                          <a:rPr lang="is-IS" sz="1200" i="1">
                            <a:latin typeface="Cambria Math" panose="02040503050406030204" pitchFamily="18" charset="0"/>
                            <a:ea typeface="Cambria Math" panose="02040503050406030204" pitchFamily="18" charset="0"/>
                          </a:rPr>
                          <m:t>𝑔</m:t>
                        </m:r>
                      </m:e>
                      <m:sub>
                        <m:r>
                          <a:rPr lang="is-IS" sz="1200" i="1">
                            <a:latin typeface="Cambria Math" panose="02040503050406030204" pitchFamily="18" charset="0"/>
                            <a:ea typeface="Cambria Math" panose="02040503050406030204" pitchFamily="18" charset="0"/>
                          </a:rPr>
                          <m:t>𝑡</m:t>
                        </m:r>
                        <m:r>
                          <a:rPr lang="is-IS" sz="1200" i="1">
                            <a:latin typeface="Cambria Math" panose="02040503050406030204" pitchFamily="18" charset="0"/>
                            <a:ea typeface="Cambria Math" panose="02040503050406030204" pitchFamily="18" charset="0"/>
                          </a:rPr>
                          <m:t>−1</m:t>
                        </m:r>
                      </m:sub>
                    </m:sSub>
                    <m:r>
                      <a:rPr lang="is-IS" sz="1200" i="1">
                        <a:latin typeface="Cambria Math" panose="02040503050406030204" pitchFamily="18" charset="0"/>
                        <a:ea typeface="Cambria Math" panose="02040503050406030204" pitchFamily="18" charset="0"/>
                      </a:rPr>
                      <m:t>+</m:t>
                    </m:r>
                    <m:r>
                      <a:rPr lang="is-IS" sz="1200" i="1">
                        <a:latin typeface="Cambria Math" panose="02040503050406030204" pitchFamily="18" charset="0"/>
                        <a:ea typeface="Cambria Math" panose="02040503050406030204" pitchFamily="18" charset="0"/>
                      </a:rPr>
                      <m:t>𝜙</m:t>
                    </m:r>
                    <m:sSub>
                      <m:sSubPr>
                        <m:ctrlPr>
                          <a:rPr lang="is-IS" sz="1200" i="1">
                            <a:latin typeface="Cambria Math" panose="02040503050406030204" pitchFamily="18" charset="0"/>
                            <a:ea typeface="Cambria Math" panose="02040503050406030204" pitchFamily="18" charset="0"/>
                          </a:rPr>
                        </m:ctrlPr>
                      </m:sSubPr>
                      <m:e>
                        <m:r>
                          <a:rPr lang="is-IS" sz="1200" i="1">
                            <a:latin typeface="Cambria Math" panose="02040503050406030204" pitchFamily="18" charset="0"/>
                            <a:ea typeface="Cambria Math" panose="02040503050406030204" pitchFamily="18" charset="0"/>
                          </a:rPr>
                          <m:t>𝑞</m:t>
                        </m:r>
                      </m:e>
                      <m:sub>
                        <m:r>
                          <a:rPr lang="is-IS" sz="1200" i="1">
                            <a:latin typeface="Cambria Math" panose="02040503050406030204" pitchFamily="18" charset="0"/>
                            <a:ea typeface="Cambria Math" panose="02040503050406030204" pitchFamily="18" charset="0"/>
                          </a:rPr>
                          <m:t>𝑡</m:t>
                        </m:r>
                        <m:r>
                          <a:rPr lang="is-IS" sz="1200" i="1">
                            <a:latin typeface="Cambria Math" panose="02040503050406030204" pitchFamily="18" charset="0"/>
                            <a:ea typeface="Cambria Math" panose="02040503050406030204" pitchFamily="18" charset="0"/>
                          </a:rPr>
                          <m:t>−1</m:t>
                        </m:r>
                      </m:sub>
                    </m:sSub>
                    <m:r>
                      <a:rPr lang="is-IS" sz="1200" i="1">
                        <a:latin typeface="Cambria Math" panose="02040503050406030204" pitchFamily="18" charset="0"/>
                        <a:ea typeface="Cambria Math" panose="02040503050406030204" pitchFamily="18" charset="0"/>
                      </a:rPr>
                      <m:t>+</m:t>
                    </m:r>
                    <m:sSub>
                      <m:sSubPr>
                        <m:ctrlPr>
                          <a:rPr lang="is-IS" sz="1200" i="1">
                            <a:latin typeface="Cambria Math" panose="02040503050406030204" pitchFamily="18" charset="0"/>
                            <a:ea typeface="Cambria Math" panose="02040503050406030204" pitchFamily="18" charset="0"/>
                          </a:rPr>
                        </m:ctrlPr>
                      </m:sSubPr>
                      <m:e>
                        <m:r>
                          <a:rPr lang="is-IS" sz="1200" i="1" smtClean="0">
                            <a:latin typeface="Cambria Math" panose="02040503050406030204" pitchFamily="18" charset="0"/>
                            <a:ea typeface="Cambria Math" panose="02040503050406030204" pitchFamily="18" charset="0"/>
                          </a:rPr>
                          <m:t>𝜀</m:t>
                        </m:r>
                      </m:e>
                      <m:sub>
                        <m:r>
                          <a:rPr lang="is-IS" sz="1200" i="1">
                            <a:latin typeface="Cambria Math" panose="02040503050406030204" pitchFamily="18" charset="0"/>
                            <a:ea typeface="Cambria Math" panose="02040503050406030204" pitchFamily="18" charset="0"/>
                          </a:rPr>
                          <m:t>𝑡</m:t>
                        </m:r>
                      </m:sub>
                    </m:sSub>
                  </m:oMath>
                </a14:m>
                <a:r>
                  <a:rPr lang="is-IS" sz="1200" dirty="0"/>
                  <a:t> þar sem </a:t>
                </a:r>
                <a14:m>
                  <m:oMath xmlns:m="http://schemas.openxmlformats.org/officeDocument/2006/math">
                    <m:sSub>
                      <m:sSubPr>
                        <m:ctrlPr>
                          <a:rPr lang="el-GR" sz="1200" i="1">
                            <a:latin typeface="Cambria Math" panose="02040503050406030204" pitchFamily="18" charset="0"/>
                          </a:rPr>
                        </m:ctrlPr>
                      </m:sSubPr>
                      <m:e>
                        <m:r>
                          <a:rPr lang="el-GR" sz="1200" i="1">
                            <a:latin typeface="Cambria Math" panose="02040503050406030204" pitchFamily="18" charset="0"/>
                          </a:rPr>
                          <m:t>𝜋</m:t>
                        </m:r>
                      </m:e>
                      <m:sub>
                        <m:r>
                          <a:rPr lang="is-IS" sz="1200" i="1">
                            <a:latin typeface="Cambria Math" panose="02040503050406030204" pitchFamily="18" charset="0"/>
                          </a:rPr>
                          <m:t>𝑡</m:t>
                        </m:r>
                      </m:sub>
                    </m:sSub>
                  </m:oMath>
                </a14:m>
                <a:r>
                  <a:rPr lang="is-IS" sz="1200" dirty="0"/>
                  <a:t> er ársverðbólga á tíma </a:t>
                </a:r>
                <a:r>
                  <a:rPr lang="is-IS" sz="1200" i="1" dirty="0"/>
                  <a:t>t</a:t>
                </a:r>
                <a:r>
                  <a:rPr lang="is-IS" sz="1200" dirty="0"/>
                  <a:t>, </a:t>
                </a:r>
                <a14:m>
                  <m:oMath xmlns:m="http://schemas.openxmlformats.org/officeDocument/2006/math">
                    <m:sSubSup>
                      <m:sSubSupPr>
                        <m:ctrlPr>
                          <a:rPr lang="is-IS" sz="1200" i="1">
                            <a:latin typeface="Cambria Math" panose="02040503050406030204" pitchFamily="18" charset="0"/>
                          </a:rPr>
                        </m:ctrlPr>
                      </m:sSubSupPr>
                      <m:e>
                        <m:r>
                          <a:rPr lang="is-IS" sz="1200" i="1">
                            <a:latin typeface="Cambria Math" panose="02040503050406030204" pitchFamily="18" charset="0"/>
                          </a:rPr>
                          <m:t>𝜋</m:t>
                        </m:r>
                      </m:e>
                      <m:sub>
                        <m:r>
                          <a:rPr lang="is-IS" sz="1200" i="1">
                            <a:latin typeface="Cambria Math" panose="02040503050406030204" pitchFamily="18" charset="0"/>
                          </a:rPr>
                          <m:t>𝑡</m:t>
                        </m:r>
                      </m:sub>
                      <m:sup>
                        <m:r>
                          <a:rPr lang="is-IS" sz="1200" i="1">
                            <a:latin typeface="Cambria Math" panose="02040503050406030204" pitchFamily="18" charset="0"/>
                          </a:rPr>
                          <m:t>𝑒</m:t>
                        </m:r>
                      </m:sup>
                    </m:sSubSup>
                  </m:oMath>
                </a14:m>
                <a:r>
                  <a:rPr lang="is-IS" sz="1200" dirty="0"/>
                  <a:t> eru 10 ára verðbólguvæntingar, </a:t>
                </a:r>
                <a14:m>
                  <m:oMath xmlns:m="http://schemas.openxmlformats.org/officeDocument/2006/math">
                    <m:sSub>
                      <m:sSubPr>
                        <m:ctrlPr>
                          <a:rPr lang="el-GR" sz="1200" i="1">
                            <a:latin typeface="Cambria Math" panose="02040503050406030204" pitchFamily="18" charset="0"/>
                          </a:rPr>
                        </m:ctrlPr>
                      </m:sSubPr>
                      <m:e>
                        <m:r>
                          <a:rPr lang="is-IS" sz="1200" i="1">
                            <a:latin typeface="Cambria Math" panose="02040503050406030204" pitchFamily="18" charset="0"/>
                          </a:rPr>
                          <m:t>𝑔</m:t>
                        </m:r>
                      </m:e>
                      <m:sub>
                        <m:r>
                          <a:rPr lang="is-IS" sz="1200" i="1">
                            <a:latin typeface="Cambria Math" panose="02040503050406030204" pitchFamily="18" charset="0"/>
                          </a:rPr>
                          <m:t>𝑡</m:t>
                        </m:r>
                      </m:sub>
                    </m:sSub>
                  </m:oMath>
                </a14:m>
                <a:r>
                  <a:rPr lang="is-IS" sz="1200" dirty="0"/>
                  <a:t> er framleiðsluspenna, </a:t>
                </a:r>
                <a14:m>
                  <m:oMath xmlns:m="http://schemas.openxmlformats.org/officeDocument/2006/math">
                    <m:sSub>
                      <m:sSubPr>
                        <m:ctrlPr>
                          <a:rPr lang="el-GR" sz="1200" i="1">
                            <a:latin typeface="Cambria Math" panose="02040503050406030204" pitchFamily="18" charset="0"/>
                          </a:rPr>
                        </m:ctrlPr>
                      </m:sSubPr>
                      <m:e>
                        <m:r>
                          <a:rPr lang="is-IS" sz="1200" i="1">
                            <a:latin typeface="Cambria Math" panose="02040503050406030204" pitchFamily="18" charset="0"/>
                          </a:rPr>
                          <m:t>𝑞</m:t>
                        </m:r>
                      </m:e>
                      <m:sub>
                        <m:r>
                          <a:rPr lang="is-IS" sz="1200" i="1">
                            <a:latin typeface="Cambria Math" panose="02040503050406030204" pitchFamily="18" charset="0"/>
                          </a:rPr>
                          <m:t>𝑡</m:t>
                        </m:r>
                      </m:sub>
                    </m:sSub>
                  </m:oMath>
                </a14:m>
                <a:r>
                  <a:rPr lang="is-IS" sz="1200" dirty="0"/>
                  <a:t> er ársbreyting </a:t>
                </a:r>
                <a:r>
                  <a:rPr lang="is-IS" sz="1200" dirty="0" smtClean="0"/>
                  <a:t>innflutningsraungengis </a:t>
                </a:r>
                <a:r>
                  <a:rPr lang="is-IS" sz="1200" dirty="0"/>
                  <a:t>og </a:t>
                </a:r>
                <a14:m>
                  <m:oMath xmlns:m="http://schemas.openxmlformats.org/officeDocument/2006/math">
                    <m:sSub>
                      <m:sSubPr>
                        <m:ctrlPr>
                          <a:rPr lang="is-IS" sz="1200" i="1">
                            <a:latin typeface="Cambria Math" panose="02040503050406030204" pitchFamily="18" charset="0"/>
                          </a:rPr>
                        </m:ctrlPr>
                      </m:sSubPr>
                      <m:e>
                        <m:r>
                          <a:rPr lang="is-IS" sz="1200" i="1">
                            <a:latin typeface="Cambria Math" panose="02040503050406030204" pitchFamily="18" charset="0"/>
                            <a:ea typeface="Cambria Math" panose="02040503050406030204" pitchFamily="18" charset="0"/>
                          </a:rPr>
                          <m:t>𝜀</m:t>
                        </m:r>
                      </m:e>
                      <m:sub>
                        <m:r>
                          <a:rPr lang="is-IS" sz="1200" i="1">
                            <a:latin typeface="Cambria Math" panose="02040503050406030204" pitchFamily="18" charset="0"/>
                          </a:rPr>
                          <m:t>𝑡</m:t>
                        </m:r>
                      </m:sub>
                    </m:sSub>
                  </m:oMath>
                </a14:m>
                <a:r>
                  <a:rPr lang="is-IS" sz="1200" dirty="0"/>
                  <a:t> er afgangsliður. Verðbólgubjögunin er gefin sem: </a:t>
                </a:r>
                <a14:m>
                  <m:oMath xmlns:m="http://schemas.openxmlformats.org/officeDocument/2006/math">
                    <m:r>
                      <a:rPr lang="el-GR" sz="1200" i="1">
                        <a:latin typeface="Cambria Math" panose="02040503050406030204" pitchFamily="18" charset="0"/>
                        <a:ea typeface="Cambria Math" panose="02040503050406030204" pitchFamily="18" charset="0"/>
                      </a:rPr>
                      <m:t>𝜋</m:t>
                    </m:r>
                    <m:r>
                      <a:rPr lang="is-IS" sz="1200" i="1">
                        <a:latin typeface="Cambria Math" panose="02040503050406030204" pitchFamily="18" charset="0"/>
                        <a:ea typeface="Cambria Math" panose="02040503050406030204" pitchFamily="18" charset="0"/>
                      </a:rPr>
                      <m:t>−</m:t>
                    </m:r>
                    <m:sSup>
                      <m:sSupPr>
                        <m:ctrlPr>
                          <a:rPr lang="is-IS" sz="1200" i="1">
                            <a:latin typeface="Cambria Math" panose="02040503050406030204" pitchFamily="18" charset="0"/>
                          </a:rPr>
                        </m:ctrlPr>
                      </m:sSupPr>
                      <m:e>
                        <m:r>
                          <a:rPr lang="is-IS" sz="1200" i="1">
                            <a:latin typeface="Cambria Math" panose="02040503050406030204" pitchFamily="18" charset="0"/>
                          </a:rPr>
                          <m:t>𝜋</m:t>
                        </m:r>
                      </m:e>
                      <m:sup>
                        <m:r>
                          <a:rPr lang="is-IS" sz="1200" i="1">
                            <a:latin typeface="Cambria Math" panose="02040503050406030204" pitchFamily="18" charset="0"/>
                          </a:rPr>
                          <m:t>𝑒</m:t>
                        </m:r>
                      </m:sup>
                    </m:sSup>
                    <m:r>
                      <a:rPr lang="is-IS" sz="1200" i="1">
                        <a:latin typeface="Cambria Math" panose="02040503050406030204" pitchFamily="18" charset="0"/>
                      </a:rPr>
                      <m:t>=</m:t>
                    </m:r>
                    <m:r>
                      <a:rPr lang="is-IS" sz="1200" i="1">
                        <a:latin typeface="Cambria Math" panose="02040503050406030204" pitchFamily="18" charset="0"/>
                      </a:rPr>
                      <m:t>𝛼</m:t>
                    </m:r>
                    <m:r>
                      <a:rPr lang="is-IS" sz="1200" i="1">
                        <a:latin typeface="Cambria Math" panose="02040503050406030204" pitchFamily="18" charset="0"/>
                        <a:ea typeface="Cambria Math" panose="02040503050406030204" pitchFamily="18" charset="0"/>
                      </a:rPr>
                      <m:t>/(1−</m:t>
                    </m:r>
                    <m:r>
                      <a:rPr lang="is-IS" sz="1200" i="1">
                        <a:latin typeface="Cambria Math" panose="02040503050406030204" pitchFamily="18" charset="0"/>
                      </a:rPr>
                      <m:t>𝛽</m:t>
                    </m:r>
                    <m:r>
                      <a:rPr lang="is-IS" sz="1200" i="1">
                        <a:latin typeface="Cambria Math" panose="02040503050406030204" pitchFamily="18" charset="0"/>
                      </a:rPr>
                      <m:t>)</m:t>
                    </m:r>
                  </m:oMath>
                </a14:m>
                <a:r>
                  <a:rPr lang="is-IS" sz="1200" dirty="0"/>
                  <a:t>.</a:t>
                </a:r>
                <a:r>
                  <a:rPr lang="is-IS" sz="1200" dirty="0" smtClean="0"/>
                  <a:t> 3. Líkur </a:t>
                </a:r>
                <a:r>
                  <a:rPr lang="is-IS" sz="1200" dirty="0"/>
                  <a:t>(e. </a:t>
                </a:r>
                <a:r>
                  <a:rPr lang="is-IS" sz="1200" dirty="0" err="1"/>
                  <a:t>smoothed</a:t>
                </a:r>
                <a:r>
                  <a:rPr lang="is-IS" sz="1200" dirty="0"/>
                  <a:t> </a:t>
                </a:r>
                <a:r>
                  <a:rPr lang="is-IS" sz="1200" dirty="0" err="1"/>
                  <a:t>probability</a:t>
                </a:r>
                <a:r>
                  <a:rPr lang="is-IS" sz="1200" dirty="0"/>
                  <a:t>) á að vera í lágverðbólgufasa út frá </a:t>
                </a:r>
                <a:r>
                  <a:rPr lang="is-IS" sz="1200" dirty="0" err="1"/>
                  <a:t>Phillips-kúrfu</a:t>
                </a:r>
                <a:r>
                  <a:rPr lang="is-IS" sz="1200" dirty="0"/>
                  <a:t> metinni með </a:t>
                </a:r>
                <a:r>
                  <a:rPr lang="is-IS" sz="1200" dirty="0" err="1"/>
                  <a:t>tveggja-fasa</a:t>
                </a:r>
                <a:r>
                  <a:rPr lang="is-IS" sz="1200" dirty="0"/>
                  <a:t> </a:t>
                </a:r>
                <a:r>
                  <a:rPr lang="is-IS" sz="1200" dirty="0" err="1"/>
                  <a:t>Markov-líkani</a:t>
                </a:r>
                <a:r>
                  <a:rPr lang="is-IS" sz="1200" dirty="0" smtClean="0"/>
                  <a:t>.</a:t>
                </a:r>
              </a:p>
              <a:p>
                <a:r>
                  <a:rPr lang="is-IS" sz="1200" i="1" dirty="0" smtClean="0"/>
                  <a:t>Heimildir:</a:t>
                </a:r>
                <a:r>
                  <a:rPr lang="is-IS" sz="1200" dirty="0" smtClean="0"/>
                  <a:t> Hagstofa Íslands, Seðlabanki Íslands.</a:t>
                </a:r>
                <a:endParaRPr lang="is-IS"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819400" y="7924800"/>
                <a:ext cx="14852400" cy="1027331"/>
              </a:xfrm>
              <a:prstGeom prst="rect">
                <a:avLst/>
              </a:prstGeom>
              <a:blipFill rotWithShape="0">
                <a:blip r:embed="rId3"/>
                <a:stretch>
                  <a:fillRect b="-4734"/>
                </a:stretch>
              </a:blipFill>
            </p:spPr>
            <p:txBody>
              <a:bodyPr/>
              <a:lstStyle/>
              <a:p>
                <a:r>
                  <a:rPr lang="is-IS">
                    <a:noFill/>
                  </a:rPr>
                  <a:t> </a:t>
                </a:r>
              </a:p>
            </p:txBody>
          </p:sp>
        </mc:Fallback>
      </mc:AlternateContent>
      <p:pic>
        <p:nvPicPr>
          <p:cNvPr id="3" name="Content Placeholder 2"/>
          <p:cNvPicPr>
            <a:picLocks noGrp="1" noChangeAspect="1"/>
          </p:cNvPicPr>
          <p:nvPr>
            <p:ph idx="1"/>
          </p:nvPr>
        </p:nvPicPr>
        <p:blipFill>
          <a:blip r:embed="rId4"/>
          <a:stretch>
            <a:fillRect/>
          </a:stretch>
        </p:blipFill>
        <p:spPr>
          <a:xfrm>
            <a:off x="720000" y="2412000"/>
            <a:ext cx="14734456" cy="6480000"/>
          </a:xfrm>
          <a:prstGeom prst="rect">
            <a:avLst/>
          </a:prstGeom>
        </p:spPr>
      </p:pic>
    </p:spTree>
    <p:extLst>
      <p:ext uri="{BB962C8B-B14F-4D97-AF65-F5344CB8AC3E}">
        <p14:creationId xmlns:p14="http://schemas.microsoft.com/office/powerpoint/2010/main" val="731145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is-IS" dirty="0" smtClean="0"/>
              <a:t>Peningamál 2017/2</a:t>
            </a:r>
            <a:endParaRPr lang="is-IS" dirty="0"/>
          </a:p>
        </p:txBody>
      </p:sp>
      <p:sp>
        <p:nvSpPr>
          <p:cNvPr id="3" name="Text Placeholder 2"/>
          <p:cNvSpPr>
            <a:spLocks noGrp="1"/>
          </p:cNvSpPr>
          <p:nvPr>
            <p:ph type="body" sz="quarter" idx="14"/>
          </p:nvPr>
        </p:nvSpPr>
        <p:spPr/>
        <p:txBody>
          <a:bodyPr>
            <a:normAutofit fontScale="92500" lnSpcReduction="20000"/>
          </a:bodyPr>
          <a:lstStyle/>
          <a:p>
            <a:r>
              <a:rPr lang="is-IS" dirty="0"/>
              <a:t>Hagvöxtur mikill og framleiðsluspenna eykst þrátt fyrir hraðan vöxt framleiðslugetu</a:t>
            </a:r>
          </a:p>
        </p:txBody>
      </p:sp>
    </p:spTree>
    <p:extLst>
      <p:ext uri="{BB962C8B-B14F-4D97-AF65-F5344CB8AC3E}">
        <p14:creationId xmlns:p14="http://schemas.microsoft.com/office/powerpoint/2010/main" val="1692198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Mikill vöxtur útflutnings: 11,1% í fyrra og tæplega 7% að meðaltali sl. 5 ár – megindrifkrafturinn er gríðarlegur vöxtur ferðaþjónustu – einnig horfur á mikilli fjölgun ferðamanna í ár …</a:t>
            </a:r>
          </a:p>
          <a:p>
            <a:r>
              <a:rPr lang="is-IS" dirty="0" smtClean="0"/>
              <a:t>… og er það, ásamt meiri útflutningi sjávar- og álafurða, meginorsök töluverðrar endurskoðunar á útflutningsvexti í ár</a:t>
            </a:r>
            <a:endParaRPr lang="is-IS" dirty="0"/>
          </a:p>
        </p:txBody>
      </p:sp>
      <p:sp>
        <p:nvSpPr>
          <p:cNvPr id="4" name="Title 3"/>
          <p:cNvSpPr>
            <a:spLocks noGrp="1"/>
          </p:cNvSpPr>
          <p:nvPr>
            <p:ph type="ctrTitle"/>
          </p:nvPr>
        </p:nvSpPr>
        <p:spPr/>
        <p:txBody>
          <a:bodyPr>
            <a:normAutofit/>
          </a:bodyPr>
          <a:lstStyle/>
          <a:p>
            <a:r>
              <a:rPr lang="is-IS" dirty="0" smtClean="0"/>
              <a:t>Ferðaþjónusta drifkraftur mikils útflutningsvaxtar</a:t>
            </a:r>
            <a:endParaRPr lang="is-IS" dirty="0"/>
          </a:p>
        </p:txBody>
      </p:sp>
      <p:sp>
        <p:nvSpPr>
          <p:cNvPr id="8" name="TextBox 7"/>
          <p:cNvSpPr txBox="1"/>
          <p:nvPr/>
        </p:nvSpPr>
        <p:spPr>
          <a:xfrm>
            <a:off x="819400" y="8458200"/>
            <a:ext cx="14626000" cy="493931"/>
          </a:xfrm>
          <a:prstGeom prst="rect">
            <a:avLst/>
          </a:prstGeom>
          <a:noFill/>
        </p:spPr>
        <p:txBody>
          <a:bodyPr wrap="square" rtlCol="0" anchor="b" anchorCtr="0">
            <a:noAutofit/>
          </a:bodyPr>
          <a:lstStyle/>
          <a:p>
            <a:r>
              <a:rPr lang="is-IS" sz="1200" dirty="0"/>
              <a:t>1. </a:t>
            </a:r>
            <a:r>
              <a:rPr lang="is-IS" sz="1200" dirty="0" smtClean="0"/>
              <a:t>Grunnspá Seðlabankans 2017. </a:t>
            </a:r>
            <a:r>
              <a:rPr lang="is-IS" sz="1200" dirty="0"/>
              <a:t>2. Grunnspá Seðlabankans 2017-2019. Brotalínur sýna spá frá PM 2017/1</a:t>
            </a:r>
            <a:r>
              <a:rPr lang="is-IS" sz="1200" dirty="0" smtClean="0"/>
              <a:t>.</a:t>
            </a:r>
          </a:p>
          <a:p>
            <a:r>
              <a:rPr lang="is-IS" sz="1200" i="1" dirty="0" smtClean="0"/>
              <a:t>Heimildir:</a:t>
            </a:r>
            <a:r>
              <a:rPr lang="is-IS" sz="1200" dirty="0" smtClean="0"/>
              <a:t> Hagstofa Íslands, </a:t>
            </a:r>
            <a:r>
              <a:rPr lang="is-IS" sz="1200" dirty="0" err="1" smtClean="0"/>
              <a:t>Macrobond</a:t>
            </a:r>
            <a:r>
              <a:rPr lang="is-IS" sz="1200" dirty="0" smtClean="0"/>
              <a:t>, Seðlabanki Íslands.</a:t>
            </a:r>
            <a:endParaRPr lang="is-IS" sz="1200" dirty="0"/>
          </a:p>
        </p:txBody>
      </p:sp>
      <p:pic>
        <p:nvPicPr>
          <p:cNvPr id="7" name="Content Placeholder 6"/>
          <p:cNvPicPr>
            <a:picLocks noGrp="1" noChangeAspect="1"/>
          </p:cNvPicPr>
          <p:nvPr>
            <p:ph sz="quarter" idx="17"/>
          </p:nvPr>
        </p:nvPicPr>
        <p:blipFill>
          <a:blip r:embed="rId2"/>
          <a:stretch>
            <a:fillRect/>
          </a:stretch>
        </p:blipFill>
        <p:spPr>
          <a:xfrm>
            <a:off x="1080000" y="2412000"/>
            <a:ext cx="5972162" cy="6660000"/>
          </a:xfrm>
          <a:prstGeom prst="rect">
            <a:avLst/>
          </a:prstGeom>
        </p:spPr>
      </p:pic>
      <p:pic>
        <p:nvPicPr>
          <p:cNvPr id="6" name="Content Placeholder 5"/>
          <p:cNvPicPr>
            <a:picLocks noGrp="1"/>
          </p:cNvPicPr>
          <p:nvPr>
            <p:ph sz="quarter" idx="18"/>
          </p:nvPr>
        </p:nvPicPr>
        <p:blipFill>
          <a:blip r:embed="rId3"/>
          <a:stretch>
            <a:fillRect/>
          </a:stretch>
        </p:blipFill>
        <p:spPr>
          <a:xfrm>
            <a:off x="8460000" y="2412000"/>
            <a:ext cx="5972400" cy="6660000"/>
          </a:xfrm>
          <a:prstGeom prst="rect">
            <a:avLst/>
          </a:prstGeom>
        </p:spPr>
      </p:pic>
    </p:spTree>
    <p:extLst>
      <p:ext uri="{BB962C8B-B14F-4D97-AF65-F5344CB8AC3E}">
        <p14:creationId xmlns:p14="http://schemas.microsoft.com/office/powerpoint/2010/main" val="3862109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ISK 18% hærra á Q1 en fyrir ári: endurspeglar hækkun jafnvægisgengis og hefur leikið lykilhlutverk í aðlögun að </a:t>
            </a:r>
            <a:r>
              <a:rPr lang="is-IS" dirty="0" err="1" smtClean="0"/>
              <a:t>búhnykkjum</a:t>
            </a:r>
            <a:endParaRPr lang="is-IS" dirty="0" smtClean="0"/>
          </a:p>
          <a:p>
            <a:r>
              <a:rPr lang="is-IS" dirty="0" smtClean="0"/>
              <a:t>Tekið að hækka á ný eftir sveiflur í byrjun árs – er orðið ríflega 3% hærra en spáð var í PM 17/1 og gert ráð fyrir að haldi áfram að hækka út næsta ár – þótt hækkunin verði hægari en í fyrra</a:t>
            </a:r>
            <a:endParaRPr lang="is-IS" dirty="0" smtClean="0"/>
          </a:p>
        </p:txBody>
      </p:sp>
      <p:sp>
        <p:nvSpPr>
          <p:cNvPr id="4" name="Title 3"/>
          <p:cNvSpPr>
            <a:spLocks noGrp="1"/>
          </p:cNvSpPr>
          <p:nvPr>
            <p:ph type="ctrTitle"/>
          </p:nvPr>
        </p:nvSpPr>
        <p:spPr/>
        <p:txBody>
          <a:bodyPr/>
          <a:lstStyle/>
          <a:p>
            <a:r>
              <a:rPr lang="is-IS" dirty="0" smtClean="0"/>
              <a:t>Gengið tekið að hækka á ný eftir umrót í byrjun árs</a:t>
            </a:r>
            <a:endParaRPr lang="is-IS" dirty="0"/>
          </a:p>
        </p:txBody>
      </p:sp>
      <p:pic>
        <p:nvPicPr>
          <p:cNvPr id="10" name="Content Placeholder 9"/>
          <p:cNvPicPr>
            <a:picLocks noGrp="1" noChangeAspect="1"/>
          </p:cNvPicPr>
          <p:nvPr>
            <p:ph sz="quarter" idx="17"/>
          </p:nvPr>
        </p:nvPicPr>
        <p:blipFill>
          <a:blip r:embed="rId2"/>
          <a:stretch>
            <a:fillRect/>
          </a:stretch>
        </p:blipFill>
        <p:spPr>
          <a:xfrm>
            <a:off x="1080000" y="2412000"/>
            <a:ext cx="5972162" cy="6660000"/>
          </a:xfrm>
          <a:prstGeom prst="rect">
            <a:avLst/>
          </a:prstGeom>
        </p:spPr>
      </p:pic>
      <p:pic>
        <p:nvPicPr>
          <p:cNvPr id="12" name="Content Placeholder 11"/>
          <p:cNvPicPr>
            <a:picLocks noGrp="1"/>
          </p:cNvPicPr>
          <p:nvPr>
            <p:ph sz="quarter" idx="18"/>
          </p:nvPr>
        </p:nvPicPr>
        <p:blipFill>
          <a:blip r:embed="rId3"/>
          <a:stretch>
            <a:fillRect/>
          </a:stretch>
        </p:blipFill>
        <p:spPr>
          <a:xfrm>
            <a:off x="8460000" y="2412000"/>
            <a:ext cx="5972400" cy="6660000"/>
          </a:xfrm>
          <a:prstGeom prst="rect">
            <a:avLst/>
          </a:prstGeom>
        </p:spPr>
      </p:pic>
      <p:sp>
        <p:nvSpPr>
          <p:cNvPr id="9" name="TextBox 8"/>
          <p:cNvSpPr txBox="1"/>
          <p:nvPr/>
        </p:nvSpPr>
        <p:spPr>
          <a:xfrm>
            <a:off x="819400" y="8458200"/>
            <a:ext cx="14626000" cy="493931"/>
          </a:xfrm>
          <a:prstGeom prst="rect">
            <a:avLst/>
          </a:prstGeom>
          <a:noFill/>
        </p:spPr>
        <p:txBody>
          <a:bodyPr wrap="square" rtlCol="0" anchor="b" anchorCtr="0">
            <a:noAutofit/>
          </a:bodyPr>
          <a:lstStyle/>
          <a:p>
            <a:r>
              <a:rPr lang="is-IS" sz="1200" dirty="0" smtClean="0"/>
              <a:t>1. Grunnspá </a:t>
            </a:r>
            <a:r>
              <a:rPr lang="is-IS" sz="1200" dirty="0" smtClean="0"/>
              <a:t>Seðlabankans 2017-2019. Þröng viðskiptavog</a:t>
            </a:r>
            <a:r>
              <a:rPr lang="is-IS" sz="1200" dirty="0"/>
              <a:t>. </a:t>
            </a:r>
            <a:r>
              <a:rPr lang="is-IS" sz="1200" dirty="0" smtClean="0"/>
              <a:t>2. Samanburður grunnspár PM 2017/2 og fráviksdæmis þar sem gengisvísitala helst óbreytt í 207 stigum frá árinu 2014. </a:t>
            </a:r>
            <a:endParaRPr lang="is-IS" sz="1200" dirty="0" smtClean="0"/>
          </a:p>
          <a:p>
            <a:r>
              <a:rPr lang="is-IS" sz="1200" i="1" dirty="0" smtClean="0"/>
              <a:t>Heimild:</a:t>
            </a:r>
            <a:r>
              <a:rPr lang="is-IS" sz="1200" dirty="0" smtClean="0"/>
              <a:t> Seðlabanki Íslands.</a:t>
            </a:r>
            <a:endParaRPr lang="is-IS" sz="1200" dirty="0"/>
          </a:p>
        </p:txBody>
      </p:sp>
    </p:spTree>
    <p:extLst>
      <p:ext uri="{BB962C8B-B14F-4D97-AF65-F5344CB8AC3E}">
        <p14:creationId xmlns:p14="http://schemas.microsoft.com/office/powerpoint/2010/main" val="2215055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Hagvöxtur sótti verulega í sig veðrið er leið á síðasta ár og var 10,4% á H2 en 7,2% á árinu í heild – 1,2 pr. meira en í PM 17/1: skýrist helst af mun hraðari vexti þjónustuútflutnings á meðan að þjóðarútgjöld voru svipuð og spáð var</a:t>
            </a:r>
          </a:p>
          <a:p>
            <a:r>
              <a:rPr lang="is-IS" dirty="0" smtClean="0"/>
              <a:t>Hagvöxtur á breiðum grunni en skýr merki mikils vaxtar ferðaþjónustu – sést á mikilli framleiðsluaukningu geira tengdri henni</a:t>
            </a:r>
            <a:endParaRPr lang="is-IS" dirty="0"/>
          </a:p>
        </p:txBody>
      </p:sp>
      <p:sp>
        <p:nvSpPr>
          <p:cNvPr id="4" name="Title 3"/>
          <p:cNvSpPr>
            <a:spLocks noGrp="1"/>
          </p:cNvSpPr>
          <p:nvPr>
            <p:ph type="ctrTitle"/>
          </p:nvPr>
        </p:nvSpPr>
        <p:spPr/>
        <p:txBody>
          <a:bodyPr/>
          <a:lstStyle/>
          <a:p>
            <a:r>
              <a:rPr lang="is-IS" dirty="0" smtClean="0"/>
              <a:t>Mikill hagvöxtur í fyrra byggðist á breiðum grunni</a:t>
            </a:r>
            <a:endParaRPr lang="is-IS" dirty="0"/>
          </a:p>
        </p:txBody>
      </p:sp>
      <p:sp>
        <p:nvSpPr>
          <p:cNvPr id="8" name="TextBox 7"/>
          <p:cNvSpPr txBox="1"/>
          <p:nvPr/>
        </p:nvSpPr>
        <p:spPr>
          <a:xfrm>
            <a:off x="819400" y="8305800"/>
            <a:ext cx="14626000" cy="646331"/>
          </a:xfrm>
          <a:prstGeom prst="rect">
            <a:avLst/>
          </a:prstGeom>
          <a:noFill/>
        </p:spPr>
        <p:txBody>
          <a:bodyPr wrap="square" rtlCol="0" anchor="b" anchorCtr="0">
            <a:noAutofit/>
          </a:bodyPr>
          <a:lstStyle/>
          <a:p>
            <a:r>
              <a:rPr lang="is-IS" sz="1200" dirty="0"/>
              <a:t>1. VÞT mæla tekjur allra aðila sem koma að framleiðslunni og eru jafnar VLF leiðréttri fyrir óbeinum sköttum og framleiðslustyrkjum. Til samkeppnisgeirans teljast sjávarútvegur, vinnsla sjávarafurða, framleiðsla málma og lyfja, ferðaþjónusta og 75% rafmagns-, gas-, hita- og vatnsveitna. Aðrir atvinnuvegir eru flokkaðir sem innlendir og þeim skipt í bygginga-, fjármála-, þjónustu- (án fjármálaþjónustu) og framleiðslugeira.</a:t>
            </a:r>
            <a:endParaRPr lang="is-IS" sz="1200" dirty="0" smtClean="0"/>
          </a:p>
          <a:p>
            <a:r>
              <a:rPr lang="is-IS" sz="1200" i="1" dirty="0" smtClean="0"/>
              <a:t>Heimildir:</a:t>
            </a:r>
            <a:r>
              <a:rPr lang="is-IS" sz="1200" dirty="0" smtClean="0"/>
              <a:t> Hagstofa Íslands, Seðlabanki Íslands.</a:t>
            </a:r>
            <a:endParaRPr lang="is-IS" sz="1200" dirty="0"/>
          </a:p>
        </p:txBody>
      </p:sp>
      <p:pic>
        <p:nvPicPr>
          <p:cNvPr id="3" name="Content Placeholder 2"/>
          <p:cNvPicPr>
            <a:picLocks noGrp="1" noChangeAspect="1"/>
          </p:cNvPicPr>
          <p:nvPr>
            <p:ph sz="quarter" idx="17"/>
          </p:nvPr>
        </p:nvPicPr>
        <p:blipFill>
          <a:blip r:embed="rId2"/>
          <a:stretch>
            <a:fillRect/>
          </a:stretch>
        </p:blipFill>
        <p:spPr>
          <a:xfrm>
            <a:off x="1080000" y="2412000"/>
            <a:ext cx="5972162" cy="6660000"/>
          </a:xfrm>
          <a:prstGeom prst="rect">
            <a:avLst/>
          </a:prstGeom>
        </p:spPr>
      </p:pic>
      <p:pic>
        <p:nvPicPr>
          <p:cNvPr id="10" name="Content Placeholder 9"/>
          <p:cNvPicPr>
            <a:picLocks noGrp="1"/>
          </p:cNvPicPr>
          <p:nvPr>
            <p:ph sz="quarter" idx="18"/>
          </p:nvPr>
        </p:nvPicPr>
        <p:blipFill>
          <a:blip r:embed="rId3"/>
          <a:stretch>
            <a:fillRect/>
          </a:stretch>
        </p:blipFill>
        <p:spPr>
          <a:xfrm>
            <a:off x="8460000" y="2412000"/>
            <a:ext cx="5972400" cy="6660000"/>
          </a:xfrm>
          <a:prstGeom prst="rect">
            <a:avLst/>
          </a:prstGeom>
        </p:spPr>
      </p:pic>
    </p:spTree>
    <p:extLst>
      <p:ext uri="{BB962C8B-B14F-4D97-AF65-F5344CB8AC3E}">
        <p14:creationId xmlns:p14="http://schemas.microsoft.com/office/powerpoint/2010/main" val="4271686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Einkaneysla jókst um tæplega 7% í fyrra og hefur vaxið um tæplega 5% á ári síðan 2014 … þrátt fyrir þetta hefur sparnaður heimila haldið áfram að aukast þar sem ráðstöfunartekjur hafa vaxið enn hraðar … </a:t>
            </a:r>
          </a:p>
          <a:p>
            <a:r>
              <a:rPr lang="is-IS" dirty="0" smtClean="0"/>
              <a:t>… heimilin notað hluta tekjuauka til að styrkja efnahag sinn og er staða þeirra mun traustari en í síðustu uppsveiflu</a:t>
            </a:r>
            <a:endParaRPr lang="is-IS" dirty="0"/>
          </a:p>
        </p:txBody>
      </p:sp>
      <p:sp>
        <p:nvSpPr>
          <p:cNvPr id="4" name="Title 3"/>
          <p:cNvSpPr>
            <a:spLocks noGrp="1"/>
          </p:cNvSpPr>
          <p:nvPr>
            <p:ph type="ctrTitle"/>
          </p:nvPr>
        </p:nvSpPr>
        <p:spPr/>
        <p:txBody>
          <a:bodyPr/>
          <a:lstStyle/>
          <a:p>
            <a:r>
              <a:rPr lang="is-IS" dirty="0" smtClean="0"/>
              <a:t>Einkaneysla vex hratt en á traustari grunni en áður</a:t>
            </a:r>
            <a:endParaRPr lang="is-IS" dirty="0"/>
          </a:p>
        </p:txBody>
      </p:sp>
      <p:sp>
        <p:nvSpPr>
          <p:cNvPr id="8" name="TextBox 7"/>
          <p:cNvSpPr txBox="1"/>
          <p:nvPr/>
        </p:nvSpPr>
        <p:spPr>
          <a:xfrm>
            <a:off x="819400" y="8153400"/>
            <a:ext cx="14626000" cy="798731"/>
          </a:xfrm>
          <a:prstGeom prst="rect">
            <a:avLst/>
          </a:prstGeom>
          <a:noFill/>
        </p:spPr>
        <p:txBody>
          <a:bodyPr wrap="square" rtlCol="0" anchor="b" anchorCtr="0">
            <a:noAutofit/>
          </a:bodyPr>
          <a:lstStyle/>
          <a:p>
            <a:r>
              <a:rPr lang="is-IS" sz="1200" dirty="0"/>
              <a:t>1. </a:t>
            </a:r>
            <a:r>
              <a:rPr lang="is-IS" sz="1200" dirty="0" smtClean="0"/>
              <a:t>Nokkur </a:t>
            </a:r>
            <a:r>
              <a:rPr lang="is-IS" sz="1200" dirty="0"/>
              <a:t>óvissa er um tölur Hagstofunnar um eiginlegt tekjustig heimila sem snýr að því að ráðstöfunartekjuuppgjörið byggist ekki á samstæðuuppgjöri tekju- og efnahagsreiknings. Við útreikning á hlutfalli sparnaðar er miðað við áætlun Seðlabankans um ráðstöfunartekjur þar sem tölur Hagstofunnar eru hækkaðar með hliðsjón af áætluðum útgjöldum heimilanna yfir langt tímabil. </a:t>
            </a:r>
            <a:r>
              <a:rPr lang="is-IS" sz="1200" dirty="0" smtClean="0"/>
              <a:t>2. </a:t>
            </a:r>
            <a:r>
              <a:rPr lang="is-IS" sz="1200" dirty="0"/>
              <a:t>Árlegur raunvöxtur einkaneyslu og kaupmáttar ráðstöfunartekna. </a:t>
            </a:r>
            <a:r>
              <a:rPr lang="is-IS" sz="1200" dirty="0" smtClean="0"/>
              <a:t/>
            </a:r>
            <a:br>
              <a:rPr lang="is-IS" sz="1200" dirty="0" smtClean="0"/>
            </a:br>
            <a:r>
              <a:rPr lang="is-IS" sz="1200" dirty="0" smtClean="0"/>
              <a:t>3. </a:t>
            </a:r>
            <a:r>
              <a:rPr lang="is-IS" sz="1200" dirty="0"/>
              <a:t>Sparnaður heimila sem hlutfall af </a:t>
            </a:r>
            <a:r>
              <a:rPr lang="is-IS" sz="1200" dirty="0" smtClean="0"/>
              <a:t>ráðstöfunartekjum. 4. </a:t>
            </a:r>
            <a:r>
              <a:rPr lang="is-IS" sz="1200" dirty="0"/>
              <a:t>Einkaneysla á verðlagi hvers árs sem hlutfall af nafnvirði VLF.</a:t>
            </a:r>
            <a:endParaRPr lang="is-IS" sz="1200" dirty="0" smtClean="0"/>
          </a:p>
          <a:p>
            <a:r>
              <a:rPr lang="is-IS" sz="1200" i="1" dirty="0" smtClean="0"/>
              <a:t>Heimildir:</a:t>
            </a:r>
            <a:r>
              <a:rPr lang="is-IS" sz="1200" dirty="0" smtClean="0"/>
              <a:t> Hagstofa Íslands, Seðlabanki Íslands.</a:t>
            </a:r>
            <a:endParaRPr lang="is-IS" sz="1200" dirty="0"/>
          </a:p>
        </p:txBody>
      </p:sp>
      <p:pic>
        <p:nvPicPr>
          <p:cNvPr id="7" name="Content Placeholder 6"/>
          <p:cNvPicPr>
            <a:picLocks noGrp="1" noChangeAspect="1"/>
          </p:cNvPicPr>
          <p:nvPr>
            <p:ph sz="quarter" idx="18"/>
          </p:nvPr>
        </p:nvPicPr>
        <p:blipFill>
          <a:blip r:embed="rId2"/>
          <a:stretch>
            <a:fillRect/>
          </a:stretch>
        </p:blipFill>
        <p:spPr>
          <a:xfrm>
            <a:off x="8460000" y="2412000"/>
            <a:ext cx="5972162" cy="6660000"/>
          </a:xfrm>
          <a:prstGeom prst="rect">
            <a:avLst/>
          </a:prstGeom>
        </p:spPr>
      </p:pic>
      <p:pic>
        <p:nvPicPr>
          <p:cNvPr id="11" name="Content Placeholder 10"/>
          <p:cNvPicPr>
            <a:picLocks noGrp="1"/>
          </p:cNvPicPr>
          <p:nvPr>
            <p:ph sz="quarter" idx="17"/>
          </p:nvPr>
        </p:nvPicPr>
        <p:blipFill>
          <a:blip r:embed="rId3"/>
          <a:stretch>
            <a:fillRect/>
          </a:stretch>
        </p:blipFill>
        <p:spPr>
          <a:xfrm>
            <a:off x="1080000" y="2412000"/>
            <a:ext cx="5972400" cy="6660000"/>
          </a:xfrm>
          <a:prstGeom prst="rect">
            <a:avLst/>
          </a:prstGeom>
        </p:spPr>
      </p:pic>
    </p:spTree>
    <p:extLst>
      <p:ext uri="{BB962C8B-B14F-4D97-AF65-F5344CB8AC3E}">
        <p14:creationId xmlns:p14="http://schemas.microsoft.com/office/powerpoint/2010/main" val="1684107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stretch>
            <a:fillRect/>
          </a:stretch>
        </p:blipFill>
        <p:spPr>
          <a:xfrm>
            <a:off x="720000" y="2412000"/>
            <a:ext cx="14727271" cy="6480000"/>
          </a:xfrm>
          <a:prstGeom prst="rect">
            <a:avLst/>
          </a:prstGeom>
        </p:spPr>
      </p:pic>
      <p:sp>
        <p:nvSpPr>
          <p:cNvPr id="5" name="Title 4"/>
          <p:cNvSpPr>
            <a:spLocks noGrp="1"/>
          </p:cNvSpPr>
          <p:nvPr>
            <p:ph type="ctrTitle"/>
          </p:nvPr>
        </p:nvSpPr>
        <p:spPr/>
        <p:txBody>
          <a:bodyPr>
            <a:normAutofit/>
          </a:bodyPr>
          <a:lstStyle/>
          <a:p>
            <a:r>
              <a:rPr lang="is-IS" dirty="0" smtClean="0"/>
              <a:t>Mikill viðskiptaafgangur og sparnaður sögulega hár</a:t>
            </a:r>
            <a:endParaRPr lang="is-IS" dirty="0"/>
          </a:p>
        </p:txBody>
      </p:sp>
      <p:sp>
        <p:nvSpPr>
          <p:cNvPr id="7" name="Content Placeholder 6"/>
          <p:cNvSpPr>
            <a:spLocks noGrp="1"/>
          </p:cNvSpPr>
          <p:nvPr>
            <p:ph idx="10"/>
          </p:nvPr>
        </p:nvSpPr>
        <p:spPr/>
        <p:txBody>
          <a:bodyPr/>
          <a:lstStyle/>
          <a:p>
            <a:r>
              <a:rPr lang="is-IS" dirty="0" smtClean="0"/>
              <a:t>8% afgangur á viðskiptajöfnuði í fyrra – mesti afgangur sem hefur mælst (ásamt 2009) … skýrist einkum af sögulega háum þjóðhagslegum sparnaði sem var 29,3% af VLF í fyrra (einungis mælst hærri 1965, 30,6%) – 11 pr. yfir sögulegu meðaltali</a:t>
            </a:r>
          </a:p>
          <a:p>
            <a:r>
              <a:rPr lang="is-IS" dirty="0" smtClean="0"/>
              <a:t>Hluta sparnaðar ráðstafað í að byggja upp erlendar eignir, sérstaklega gjaldeyrisforða, og greiða niður erlendar skuldir</a:t>
            </a:r>
            <a:endParaRPr lang="is-IS" dirty="0"/>
          </a:p>
        </p:txBody>
      </p:sp>
      <p:sp>
        <p:nvSpPr>
          <p:cNvPr id="6" name="TextBox 5"/>
          <p:cNvSpPr txBox="1"/>
          <p:nvPr/>
        </p:nvSpPr>
        <p:spPr>
          <a:xfrm>
            <a:off x="819400" y="7924800"/>
            <a:ext cx="14626000" cy="1027331"/>
          </a:xfrm>
          <a:prstGeom prst="rect">
            <a:avLst/>
          </a:prstGeom>
          <a:noFill/>
        </p:spPr>
        <p:txBody>
          <a:bodyPr wrap="square" rtlCol="0" anchor="b" anchorCtr="0">
            <a:noAutofit/>
          </a:bodyPr>
          <a:lstStyle/>
          <a:p>
            <a:r>
              <a:rPr lang="is-IS" sz="1200" dirty="0" smtClean="0"/>
              <a:t>1. </a:t>
            </a:r>
            <a:r>
              <a:rPr lang="is-IS" sz="1200" dirty="0"/>
              <a:t>Án áhrifa fallinna fjármálafyrirtækja 2008-2015 og lyfjafyrirtækisins </a:t>
            </a:r>
            <a:r>
              <a:rPr lang="is-IS" sz="1200" dirty="0" err="1"/>
              <a:t>Actavis</a:t>
            </a:r>
            <a:r>
              <a:rPr lang="is-IS" sz="1200" dirty="0"/>
              <a:t> 2009-2012 á jöfnuð frumþáttatekna. Einnig hefur verið leiðrétt fyrir óbeint mældri fjármálaþjónustu (FISIM) fallinna fjármálafyrirtækja</a:t>
            </a:r>
            <a:r>
              <a:rPr lang="is-IS" sz="1200" dirty="0" smtClean="0"/>
              <a:t>. 2. </a:t>
            </a:r>
            <a:r>
              <a:rPr lang="is-IS" sz="1200" dirty="0"/>
              <a:t>Undirliggjandi þjóðhagslegur sparnaður 2008-2015 þar sem byggt er á mati á undirliggjandi </a:t>
            </a:r>
            <a:r>
              <a:rPr lang="is-IS" sz="1200" dirty="0" smtClean="0"/>
              <a:t>viðskiptajöfnuði. 3. </a:t>
            </a:r>
            <a:r>
              <a:rPr lang="is-IS" sz="1200" dirty="0"/>
              <a:t>Myndin sýnir breytingu erlendra eigna þjóðarbúsins vegna hreinna viðskipta að frádreginni breytingu á erlendum skuldum þjóðarbúsins fyrir </a:t>
            </a:r>
            <a:r>
              <a:rPr lang="is-IS" sz="1200" dirty="0" smtClean="0"/>
              <a:t>fjárfestingarliði</a:t>
            </a:r>
            <a:r>
              <a:rPr lang="is-IS" sz="1200" dirty="0"/>
              <a:t>. Fjögurra ársfjórðunga hreyfanlegt meðaltal. </a:t>
            </a:r>
            <a:r>
              <a:rPr lang="is-IS" sz="1200" dirty="0" smtClean="0"/>
              <a:t>4. </a:t>
            </a:r>
            <a:r>
              <a:rPr lang="is-IS" sz="1200" dirty="0"/>
              <a:t>Hrein verðbréfafjárfesting og afleiður. </a:t>
            </a:r>
            <a:r>
              <a:rPr lang="is-IS" sz="1200" dirty="0" smtClean="0"/>
              <a:t>5. </a:t>
            </a:r>
            <a:r>
              <a:rPr lang="is-IS" sz="1200" dirty="0"/>
              <a:t>Önnur fjárfesting er að mestu seðlar og innstæður auk lána. </a:t>
            </a:r>
            <a:r>
              <a:rPr lang="is-IS" sz="1200" dirty="0" smtClean="0"/>
              <a:t>6. </a:t>
            </a:r>
            <a:r>
              <a:rPr lang="is-IS" sz="1200" dirty="0"/>
              <a:t>Hreint fjármagnsútflæði samanstendur af viðskiptajöfnuði (án leiðréttingar vegna fallinna fjármálafyrirtækja og </a:t>
            </a:r>
            <a:r>
              <a:rPr lang="is-IS" sz="1200" dirty="0" err="1"/>
              <a:t>Actavis</a:t>
            </a:r>
            <a:r>
              <a:rPr lang="is-IS" sz="1200" dirty="0" smtClean="0"/>
              <a:t>), jöfnuði fjárframlaga </a:t>
            </a:r>
            <a:r>
              <a:rPr lang="is-IS" sz="1200" dirty="0"/>
              <a:t>og liðnum </a:t>
            </a:r>
            <a:r>
              <a:rPr lang="is-IS" sz="1200" dirty="0" smtClean="0"/>
              <a:t>skekkjur </a:t>
            </a:r>
            <a:r>
              <a:rPr lang="is-IS" sz="1200" dirty="0"/>
              <a:t>og vantalið</a:t>
            </a:r>
            <a:r>
              <a:rPr lang="is-IS" sz="1200" dirty="0" smtClean="0"/>
              <a:t>.</a:t>
            </a:r>
            <a:endParaRPr lang="is-IS" sz="1200" dirty="0">
              <a:solidFill>
                <a:sysClr val="windowText" lastClr="000000"/>
              </a:solidFill>
            </a:endParaRPr>
          </a:p>
          <a:p>
            <a:r>
              <a:rPr lang="is-IS" sz="1200" i="1" dirty="0" smtClean="0"/>
              <a:t>Heimildir:</a:t>
            </a:r>
            <a:r>
              <a:rPr lang="is-IS" sz="1200" dirty="0" smtClean="0"/>
              <a:t> Hagstofa Íslands, Seðlabanki Íslands.</a:t>
            </a:r>
            <a:endParaRPr lang="is-IS" sz="1200" dirty="0"/>
          </a:p>
        </p:txBody>
      </p:sp>
    </p:spTree>
    <p:extLst>
      <p:ext uri="{BB962C8B-B14F-4D97-AF65-F5344CB8AC3E}">
        <p14:creationId xmlns:p14="http://schemas.microsoft.com/office/powerpoint/2010/main" val="2976893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Undirliggjandi frumjöfnuður batnaði úr 2,8% af VLF 2015 í 3,3% 2016 en þrátt fyrir það slaknaði aðhaldið um 0,3% af VLF sé leiðrétt fyrir hagsveiflunni … kemur til viðbótar við 1,1% slökun 2015</a:t>
            </a:r>
          </a:p>
          <a:p>
            <a:r>
              <a:rPr lang="is-IS" dirty="0" smtClean="0"/>
              <a:t>Enn frekari slökun í ár: 1,4% af VLF (og þá samtals 2,8% 2015-17) … breytingar á aðhaldi 2018-19 endurspegla VSK breytingar</a:t>
            </a:r>
            <a:endParaRPr lang="is-IS" dirty="0"/>
          </a:p>
        </p:txBody>
      </p:sp>
      <p:sp>
        <p:nvSpPr>
          <p:cNvPr id="4" name="Title 3"/>
          <p:cNvSpPr>
            <a:spLocks noGrp="1"/>
          </p:cNvSpPr>
          <p:nvPr>
            <p:ph type="ctrTitle"/>
          </p:nvPr>
        </p:nvSpPr>
        <p:spPr/>
        <p:txBody>
          <a:bodyPr/>
          <a:lstStyle/>
          <a:p>
            <a:r>
              <a:rPr lang="is-IS" dirty="0" smtClean="0"/>
              <a:t>Meiri slökun á opinberu aðhaldi en áður var spáð</a:t>
            </a:r>
            <a:endParaRPr lang="is-IS" dirty="0"/>
          </a:p>
        </p:txBody>
      </p:sp>
      <p:pic>
        <p:nvPicPr>
          <p:cNvPr id="3" name="Content Placeholder 2"/>
          <p:cNvPicPr>
            <a:picLocks noGrp="1" noChangeAspect="1"/>
          </p:cNvPicPr>
          <p:nvPr>
            <p:ph sz="quarter" idx="17"/>
          </p:nvPr>
        </p:nvPicPr>
        <p:blipFill>
          <a:blip r:embed="rId2"/>
          <a:stretch>
            <a:fillRect/>
          </a:stretch>
        </p:blipFill>
        <p:spPr>
          <a:xfrm>
            <a:off x="1080000" y="2412000"/>
            <a:ext cx="5972162" cy="6660000"/>
          </a:xfrm>
          <a:prstGeom prst="rect">
            <a:avLst/>
          </a:prstGeom>
        </p:spPr>
      </p:pic>
      <p:pic>
        <p:nvPicPr>
          <p:cNvPr id="6" name="Content Placeholder 5"/>
          <p:cNvPicPr>
            <a:picLocks noGrp="1" noChangeAspect="1"/>
          </p:cNvPicPr>
          <p:nvPr>
            <p:ph sz="quarter" idx="18"/>
          </p:nvPr>
        </p:nvPicPr>
        <p:blipFill>
          <a:blip r:embed="rId3"/>
          <a:stretch>
            <a:fillRect/>
          </a:stretch>
        </p:blipFill>
        <p:spPr>
          <a:xfrm>
            <a:off x="8460000" y="2412000"/>
            <a:ext cx="5972162" cy="6660000"/>
          </a:xfrm>
          <a:prstGeom prst="rect">
            <a:avLst/>
          </a:prstGeom>
        </p:spPr>
      </p:pic>
      <p:sp>
        <p:nvSpPr>
          <p:cNvPr id="8" name="TextBox 7"/>
          <p:cNvSpPr txBox="1"/>
          <p:nvPr/>
        </p:nvSpPr>
        <p:spPr>
          <a:xfrm>
            <a:off x="819400" y="8153400"/>
            <a:ext cx="14626000" cy="798731"/>
          </a:xfrm>
          <a:prstGeom prst="rect">
            <a:avLst/>
          </a:prstGeom>
          <a:noFill/>
        </p:spPr>
        <p:txBody>
          <a:bodyPr wrap="square" rtlCol="0" anchor="b" anchorCtr="0">
            <a:noAutofit/>
          </a:bodyPr>
          <a:lstStyle/>
          <a:p>
            <a:r>
              <a:rPr lang="is-IS" sz="1200" dirty="0"/>
              <a:t>1. Frumjöfnuður er leiðréttur fyrir einskiptistekjum og -gjöldum (t.d. stöðugleikaframlögum, flýtingu niðurfærslu verðtryggðra húsnæðisskulda). Árin 2016 og 2017 er heildarjöfnuður leiðréttur fyrir einskiptistekjum og -gjöldum, þ.e.a.s. stöðugleikaframlögum, arðgreiðslum umfram fjárlög og flýtingu </a:t>
            </a:r>
            <a:r>
              <a:rPr lang="is-IS" sz="1200" dirty="0" smtClean="0"/>
              <a:t>niðurfærslu </a:t>
            </a:r>
            <a:r>
              <a:rPr lang="is-IS" sz="1200" dirty="0"/>
              <a:t>verðtryggðra húsnæðisskulda. Grunnspá Seðlabankans 2017</a:t>
            </a:r>
            <a:r>
              <a:rPr lang="is-IS" sz="1200" dirty="0" smtClean="0"/>
              <a:t>. 2. Grunnspá </a:t>
            </a:r>
            <a:r>
              <a:rPr lang="is-IS" sz="1200" dirty="0"/>
              <a:t>Seðlabankans 2017-2019. Frumjöfnuður er leiðréttur fyrir </a:t>
            </a:r>
            <a:r>
              <a:rPr lang="is-IS" sz="1200" dirty="0" smtClean="0"/>
              <a:t>einskiptistekjum </a:t>
            </a:r>
            <a:r>
              <a:rPr lang="is-IS" sz="1200" dirty="0"/>
              <a:t>og </a:t>
            </a:r>
            <a:r>
              <a:rPr lang="is-IS" sz="1200" dirty="0" smtClean="0"/>
              <a:t/>
            </a:r>
            <a:br>
              <a:rPr lang="is-IS" sz="1200" dirty="0" smtClean="0"/>
            </a:br>
            <a:r>
              <a:rPr lang="is-IS" sz="1200" dirty="0" smtClean="0"/>
              <a:t>-gjöldum </a:t>
            </a:r>
            <a:r>
              <a:rPr lang="is-IS" sz="1200" dirty="0"/>
              <a:t>(t.d. arðgreiðslum og flýtingu niðurgreiðslu verðtryggðra húsnæðislána).</a:t>
            </a:r>
            <a:endParaRPr lang="is-IS" sz="1200" dirty="0" smtClean="0"/>
          </a:p>
          <a:p>
            <a:r>
              <a:rPr lang="is-IS" sz="1200" i="1" dirty="0" smtClean="0"/>
              <a:t>Heimildir:</a:t>
            </a:r>
            <a:r>
              <a:rPr lang="is-IS" sz="1200" dirty="0" smtClean="0"/>
              <a:t> Fjármála- og efnahagsráðuneytið, Hagstofa Íslands, Seðlabanki Íslands.</a:t>
            </a:r>
            <a:endParaRPr lang="is-IS" sz="1200" dirty="0"/>
          </a:p>
        </p:txBody>
      </p:sp>
    </p:spTree>
    <p:extLst>
      <p:ext uri="{BB962C8B-B14F-4D97-AF65-F5344CB8AC3E}">
        <p14:creationId xmlns:p14="http://schemas.microsoft.com/office/powerpoint/2010/main" val="2907916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7200" y="1215238"/>
            <a:ext cx="14778400" cy="1299600"/>
          </a:xfrm>
        </p:spPr>
        <p:txBody>
          <a:bodyPr/>
          <a:lstStyle/>
          <a:p>
            <a:r>
              <a:rPr lang="is-IS" dirty="0" smtClean="0"/>
              <a:t>Þótt sjómannaverkfallið hafi líklega hægt á hagvexti á Q1 eru horfur á 6,3% hagvexti á árinu í heild – drifnum áfram af miklum vexti útflutnings og einkaneyslu … meiri vöxtur en í PM 17/1 (kröftugri þjónustuútflutningur og meiri slökun opinberra fjármála)</a:t>
            </a:r>
          </a:p>
          <a:p>
            <a:r>
              <a:rPr lang="is-IS" dirty="0" smtClean="0"/>
              <a:t>Talið að hagvöxtur leiti smám saman í langtíma leitnivöxt: verður 3,5% 2018 og 2,5% 2019</a:t>
            </a:r>
            <a:endParaRPr lang="is-IS" dirty="0"/>
          </a:p>
        </p:txBody>
      </p:sp>
      <p:sp>
        <p:nvSpPr>
          <p:cNvPr id="5" name="Title 4"/>
          <p:cNvSpPr>
            <a:spLocks noGrp="1"/>
          </p:cNvSpPr>
          <p:nvPr>
            <p:ph type="ctrTitle"/>
          </p:nvPr>
        </p:nvSpPr>
        <p:spPr/>
        <p:txBody>
          <a:bodyPr/>
          <a:lstStyle/>
          <a:p>
            <a:r>
              <a:rPr lang="is-IS" dirty="0" smtClean="0"/>
              <a:t>Horfur á áframhaldandi miklum hagvexti</a:t>
            </a:r>
            <a:endParaRPr lang="is-IS" dirty="0"/>
          </a:p>
        </p:txBody>
      </p:sp>
      <p:sp>
        <p:nvSpPr>
          <p:cNvPr id="6" name="TextBox 5"/>
          <p:cNvSpPr txBox="1"/>
          <p:nvPr/>
        </p:nvSpPr>
        <p:spPr>
          <a:xfrm>
            <a:off x="819400" y="8458200"/>
            <a:ext cx="14626000" cy="493931"/>
          </a:xfrm>
          <a:prstGeom prst="rect">
            <a:avLst/>
          </a:prstGeom>
          <a:noFill/>
        </p:spPr>
        <p:txBody>
          <a:bodyPr wrap="square" rtlCol="0" anchor="b" anchorCtr="0">
            <a:noAutofit/>
          </a:bodyPr>
          <a:lstStyle/>
          <a:p>
            <a:r>
              <a:rPr lang="is-IS" sz="1200" dirty="0" smtClean="0"/>
              <a:t>1. Grunnspá Seðlabankans 2017-2019. Brotalínur sýna spá frá PM 2017/1.</a:t>
            </a:r>
          </a:p>
          <a:p>
            <a:r>
              <a:rPr lang="is-IS" sz="1200" i="1" dirty="0" smtClean="0"/>
              <a:t>Heimildir:</a:t>
            </a:r>
            <a:r>
              <a:rPr lang="is-IS" sz="1200" dirty="0" smtClean="0"/>
              <a:t> Hagstofa Íslands, Seðlabanki Íslands.</a:t>
            </a:r>
            <a:endParaRPr lang="is-IS" sz="1200" dirty="0"/>
          </a:p>
        </p:txBody>
      </p:sp>
      <p:pic>
        <p:nvPicPr>
          <p:cNvPr id="4" name="Content Placeholder 3"/>
          <p:cNvPicPr>
            <a:picLocks noGrp="1" noChangeAspect="1"/>
          </p:cNvPicPr>
          <p:nvPr>
            <p:ph sz="quarter" idx="17"/>
          </p:nvPr>
        </p:nvPicPr>
        <p:blipFill>
          <a:blip r:embed="rId2"/>
          <a:stretch>
            <a:fillRect/>
          </a:stretch>
        </p:blipFill>
        <p:spPr>
          <a:xfrm>
            <a:off x="1080000" y="2412000"/>
            <a:ext cx="5972162" cy="6660000"/>
          </a:xfrm>
          <a:prstGeom prst="rect">
            <a:avLst/>
          </a:prstGeom>
        </p:spPr>
      </p:pic>
      <p:pic>
        <p:nvPicPr>
          <p:cNvPr id="9" name="Content Placeholder 8"/>
          <p:cNvPicPr>
            <a:picLocks noGrp="1" noChangeAspect="1"/>
          </p:cNvPicPr>
          <p:nvPr>
            <p:ph sz="quarter" idx="18"/>
          </p:nvPr>
        </p:nvPicPr>
        <p:blipFill>
          <a:blip r:embed="rId3"/>
          <a:stretch>
            <a:fillRect/>
          </a:stretch>
        </p:blipFill>
        <p:spPr>
          <a:xfrm>
            <a:off x="8460000" y="2412000"/>
            <a:ext cx="5972162" cy="6660000"/>
          </a:xfrm>
          <a:prstGeom prst="rect">
            <a:avLst/>
          </a:prstGeom>
        </p:spPr>
      </p:pic>
    </p:spTree>
    <p:extLst>
      <p:ext uri="{BB962C8B-B14F-4D97-AF65-F5344CB8AC3E}">
        <p14:creationId xmlns:p14="http://schemas.microsoft.com/office/powerpoint/2010/main" val="1146706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9444</TotalTime>
  <Words>2070</Words>
  <Application>Microsoft Office PowerPoint</Application>
  <PresentationFormat>Custom</PresentationFormat>
  <Paragraphs>80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 Math</vt:lpstr>
      <vt:lpstr>Office Theme</vt:lpstr>
      <vt:lpstr>PowerPoint Presentation</vt:lpstr>
      <vt:lpstr>PowerPoint Presentation</vt:lpstr>
      <vt:lpstr>Ferðaþjónusta drifkraftur mikils útflutningsvaxtar</vt:lpstr>
      <vt:lpstr>Gengið tekið að hækka á ný eftir umrót í byrjun árs</vt:lpstr>
      <vt:lpstr>Mikill hagvöxtur í fyrra byggðist á breiðum grunni</vt:lpstr>
      <vt:lpstr>Einkaneysla vex hratt en á traustari grunni en áður</vt:lpstr>
      <vt:lpstr>Mikill viðskiptaafgangur og sparnaður sögulega hár</vt:lpstr>
      <vt:lpstr>Meiri slökun á opinberu aðhaldi en áður var spáð</vt:lpstr>
      <vt:lpstr>Horfur á áframhaldandi miklum hagvexti</vt:lpstr>
      <vt:lpstr>Aukin spenna þrátt fyrir mikinn vöxt framleiðslugetu</vt:lpstr>
      <vt:lpstr>Verðbólga nálægt markmiði en ólík þróun undirliða</vt:lpstr>
      <vt:lpstr>Mikil hækkun húsnæðisverðs undanfarið</vt:lpstr>
      <vt:lpstr>Innflutt verðhjöðnun vegur á móti launahækkunum</vt:lpstr>
      <vt:lpstr>Kjölfesta verðbólguvæntinga virðist styrkjast</vt:lpstr>
      <vt:lpstr>Verðbólguhorfur versna er líður á spátímann</vt:lpstr>
      <vt:lpstr>Aukinn verðstöðugleiki og minni frávik frá markmiði</vt:lpstr>
      <vt:lpstr>Verðbólguferillinn virðist hafa breyst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Sedlabankinn_PPT_grunnur_1-10</dc:title>
  <dc:creator>SÍ Þórarinn Gunnar Pétursson</dc:creator>
  <cp:lastModifiedBy>SÍ Þórarinn Gunnar Pétursson</cp:lastModifiedBy>
  <cp:revision>472</cp:revision>
  <cp:lastPrinted>2017-05-10T14:21:10Z</cp:lastPrinted>
  <dcterms:created xsi:type="dcterms:W3CDTF">2017-01-22T13:40:49Z</dcterms:created>
  <dcterms:modified xsi:type="dcterms:W3CDTF">2017-05-16T15:28:35Z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2017-01-22T00:00:00Z</vt:filetime>
  </property>
  <property fmtid="{D5CDD505-2E9C-101B-9397-08002B2CF9AE}" pid="3" name="Creator">
    <vt:lpwstr>Adobe Illustrator CC 2017 (Macintosh)</vt:lpwstr>
  </property>
  <property fmtid="{D5CDD505-2E9C-101B-9397-08002B2CF9AE}" pid="4" name="LastSaved">
    <vt:filetime>2017-01-22T00:00:00Z</vt:filetime>
  </property>
</Properties>
</file>