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40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410" r:id="rId21"/>
    <p:sldId id="412" r:id="rId22"/>
    <p:sldId id="411" r:id="rId23"/>
    <p:sldId id="402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9" r:id="rId33"/>
    <p:sldId id="320" r:id="rId34"/>
    <p:sldId id="321" r:id="rId35"/>
    <p:sldId id="322" r:id="rId36"/>
    <p:sldId id="413" r:id="rId37"/>
    <p:sldId id="403" r:id="rId38"/>
    <p:sldId id="324" r:id="rId39"/>
    <p:sldId id="325" r:id="rId40"/>
    <p:sldId id="326" r:id="rId41"/>
    <p:sldId id="421" r:id="rId42"/>
    <p:sldId id="422" r:id="rId43"/>
    <p:sldId id="328" r:id="rId44"/>
    <p:sldId id="420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423" r:id="rId54"/>
    <p:sldId id="338" r:id="rId55"/>
    <p:sldId id="414" r:id="rId56"/>
    <p:sldId id="418" r:id="rId57"/>
    <p:sldId id="415" r:id="rId58"/>
    <p:sldId id="404" r:id="rId59"/>
    <p:sldId id="339" r:id="rId60"/>
    <p:sldId id="41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9" r:id="rId70"/>
    <p:sldId id="348" r:id="rId71"/>
    <p:sldId id="350" r:id="rId72"/>
    <p:sldId id="351" r:id="rId73"/>
    <p:sldId id="352" r:id="rId74"/>
    <p:sldId id="353" r:id="rId75"/>
    <p:sldId id="354" r:id="rId76"/>
    <p:sldId id="355" r:id="rId77"/>
    <p:sldId id="405" r:id="rId78"/>
    <p:sldId id="360" r:id="rId79"/>
    <p:sldId id="361" r:id="rId80"/>
    <p:sldId id="362" r:id="rId81"/>
    <p:sldId id="363" r:id="rId82"/>
    <p:sldId id="364" r:id="rId83"/>
    <p:sldId id="365" r:id="rId84"/>
    <p:sldId id="366" r:id="rId85"/>
    <p:sldId id="367" r:id="rId86"/>
    <p:sldId id="406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407" r:id="rId100"/>
    <p:sldId id="381" r:id="rId101"/>
    <p:sldId id="382" r:id="rId102"/>
    <p:sldId id="383" r:id="rId103"/>
    <p:sldId id="384" r:id="rId104"/>
    <p:sldId id="385" r:id="rId105"/>
    <p:sldId id="424" r:id="rId106"/>
    <p:sldId id="425" r:id="rId107"/>
    <p:sldId id="426" r:id="rId108"/>
    <p:sldId id="427" r:id="rId109"/>
    <p:sldId id="408" r:id="rId110"/>
    <p:sldId id="386" r:id="rId111"/>
    <p:sldId id="387" r:id="rId112"/>
    <p:sldId id="388" r:id="rId113"/>
    <p:sldId id="428" r:id="rId114"/>
    <p:sldId id="429" r:id="rId115"/>
    <p:sldId id="409" r:id="rId116"/>
    <p:sldId id="389" r:id="rId117"/>
    <p:sldId id="430" r:id="rId118"/>
    <p:sldId id="431" r:id="rId119"/>
    <p:sldId id="432" r:id="rId120"/>
    <p:sldId id="433" r:id="rId121"/>
    <p:sldId id="434" r:id="rId122"/>
    <p:sldId id="435" r:id="rId123"/>
    <p:sldId id="436" r:id="rId124"/>
    <p:sldId id="437" r:id="rId125"/>
    <p:sldId id="438" r:id="rId126"/>
    <p:sldId id="439" r:id="rId127"/>
    <p:sldId id="443" r:id="rId128"/>
    <p:sldId id="444" r:id="rId129"/>
    <p:sldId id="445" r:id="rId130"/>
    <p:sldId id="446" r:id="rId131"/>
    <p:sldId id="447" r:id="rId132"/>
    <p:sldId id="448" r:id="rId133"/>
    <p:sldId id="440" r:id="rId134"/>
    <p:sldId id="441" r:id="rId135"/>
    <p:sldId id="442" r:id="rId136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254015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38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58858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05417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 userDrawn="1"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11/30/2017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380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 userDrawn="1"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11/30/2017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9542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513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mtClean="0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17450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4216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752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5356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71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97560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D499D-24A9-4DDC-8F6B-53C8254C8D55}" type="datetimeFigureOut">
              <a:rPr lang="is-IS" smtClean="0"/>
              <a:t>30.11.2017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2523F-D941-4FCA-A8E3-EBAFCDA477E4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95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Peningamál </a:t>
            </a:r>
            <a:r>
              <a:rPr lang="is-IS" dirty="0" smtClean="0"/>
              <a:t>2017/4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2997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922015"/>
            <a:ext cx="4279401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692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076" y="1071367"/>
            <a:ext cx="4053848" cy="471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52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79" y="621786"/>
            <a:ext cx="4675642" cy="561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89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43" y="1066795"/>
            <a:ext cx="4337313" cy="472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01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287" y="946399"/>
            <a:ext cx="4471425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34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360" y="1255771"/>
            <a:ext cx="4081280" cy="434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454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9" y="667506"/>
            <a:ext cx="4355601" cy="55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69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71" y="1146238"/>
            <a:ext cx="5232452" cy="46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596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51" y="1060699"/>
            <a:ext cx="4285497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17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16" y="909823"/>
            <a:ext cx="4175768" cy="5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536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2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S+</a:t>
            </a:r>
            <a:r>
              <a:rPr lang="is-IS" dirty="0" err="1" smtClean="0"/>
              <a:t>erstök</a:t>
            </a:r>
            <a:r>
              <a:rPr lang="is-IS" dirty="0" smtClean="0"/>
              <a:t> bindiskylda á innflæði fjármagns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72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99" y="935731"/>
            <a:ext cx="4279401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35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131057"/>
            <a:ext cx="4395225" cy="65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57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19" y="766566"/>
            <a:ext cx="4187961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148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781806"/>
            <a:ext cx="3998984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33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731514"/>
            <a:ext cx="4233681" cy="53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498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88" y="922015"/>
            <a:ext cx="3938024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01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3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 fontScale="92500" lnSpcReduction="20000"/>
          </a:bodyPr>
          <a:lstStyle/>
          <a:p>
            <a:r>
              <a:rPr lang="is-IS" dirty="0" smtClean="0"/>
              <a:t>Samanburður á grunnspá og spá heildarjafnvægislíkans Seðlabankans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707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750" y="647694"/>
            <a:ext cx="5428499" cy="55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27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4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Nýleg endurskoðun þjóðhagsreikninga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105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0" y="914395"/>
            <a:ext cx="4111760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04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8" y="676650"/>
            <a:ext cx="4105664" cy="55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8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347" y="1075939"/>
            <a:ext cx="4273305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61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</a:t>
            </a:r>
            <a:r>
              <a:rPr lang="is-IS" dirty="0"/>
              <a:t>5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Fjárlagafrumvarp ársins 2018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185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0" y="947923"/>
            <a:ext cx="3791720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727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40" y="947923"/>
            <a:ext cx="3791720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933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32" y="1024123"/>
            <a:ext cx="3767336" cy="480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22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0" y="986023"/>
            <a:ext cx="3944120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439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6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Reynsla af spám Seðlabankans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1959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91" y="780282"/>
            <a:ext cx="4178817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37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675" y="623310"/>
            <a:ext cx="4358649" cy="56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7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16" y="963163"/>
            <a:ext cx="4099568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896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626358"/>
            <a:ext cx="4343409" cy="560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6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821430"/>
            <a:ext cx="4011176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98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91" y="1121659"/>
            <a:ext cx="4331217" cy="4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4139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618738"/>
            <a:ext cx="4133096" cy="56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071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8" y="614166"/>
            <a:ext cx="4136144" cy="56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880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638550"/>
            <a:ext cx="4084328" cy="558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646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168" y="600450"/>
            <a:ext cx="4105664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25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39" y="790950"/>
            <a:ext cx="4248921" cy="52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80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961639"/>
            <a:ext cx="3925832" cy="493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4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84" y="824478"/>
            <a:ext cx="3925832" cy="520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4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535" y="1060699"/>
            <a:ext cx="4312929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7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376422"/>
            <a:ext cx="4127000" cy="61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4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2" y="937255"/>
            <a:ext cx="4133096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06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60" y="268217"/>
            <a:ext cx="4157480" cy="63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64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 smtClean="0"/>
              <a:t>I </a:t>
            </a:r>
            <a:r>
              <a:rPr lang="is-IS" dirty="0"/>
              <a:t>Efnahagshorfur, lykilforsendur og helstu óvissuþættir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65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79" y="390138"/>
            <a:ext cx="4447041" cy="60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31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15" y="694938"/>
            <a:ext cx="4404369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2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653790"/>
            <a:ext cx="4011176" cy="55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6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Alþjóðleg efnahagsmál og viðskiptakjör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024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48" y="877819"/>
            <a:ext cx="4044704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41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902203"/>
            <a:ext cx="3998984" cy="50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7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56" y="865627"/>
            <a:ext cx="4145288" cy="51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96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08" y="562350"/>
            <a:ext cx="4075184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23" y="775710"/>
            <a:ext cx="4276353" cy="53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2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72" y="1027171"/>
            <a:ext cx="3965456" cy="48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73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5" y="885439"/>
            <a:ext cx="4389129" cy="50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41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840" y="678174"/>
            <a:ext cx="4020320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86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1120135"/>
            <a:ext cx="3983744" cy="461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6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63" y="658362"/>
            <a:ext cx="4245873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38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726942"/>
            <a:ext cx="3983744" cy="54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863" y="281933"/>
            <a:ext cx="4398273" cy="629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84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993643"/>
            <a:ext cx="4093472" cy="48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4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890011"/>
            <a:ext cx="4093472" cy="50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40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III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Peningastefnan og innlendir fjármálamarkaðir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955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08" y="833622"/>
            <a:ext cx="3998984" cy="519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2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0" y="89909"/>
            <a:ext cx="4096520" cy="66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59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2" y="954019"/>
            <a:ext cx="4011176" cy="49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05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5" y="817129"/>
            <a:ext cx="4221489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61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71" y="557778"/>
            <a:ext cx="4194057" cy="574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37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132" y="643122"/>
            <a:ext cx="3919736" cy="55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83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131057"/>
            <a:ext cx="4395225" cy="65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81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880" y="810762"/>
            <a:ext cx="4142240" cy="523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2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387" y="844290"/>
            <a:ext cx="4395225" cy="51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68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59" y="826002"/>
            <a:ext cx="4309881" cy="52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0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55" y="743706"/>
            <a:ext cx="4221489" cy="53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44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0" y="292601"/>
            <a:ext cx="4066040" cy="62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80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92" y="896107"/>
            <a:ext cx="4026416" cy="50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6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999739"/>
            <a:ext cx="4084328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73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408" y="996691"/>
            <a:ext cx="4075184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71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27" y="979927"/>
            <a:ext cx="4212345" cy="48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785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71" y="387090"/>
            <a:ext cx="4194057" cy="60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755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4" y="877819"/>
            <a:ext cx="4093472" cy="51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81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5" y="374898"/>
            <a:ext cx="4191009" cy="6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35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36" y="903727"/>
            <a:ext cx="4008128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082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08" y="780282"/>
            <a:ext cx="4151384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51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374898"/>
            <a:ext cx="4127000" cy="61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7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IV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Eftirspurn og hagvöxtur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95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3" y="1162807"/>
            <a:ext cx="4200153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1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893059"/>
            <a:ext cx="4306833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1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469386"/>
            <a:ext cx="4056896" cy="591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1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469386"/>
            <a:ext cx="4056896" cy="5919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1034791"/>
            <a:ext cx="4306833" cy="4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58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946399"/>
            <a:ext cx="4343409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72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295" y="448050"/>
            <a:ext cx="4343409" cy="59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15" y="694938"/>
            <a:ext cx="4480569" cy="54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72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79" y="716274"/>
            <a:ext cx="4447041" cy="5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5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0" y="1025647"/>
            <a:ext cx="412700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3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27" y="793998"/>
            <a:ext cx="4288545" cy="52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107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36" y="943351"/>
            <a:ext cx="4084328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74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15" y="781806"/>
            <a:ext cx="4328169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9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68" y="821430"/>
            <a:ext cx="4029464" cy="521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7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3" y="656838"/>
            <a:ext cx="4367793" cy="554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0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17" y="1387137"/>
            <a:ext cx="4340728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96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4" y="1059950"/>
            <a:ext cx="4243184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19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203844"/>
            <a:ext cx="4419983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38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1" y="518154"/>
            <a:ext cx="4209297" cy="5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253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28" y="781806"/>
            <a:ext cx="3983744" cy="52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8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75" y="530346"/>
            <a:ext cx="4206249" cy="579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845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Vinnumarkaður og nýting framleiðsluþátta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579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28" y="879343"/>
            <a:ext cx="405994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641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43" y="783330"/>
            <a:ext cx="4184913" cy="52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0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83" y="1011931"/>
            <a:ext cx="4306833" cy="48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546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56" y="693414"/>
            <a:ext cx="3916688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821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52" y="537966"/>
            <a:ext cx="4056896" cy="57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5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46" y="1021637"/>
            <a:ext cx="4127350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19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32" y="708654"/>
            <a:ext cx="3614935" cy="54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998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47" y="163061"/>
            <a:ext cx="4349505" cy="65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374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159" y="492246"/>
            <a:ext cx="4233681" cy="587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6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Kafli VI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Verðbólga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9082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24" y="393186"/>
            <a:ext cx="4123952" cy="60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9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181" y="789426"/>
            <a:ext cx="3983744" cy="52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001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9" y="775710"/>
            <a:ext cx="4355601" cy="53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04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727" y="1062223"/>
            <a:ext cx="4288545" cy="473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619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1" y="589782"/>
            <a:ext cx="4224537" cy="567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51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888" y="882391"/>
            <a:ext cx="4014224" cy="50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982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19" y="550158"/>
            <a:ext cx="4187961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6465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23" y="804666"/>
            <a:ext cx="4200153" cy="52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593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48" y="540923"/>
            <a:ext cx="4191009" cy="57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020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92" y="608070"/>
            <a:ext cx="4026416" cy="564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586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67" y="737610"/>
            <a:ext cx="4258065" cy="538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367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560" y="754374"/>
            <a:ext cx="3928880" cy="534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528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28" y="766566"/>
            <a:ext cx="4136144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59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Rammagrein 1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238249" y="3622468"/>
            <a:ext cx="8503279" cy="758242"/>
          </a:xfrm>
        </p:spPr>
        <p:txBody>
          <a:bodyPr>
            <a:normAutofit/>
          </a:bodyPr>
          <a:lstStyle/>
          <a:p>
            <a:r>
              <a:rPr lang="is-IS" dirty="0" smtClean="0"/>
              <a:t>Sveiflur í gengi krónunnar í alþjóðlegum samanburði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282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Myndir_i_Peningamal_Template</Template>
  <TotalTime>79</TotalTime>
  <Words>77</Words>
  <Application>Microsoft Office PowerPoint</Application>
  <PresentationFormat>Widescreen</PresentationFormat>
  <Paragraphs>25</Paragraphs>
  <Slides>135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Elís Pétursson</dc:creator>
  <cp:lastModifiedBy>SÍ Elís Pétursson</cp:lastModifiedBy>
  <cp:revision>12</cp:revision>
  <dcterms:created xsi:type="dcterms:W3CDTF">2017-02-07T15:00:38Z</dcterms:created>
  <dcterms:modified xsi:type="dcterms:W3CDTF">2017-11-30T15:36:39Z</dcterms:modified>
</cp:coreProperties>
</file>