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409" r:id="rId2"/>
    <p:sldId id="300" r:id="rId3"/>
    <p:sldId id="395" r:id="rId4"/>
    <p:sldId id="392" r:id="rId5"/>
    <p:sldId id="379" r:id="rId6"/>
    <p:sldId id="393" r:id="rId7"/>
    <p:sldId id="394" r:id="rId8"/>
    <p:sldId id="380" r:id="rId9"/>
    <p:sldId id="390" r:id="rId10"/>
    <p:sldId id="389" r:id="rId11"/>
    <p:sldId id="386" r:id="rId12"/>
    <p:sldId id="407" r:id="rId13"/>
    <p:sldId id="406" r:id="rId14"/>
    <p:sldId id="400" r:id="rId15"/>
    <p:sldId id="325" r:id="rId16"/>
    <p:sldId id="375" r:id="rId17"/>
    <p:sldId id="376" r:id="rId18"/>
  </p:sldIdLst>
  <p:sldSz cx="16256000" cy="9144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1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AA7"/>
    <a:srgbClr val="FF7F00"/>
    <a:srgbClr val="B7014A"/>
    <a:srgbClr val="ECE9E4"/>
    <a:srgbClr val="D9D9D9"/>
    <a:srgbClr val="A6A6A6"/>
    <a:srgbClr val="004562"/>
    <a:srgbClr val="96B3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2" autoAdjust="0"/>
    <p:restoredTop sz="96473" autoAdjust="0"/>
  </p:normalViewPr>
  <p:slideViewPr>
    <p:cSldViewPr>
      <p:cViewPr varScale="1">
        <p:scale>
          <a:sx n="89" d="100"/>
          <a:sy n="89" d="100"/>
        </p:scale>
        <p:origin x="180" y="90"/>
      </p:cViewPr>
      <p:guideLst>
        <p:guide orient="horz" pos="2880"/>
        <p:guide pos="190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587" cy="498499"/>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sz="quarter" idx="1"/>
          </p:nvPr>
        </p:nvSpPr>
        <p:spPr>
          <a:xfrm>
            <a:off x="3849915" y="1"/>
            <a:ext cx="2946674" cy="498499"/>
          </a:xfrm>
          <a:prstGeom prst="rect">
            <a:avLst/>
          </a:prstGeom>
        </p:spPr>
        <p:txBody>
          <a:bodyPr vert="horz" lIns="91440" tIns="45720" rIns="91440" bIns="45720" rtlCol="0"/>
          <a:lstStyle>
            <a:lvl1pPr algn="r">
              <a:defRPr sz="1200"/>
            </a:lvl1pPr>
          </a:lstStyle>
          <a:p>
            <a:fld id="{9D0418B7-B189-4925-8CAA-399CF16DEDC2}" type="datetimeFigureOut">
              <a:rPr lang="is-IS" smtClean="0"/>
              <a:t>15.11.2017</a:t>
            </a:fld>
            <a:endParaRPr lang="is-IS"/>
          </a:p>
        </p:txBody>
      </p:sp>
      <p:sp>
        <p:nvSpPr>
          <p:cNvPr id="4" name="Footer Placeholder 3"/>
          <p:cNvSpPr>
            <a:spLocks noGrp="1"/>
          </p:cNvSpPr>
          <p:nvPr>
            <p:ph type="ftr" sz="quarter" idx="2"/>
          </p:nvPr>
        </p:nvSpPr>
        <p:spPr>
          <a:xfrm>
            <a:off x="0" y="9429728"/>
            <a:ext cx="2945587" cy="498497"/>
          </a:xfrm>
          <a:prstGeom prst="rect">
            <a:avLst/>
          </a:prstGeom>
        </p:spPr>
        <p:txBody>
          <a:bodyPr vert="horz" lIns="91440" tIns="45720" rIns="91440" bIns="45720" rtlCol="0" anchor="b"/>
          <a:lstStyle>
            <a:lvl1pPr algn="l">
              <a:defRPr sz="1200"/>
            </a:lvl1pPr>
          </a:lstStyle>
          <a:p>
            <a:endParaRPr lang="is-IS"/>
          </a:p>
        </p:txBody>
      </p:sp>
      <p:sp>
        <p:nvSpPr>
          <p:cNvPr id="5" name="Slide Number Placeholder 4"/>
          <p:cNvSpPr>
            <a:spLocks noGrp="1"/>
          </p:cNvSpPr>
          <p:nvPr>
            <p:ph type="sldNum" sz="quarter" idx="3"/>
          </p:nvPr>
        </p:nvSpPr>
        <p:spPr>
          <a:xfrm>
            <a:off x="3849915" y="9429728"/>
            <a:ext cx="2946674" cy="498497"/>
          </a:xfrm>
          <a:prstGeom prst="rect">
            <a:avLst/>
          </a:prstGeom>
        </p:spPr>
        <p:txBody>
          <a:bodyPr vert="horz" lIns="91440" tIns="45720" rIns="91440" bIns="45720" rtlCol="0" anchor="b"/>
          <a:lstStyle>
            <a:lvl1pPr algn="r">
              <a:defRPr sz="1200"/>
            </a:lvl1pPr>
          </a:lstStyle>
          <a:p>
            <a:fld id="{642DEB4B-235F-4E2E-AC53-DE5FD93D0D03}" type="slidenum">
              <a:rPr lang="is-IS" smtClean="0"/>
              <a:t>‹#›</a:t>
            </a:fld>
            <a:endParaRPr lang="is-IS"/>
          </a:p>
        </p:txBody>
      </p:sp>
    </p:spTree>
    <p:extLst>
      <p:ext uri="{BB962C8B-B14F-4D97-AF65-F5344CB8AC3E}">
        <p14:creationId xmlns:p14="http://schemas.microsoft.com/office/powerpoint/2010/main" val="3810282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438" cy="498135"/>
          </a:xfrm>
          <a:prstGeom prst="rect">
            <a:avLst/>
          </a:prstGeom>
        </p:spPr>
        <p:txBody>
          <a:bodyPr vert="horz" lIns="60213" tIns="30107" rIns="60213" bIns="30107" rtlCol="0"/>
          <a:lstStyle>
            <a:lvl1pPr algn="l">
              <a:defRPr sz="800"/>
            </a:lvl1pPr>
          </a:lstStyle>
          <a:p>
            <a:endParaRPr lang="en-US"/>
          </a:p>
        </p:txBody>
      </p:sp>
      <p:sp>
        <p:nvSpPr>
          <p:cNvPr id="3" name="Date Placeholder 2"/>
          <p:cNvSpPr>
            <a:spLocks noGrp="1"/>
          </p:cNvSpPr>
          <p:nvPr>
            <p:ph type="dt" idx="1"/>
          </p:nvPr>
        </p:nvSpPr>
        <p:spPr>
          <a:xfrm>
            <a:off x="3850246" y="0"/>
            <a:ext cx="2946102" cy="498135"/>
          </a:xfrm>
          <a:prstGeom prst="rect">
            <a:avLst/>
          </a:prstGeom>
        </p:spPr>
        <p:txBody>
          <a:bodyPr vert="horz" lIns="60213" tIns="30107" rIns="60213" bIns="30107" rtlCol="0"/>
          <a:lstStyle>
            <a:lvl1pPr algn="r">
              <a:defRPr sz="800"/>
            </a:lvl1pPr>
          </a:lstStyle>
          <a:p>
            <a:fld id="{A018983A-DE37-6548-8B7B-FA71F791DEB9}" type="datetimeFigureOut">
              <a:rPr lang="en-US" smtClean="0"/>
              <a:t>11/15/2017</a:t>
            </a:fld>
            <a:endParaRPr lang="en-US"/>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60213" tIns="30107" rIns="60213" bIns="30107" rtlCol="0" anchor="ctr"/>
          <a:lstStyle/>
          <a:p>
            <a:endParaRPr lang="en-US"/>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60213" tIns="30107" rIns="60213" bIns="301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438" cy="498135"/>
          </a:xfrm>
          <a:prstGeom prst="rect">
            <a:avLst/>
          </a:prstGeom>
        </p:spPr>
        <p:txBody>
          <a:bodyPr vert="horz" lIns="60213" tIns="30107" rIns="60213" bIns="30107" rtlCol="0" anchor="b"/>
          <a:lstStyle>
            <a:lvl1pPr algn="l">
              <a:defRPr sz="800"/>
            </a:lvl1pPr>
          </a:lstStyle>
          <a:p>
            <a:endParaRPr lang="en-US"/>
          </a:p>
        </p:txBody>
      </p:sp>
      <p:sp>
        <p:nvSpPr>
          <p:cNvPr id="7" name="Slide Number Placeholder 6"/>
          <p:cNvSpPr>
            <a:spLocks noGrp="1"/>
          </p:cNvSpPr>
          <p:nvPr>
            <p:ph type="sldNum" sz="quarter" idx="5"/>
          </p:nvPr>
        </p:nvSpPr>
        <p:spPr>
          <a:xfrm>
            <a:off x="3850246" y="9430091"/>
            <a:ext cx="2946102" cy="498135"/>
          </a:xfrm>
          <a:prstGeom prst="rect">
            <a:avLst/>
          </a:prstGeom>
        </p:spPr>
        <p:txBody>
          <a:bodyPr vert="horz" lIns="60213" tIns="30107" rIns="60213" bIns="30107" rtlCol="0" anchor="b"/>
          <a:lstStyle>
            <a:lvl1pPr algn="r">
              <a:defRPr sz="800"/>
            </a:lvl1pPr>
          </a:lstStyle>
          <a:p>
            <a:fld id="{5B160DF1-44A9-254D-B319-9F503AACB0A0}" type="slidenum">
              <a:rPr lang="en-US" smtClean="0"/>
              <a:t>‹#›</a:t>
            </a:fld>
            <a:endParaRPr lang="en-US"/>
          </a:p>
        </p:txBody>
      </p:sp>
    </p:spTree>
    <p:extLst>
      <p:ext uri="{BB962C8B-B14F-4D97-AF65-F5344CB8AC3E}">
        <p14:creationId xmlns:p14="http://schemas.microsoft.com/office/powerpoint/2010/main" val="10675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rsíða">
    <p:spTree>
      <p:nvGrpSpPr>
        <p:cNvPr id="1" name=""/>
        <p:cNvGrpSpPr/>
        <p:nvPr/>
      </p:nvGrpSpPr>
      <p:grpSpPr>
        <a:xfrm>
          <a:off x="0" y="0"/>
          <a:ext cx="0" cy="0"/>
          <a:chOff x="0" y="0"/>
          <a:chExt cx="0" cy="0"/>
        </a:xfrm>
      </p:grpSpPr>
      <p:pic>
        <p:nvPicPr>
          <p:cNvPr id="15" name="Picture Placeholder 10"/>
          <p:cNvPicPr>
            <a:picLocks noChangeAspect="1"/>
          </p:cNvPicPr>
          <p:nvPr userDrawn="1"/>
        </p:nvPicPr>
        <p:blipFill>
          <a:blip r:embed="rId2">
            <a:extLst>
              <a:ext uri="{28A0092B-C50C-407E-A947-70E740481C1C}">
                <a14:useLocalDpi xmlns:a14="http://schemas.microsoft.com/office/drawing/2010/main" val="0"/>
              </a:ext>
            </a:extLst>
          </a:blip>
          <a:srcRect l="3" r="3"/>
          <a:stretch>
            <a:fillRect/>
          </a:stretch>
        </p:blipFill>
        <p:spPr>
          <a:xfrm>
            <a:off x="0" y="1316038"/>
            <a:ext cx="13157834" cy="6509941"/>
          </a:xfrm>
          <a:prstGeom prst="rect">
            <a:avLst/>
          </a:prstGeom>
        </p:spPr>
      </p:pic>
      <p:sp>
        <p:nvSpPr>
          <p:cNvPr id="16"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ECE9E4"/>
          </a:solidFill>
        </p:spPr>
        <p:txBody>
          <a:bodyPr wrap="square" lIns="0" tIns="0" rIns="0" bIns="0" rtlCol="0"/>
          <a:lstStyle/>
          <a:p>
            <a:endParaRPr noProof="0"/>
          </a:p>
        </p:txBody>
      </p:sp>
      <p:sp>
        <p:nvSpPr>
          <p:cNvPr id="18" name="object 12"/>
          <p:cNvSpPr/>
          <p:nvPr userDrawn="1"/>
        </p:nvSpPr>
        <p:spPr>
          <a:xfrm>
            <a:off x="13158392" y="1316596"/>
            <a:ext cx="3097607"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004562"/>
          </a:solidFill>
        </p:spPr>
        <p:txBody>
          <a:bodyPr wrap="square" lIns="0" tIns="0" rIns="0" bIns="0" rtlCol="0"/>
          <a:lstStyle/>
          <a:p>
            <a:endParaRPr noProof="0"/>
          </a:p>
        </p:txBody>
      </p:sp>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06500" y="3743127"/>
            <a:ext cx="1612900" cy="1651000"/>
          </a:xfrm>
          <a:prstGeom prst="rect">
            <a:avLst/>
          </a:prstGeom>
        </p:spPr>
      </p:pic>
      <p:sp>
        <p:nvSpPr>
          <p:cNvPr id="25"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noProof="0"/>
          </a:p>
        </p:txBody>
      </p:sp>
      <p:sp>
        <p:nvSpPr>
          <p:cNvPr id="26"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noProof="0"/>
              <a:t>11/15/2017</a:t>
            </a:fld>
            <a:endParaRPr lang="en-US" noProof="0" dirty="0"/>
          </a:p>
        </p:txBody>
      </p:sp>
      <p:sp>
        <p:nvSpPr>
          <p:cNvPr id="27"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rPr noProof="0"/>
              <a:t>‹#›</a:t>
            </a:fld>
            <a:endParaRPr noProof="0"/>
          </a:p>
        </p:txBody>
      </p:sp>
      <p:pic>
        <p:nvPicPr>
          <p:cNvPr id="31" name="Picture 3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84087" y="460533"/>
            <a:ext cx="5763126" cy="457200"/>
          </a:xfrm>
          <a:prstGeom prst="rect">
            <a:avLst/>
          </a:prstGeom>
        </p:spPr>
      </p:pic>
      <p:sp>
        <p:nvSpPr>
          <p:cNvPr id="35" name="Text Placeholder 32"/>
          <p:cNvSpPr>
            <a:spLocks noGrp="1"/>
          </p:cNvSpPr>
          <p:nvPr>
            <p:ph type="body" sz="quarter" idx="16"/>
          </p:nvPr>
        </p:nvSpPr>
        <p:spPr>
          <a:xfrm>
            <a:off x="1651000" y="7950630"/>
            <a:ext cx="5562600" cy="365126"/>
          </a:xfrm>
        </p:spPr>
        <p:txBody>
          <a:bodyPr>
            <a:normAutofit/>
          </a:bodyPr>
          <a:lstStyle>
            <a:lvl1pPr marL="0" indent="0">
              <a:buNone/>
              <a:defRPr sz="2400">
                <a:solidFill>
                  <a:srgbClr val="004562"/>
                </a:solidFill>
              </a:defRPr>
            </a:lvl1pPr>
          </a:lstStyle>
          <a:p>
            <a:pPr lvl="0"/>
            <a:r>
              <a:rPr lang="is-IS" noProof="0" dirty="0" smtClean="0"/>
              <a:t>Click to edit Master text styles</a:t>
            </a:r>
          </a:p>
        </p:txBody>
      </p:sp>
      <p:sp>
        <p:nvSpPr>
          <p:cNvPr id="36" name="Text Placeholder 32"/>
          <p:cNvSpPr>
            <a:spLocks noGrp="1"/>
          </p:cNvSpPr>
          <p:nvPr>
            <p:ph type="body" sz="quarter" idx="17"/>
          </p:nvPr>
        </p:nvSpPr>
        <p:spPr>
          <a:xfrm>
            <a:off x="1651000" y="8332029"/>
            <a:ext cx="5562600" cy="365126"/>
          </a:xfrm>
        </p:spPr>
        <p:txBody>
          <a:bodyPr>
            <a:normAutofit/>
          </a:bodyPr>
          <a:lstStyle>
            <a:lvl1pPr marL="0" indent="0">
              <a:buNone/>
              <a:defRPr sz="2000">
                <a:solidFill>
                  <a:srgbClr val="004562"/>
                </a:solidFill>
              </a:defRPr>
            </a:lvl1pPr>
          </a:lstStyle>
          <a:p>
            <a:pPr lvl="0"/>
            <a:r>
              <a:rPr lang="is-IS" noProof="0" dirty="0" smtClean="0"/>
              <a:t>Click to edit Master text styles</a:t>
            </a:r>
          </a:p>
        </p:txBody>
      </p:sp>
      <p:sp>
        <p:nvSpPr>
          <p:cNvPr id="39" name="Text Placeholder 32"/>
          <p:cNvSpPr>
            <a:spLocks noGrp="1"/>
          </p:cNvSpPr>
          <p:nvPr>
            <p:ph type="body" sz="quarter" idx="18"/>
          </p:nvPr>
        </p:nvSpPr>
        <p:spPr>
          <a:xfrm>
            <a:off x="7617896" y="7950630"/>
            <a:ext cx="5075240" cy="365126"/>
          </a:xfrm>
        </p:spPr>
        <p:txBody>
          <a:bodyPr>
            <a:normAutofit/>
          </a:bodyPr>
          <a:lstStyle>
            <a:lvl1pPr marL="0" indent="0">
              <a:buNone/>
              <a:defRPr sz="2400">
                <a:solidFill>
                  <a:srgbClr val="004562"/>
                </a:solidFill>
              </a:defRPr>
            </a:lvl1pPr>
          </a:lstStyle>
          <a:p>
            <a:pPr lvl="0"/>
            <a:r>
              <a:rPr lang="is-IS" noProof="0" dirty="0" smtClean="0"/>
              <a:t>Click to edit Master text styles</a:t>
            </a:r>
          </a:p>
        </p:txBody>
      </p:sp>
      <p:sp>
        <p:nvSpPr>
          <p:cNvPr id="40" name="Text Placeholder 32"/>
          <p:cNvSpPr>
            <a:spLocks noGrp="1"/>
          </p:cNvSpPr>
          <p:nvPr>
            <p:ph type="body" sz="quarter" idx="19"/>
          </p:nvPr>
        </p:nvSpPr>
        <p:spPr>
          <a:xfrm>
            <a:off x="7617896" y="8332029"/>
            <a:ext cx="5075240" cy="365126"/>
          </a:xfrm>
        </p:spPr>
        <p:txBody>
          <a:bodyPr>
            <a:normAutofit/>
          </a:bodyPr>
          <a:lstStyle>
            <a:lvl1pPr marL="0" indent="0">
              <a:buNone/>
              <a:defRPr sz="2000">
                <a:solidFill>
                  <a:srgbClr val="004562"/>
                </a:solidFill>
              </a:defRPr>
            </a:lvl1pPr>
          </a:lstStyle>
          <a:p>
            <a:pPr lvl="0"/>
            <a:r>
              <a:rPr lang="is-IS" noProof="0" dirty="0" smtClean="0"/>
              <a:t>Click to edit Master text styles</a:t>
            </a:r>
          </a:p>
        </p:txBody>
      </p:sp>
      <p:sp>
        <p:nvSpPr>
          <p:cNvPr id="22"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chemeClr val="bg1"/>
                </a:solidFill>
              </a:defRPr>
            </a:lvl1pPr>
          </a:lstStyle>
          <a:p>
            <a:pPr lvl="0"/>
            <a:r>
              <a:rPr lang="is-IS" noProof="0" dirty="0" smtClean="0"/>
              <a:t>Click to edit Master text styles</a:t>
            </a:r>
          </a:p>
        </p:txBody>
      </p:sp>
      <p:sp>
        <p:nvSpPr>
          <p:cNvPr id="24"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chemeClr val="bg1"/>
                </a:solidFill>
              </a:defRPr>
            </a:lvl1pPr>
          </a:lstStyle>
          <a:p>
            <a:pPr lvl="0"/>
            <a:r>
              <a:rPr lang="is-IS" noProof="0" dirty="0" smtClean="0"/>
              <a:t>Click to 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extagl_fyris 1 lína_3 myndir">
    <p:spTree>
      <p:nvGrpSpPr>
        <p:cNvPr id="1" name=""/>
        <p:cNvGrpSpPr/>
        <p:nvPr/>
      </p:nvGrpSpPr>
      <p:grpSpPr>
        <a:xfrm>
          <a:off x="0" y="0"/>
          <a:ext cx="0" cy="0"/>
          <a:chOff x="0" y="0"/>
          <a:chExt cx="0" cy="0"/>
        </a:xfrm>
      </p:grpSpPr>
      <p:sp>
        <p:nvSpPr>
          <p:cNvPr id="26" name="Content Placeholder 2"/>
          <p:cNvSpPr>
            <a:spLocks noGrp="1"/>
          </p:cNvSpPr>
          <p:nvPr>
            <p:ph idx="1"/>
          </p:nvPr>
        </p:nvSpPr>
        <p:spPr>
          <a:xfrm>
            <a:off x="817200" y="1219200"/>
            <a:ext cx="14630400" cy="1299600"/>
          </a:xfrm>
        </p:spPr>
        <p:txBody>
          <a:bodyPr>
            <a:noAutofit/>
          </a:bodyPr>
          <a:lstStyle>
            <a:lvl1pPr marL="288000" indent="-288000">
              <a:buClr>
                <a:srgbClr val="004562"/>
              </a:buClr>
              <a:buFont typeface="Arial" charset="0"/>
              <a:buChar char="•"/>
              <a:tabLst/>
              <a:defRPr sz="2200"/>
            </a:lvl1pPr>
            <a:lvl2pPr marL="745200" indent="-284400">
              <a:buClr>
                <a:srgbClr val="004562"/>
              </a:buClr>
              <a:buFont typeface="Arial" charset="0"/>
              <a:buChar char="•"/>
              <a:tabLst/>
              <a:defRPr sz="2200"/>
            </a:lvl2pPr>
            <a:lvl3pPr marL="1200150" indent="-285750">
              <a:buClr>
                <a:srgbClr val="004562"/>
              </a:buClr>
              <a:buFont typeface="Arial" charset="0"/>
              <a:buChar char="•"/>
              <a:defRPr sz="2200"/>
            </a:lvl3pPr>
            <a:lvl4pPr marL="1657350" indent="-285750">
              <a:buClr>
                <a:srgbClr val="004562"/>
              </a:buClr>
              <a:buFont typeface="Arial" charset="0"/>
              <a:buChar char="•"/>
              <a:defRPr sz="2200"/>
            </a:lvl4pPr>
            <a:lvl5pPr marL="2114550" indent="-285750">
              <a:buClr>
                <a:srgbClr val="004562"/>
              </a:buClr>
              <a:buFont typeface="Arial" charset="0"/>
              <a:buChar char="•"/>
              <a:defRPr sz="2200"/>
            </a:lvl5pPr>
          </a:lstStyle>
          <a:p>
            <a:pPr lvl="0"/>
            <a:r>
              <a:rPr lang="is-IS" noProof="0" dirty="0" smtClean="0"/>
              <a:t>Click to edit Master text styles</a:t>
            </a:r>
            <a:endParaRPr lang="is-IS" noProof="0" dirty="0"/>
          </a:p>
        </p:txBody>
      </p:sp>
      <p:sp>
        <p:nvSpPr>
          <p:cNvPr id="21" name="Content Placeholder 5"/>
          <p:cNvSpPr>
            <a:spLocks noGrp="1"/>
          </p:cNvSpPr>
          <p:nvPr>
            <p:ph sz="quarter" idx="17"/>
          </p:nvPr>
        </p:nvSpPr>
        <p:spPr>
          <a:xfrm>
            <a:off x="817200" y="2518801"/>
            <a:ext cx="4724400" cy="5863200"/>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3" name="Content Placeholder 5"/>
          <p:cNvSpPr>
            <a:spLocks noGrp="1"/>
          </p:cNvSpPr>
          <p:nvPr>
            <p:ph sz="quarter" idx="18"/>
          </p:nvPr>
        </p:nvSpPr>
        <p:spPr>
          <a:xfrm>
            <a:off x="5781358" y="2518801"/>
            <a:ext cx="4724400" cy="5863200"/>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4" name="Content Placeholder 5"/>
          <p:cNvSpPr>
            <a:spLocks noGrp="1"/>
          </p:cNvSpPr>
          <p:nvPr>
            <p:ph sz="quarter" idx="19"/>
          </p:nvPr>
        </p:nvSpPr>
        <p:spPr>
          <a:xfrm>
            <a:off x="10718800" y="2518801"/>
            <a:ext cx="4724400" cy="5863200"/>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33"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34"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11/15/2017</a:t>
            </a:fld>
            <a:endParaRPr lang="en-US"/>
          </a:p>
        </p:txBody>
      </p:sp>
      <p:sp>
        <p:nvSpPr>
          <p:cNvPr id="35"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20" name="Holder 2"/>
          <p:cNvSpPr>
            <a:spLocks noGrp="1"/>
          </p:cNvSpPr>
          <p:nvPr>
            <p:ph type="ctrTitle"/>
          </p:nvPr>
        </p:nvSpPr>
        <p:spPr>
          <a:xfrm>
            <a:off x="818025" y="546817"/>
            <a:ext cx="12923375" cy="668422"/>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guide id="8" pos="972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extagl_fyrirsögn 2 línur_stærra letur">
    <p:spTree>
      <p:nvGrpSpPr>
        <p:cNvPr id="1" name=""/>
        <p:cNvGrpSpPr/>
        <p:nvPr/>
      </p:nvGrpSpPr>
      <p:grpSpPr>
        <a:xfrm>
          <a:off x="0" y="0"/>
          <a:ext cx="0" cy="0"/>
          <a:chOff x="0" y="0"/>
          <a:chExt cx="0" cy="0"/>
        </a:xfrm>
      </p:grpSpPr>
      <p:sp>
        <p:nvSpPr>
          <p:cNvPr id="17" name="Holder 2"/>
          <p:cNvSpPr txBox="1">
            <a:spLocks/>
          </p:cNvSpPr>
          <p:nvPr userDrawn="1"/>
        </p:nvSpPr>
        <p:spPr>
          <a:xfrm>
            <a:off x="825500" y="533400"/>
            <a:ext cx="12923375" cy="1295399"/>
          </a:xfrm>
          <a:prstGeom prst="rect">
            <a:avLst/>
          </a:prstGeom>
        </p:spPr>
        <p:txBody>
          <a:bodyPr wrap="square" lIns="0" tIns="0" rIns="0" bIns="0">
            <a:normAutofit/>
          </a:bodyPr>
          <a:lstStyle>
            <a:lvl1pPr>
              <a:lnSpc>
                <a:spcPct val="80000"/>
              </a:lnSpc>
              <a:spcBef>
                <a:spcPts val="0"/>
              </a:spcBef>
              <a:spcAft>
                <a:spcPts val="0"/>
              </a:spcAft>
              <a:defRPr sz="4800" b="0" i="0">
                <a:solidFill>
                  <a:srgbClr val="004562"/>
                </a:solidFill>
                <a:latin typeface="Calibri"/>
                <a:ea typeface="+mj-ea"/>
                <a:cs typeface="Calibri"/>
              </a:defRPr>
            </a:lvl1pPr>
          </a:lstStyle>
          <a:p>
            <a:endParaRPr lang="en-US" kern="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0"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21"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1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1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11/15/2017</a:t>
            </a:fld>
            <a:endParaRPr lang="en-US"/>
          </a:p>
        </p:txBody>
      </p:sp>
      <p:sp>
        <p:nvSpPr>
          <p:cNvPr id="1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9"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18" name="Content Placeholder 2"/>
          <p:cNvSpPr>
            <a:spLocks noGrp="1"/>
          </p:cNvSpPr>
          <p:nvPr>
            <p:ph idx="1"/>
          </p:nvPr>
        </p:nvSpPr>
        <p:spPr>
          <a:xfrm>
            <a:off x="817200" y="2049876"/>
            <a:ext cx="14630400" cy="6332124"/>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extagl_2 myndir_stærra letur">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11/15/2017</a:t>
            </a:fld>
            <a:endParaRPr lang="en-US"/>
          </a:p>
        </p:txBody>
      </p:sp>
      <p:sp>
        <p:nvSpPr>
          <p:cNvPr id="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8"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20" name="Content Placeholder 2"/>
          <p:cNvSpPr>
            <a:spLocks noGrp="1"/>
          </p:cNvSpPr>
          <p:nvPr>
            <p:ph idx="1"/>
          </p:nvPr>
        </p:nvSpPr>
        <p:spPr>
          <a:xfrm>
            <a:off x="817200" y="2049876"/>
            <a:ext cx="7158400" cy="6332124"/>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1" name="Content Placeholder 2"/>
          <p:cNvSpPr>
            <a:spLocks noGrp="1"/>
          </p:cNvSpPr>
          <p:nvPr>
            <p:ph idx="10"/>
          </p:nvPr>
        </p:nvSpPr>
        <p:spPr>
          <a:xfrm>
            <a:off x="8280400" y="2049876"/>
            <a:ext cx="7158400" cy="6332124"/>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extaglæra_meiri-texti-pos">
    <p:spTree>
      <p:nvGrpSpPr>
        <p:cNvPr id="1" name=""/>
        <p:cNvGrpSpPr/>
        <p:nvPr/>
      </p:nvGrpSpPr>
      <p:grpSpPr>
        <a:xfrm>
          <a:off x="0" y="0"/>
          <a:ext cx="0" cy="0"/>
          <a:chOff x="0" y="0"/>
          <a:chExt cx="0" cy="0"/>
        </a:xfrm>
      </p:grpSpPr>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 name="Holder 2"/>
          <p:cNvSpPr>
            <a:spLocks noGrp="1"/>
          </p:cNvSpPr>
          <p:nvPr>
            <p:ph type="ctrTitle"/>
          </p:nvPr>
        </p:nvSpPr>
        <p:spPr>
          <a:xfrm>
            <a:off x="818025" y="417983"/>
            <a:ext cx="12923375" cy="763410"/>
          </a:xfrm>
          <a:prstGeom prst="rect">
            <a:avLst/>
          </a:prstGeom>
        </p:spPr>
        <p:txBody>
          <a:bodyPr wrap="square" lIns="0" tIns="0" rIns="0" bIns="0">
            <a:normAutofit/>
          </a:bodyPr>
          <a:lstStyle>
            <a:lvl1pPr>
              <a:defRPr/>
            </a:lvl1pPr>
          </a:lstStyle>
          <a:p>
            <a:endParaRPr lang="is-IS" noProof="0" dirty="0"/>
          </a:p>
        </p:txBody>
      </p:sp>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2" name="Content Placeholder 2"/>
          <p:cNvSpPr>
            <a:spLocks noGrp="1"/>
          </p:cNvSpPr>
          <p:nvPr>
            <p:ph idx="1"/>
          </p:nvPr>
        </p:nvSpPr>
        <p:spPr>
          <a:xfrm>
            <a:off x="812800" y="1181393"/>
            <a:ext cx="14630400" cy="1230607"/>
          </a:xfrm>
        </p:spPr>
        <p:txBody>
          <a:bodyPr>
            <a:normAutofit/>
          </a:bodyPr>
          <a:lstStyle>
            <a:lvl1pPr marL="273050" indent="-273050">
              <a:buClr>
                <a:srgbClr val="004562"/>
              </a:buClr>
              <a:buFont typeface="Arial" charset="0"/>
              <a:buChar char="•"/>
              <a:tabLst/>
              <a:defRPr sz="1800"/>
            </a:lvl1pPr>
            <a:lvl2pPr marL="800100" indent="-342900">
              <a:buClr>
                <a:srgbClr val="004562"/>
              </a:buClr>
              <a:buFont typeface="Arial" charset="0"/>
              <a:buChar char="•"/>
              <a:defRPr sz="1800"/>
            </a:lvl2pPr>
            <a:lvl3pPr marL="1200150" indent="-285750">
              <a:buClr>
                <a:srgbClr val="004562"/>
              </a:buClr>
              <a:buFont typeface="Arial" charset="0"/>
              <a:buChar char="•"/>
              <a:defRPr sz="1800"/>
            </a:lvl3pPr>
            <a:lvl4pPr marL="1657350" indent="-285750">
              <a:buClr>
                <a:srgbClr val="004562"/>
              </a:buClr>
              <a:buFont typeface="Arial" charset="0"/>
              <a:buChar char="•"/>
              <a:defRPr sz="1800"/>
            </a:lvl4pPr>
            <a:lvl5pPr marL="2114550" indent="-285750">
              <a:buClr>
                <a:srgbClr val="004562"/>
              </a:buClr>
              <a:buFont typeface="Arial" charset="0"/>
              <a:buChar char="•"/>
              <a:defRPr sz="18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4" name="Text Placeholder 3"/>
          <p:cNvSpPr>
            <a:spLocks noGrp="1"/>
          </p:cNvSpPr>
          <p:nvPr>
            <p:ph type="body" sz="quarter" idx="16"/>
          </p:nvPr>
        </p:nvSpPr>
        <p:spPr>
          <a:xfrm>
            <a:off x="812800" y="8160603"/>
            <a:ext cx="14648961" cy="678597"/>
          </a:xfrm>
        </p:spPr>
        <p:txBody>
          <a:bodyPr>
            <a:normAutofit/>
          </a:bodyPr>
          <a:lstStyle>
            <a:lvl1pPr>
              <a:defRPr sz="1200"/>
            </a:lvl1pPr>
          </a:lstStyle>
          <a:p>
            <a:pPr>
              <a:defRPr/>
            </a:pPr>
            <a:endParaRPr lang="is-IS" sz="1200" noProof="0" dirty="0">
              <a:solidFill>
                <a:srgbClr val="000000"/>
              </a:solidFill>
              <a:cs typeface="Arial"/>
            </a:endParaRPr>
          </a:p>
        </p:txBody>
      </p:sp>
      <p:sp>
        <p:nvSpPr>
          <p:cNvPr id="21" name="Content Placeholder 5"/>
          <p:cNvSpPr>
            <a:spLocks noGrp="1"/>
          </p:cNvSpPr>
          <p:nvPr>
            <p:ph sz="quarter" idx="17"/>
          </p:nvPr>
        </p:nvSpPr>
        <p:spPr>
          <a:xfrm>
            <a:off x="812800" y="2411413"/>
            <a:ext cx="4724400" cy="5622925"/>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4" name="Content Placeholder 5"/>
          <p:cNvSpPr>
            <a:spLocks noGrp="1"/>
          </p:cNvSpPr>
          <p:nvPr>
            <p:ph sz="quarter" idx="18"/>
          </p:nvPr>
        </p:nvSpPr>
        <p:spPr>
          <a:xfrm>
            <a:off x="5781358" y="2411413"/>
            <a:ext cx="4724400" cy="5622925"/>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6" name="Content Placeholder 5"/>
          <p:cNvSpPr>
            <a:spLocks noGrp="1"/>
          </p:cNvSpPr>
          <p:nvPr>
            <p:ph sz="quarter" idx="19"/>
          </p:nvPr>
        </p:nvSpPr>
        <p:spPr>
          <a:xfrm>
            <a:off x="10718800" y="2411413"/>
            <a:ext cx="4724400" cy="5622925"/>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guide id="8" pos="102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Milliglæra-blá">
    <p:spTree>
      <p:nvGrpSpPr>
        <p:cNvPr id="1" name=""/>
        <p:cNvGrpSpPr/>
        <p:nvPr/>
      </p:nvGrpSpPr>
      <p:grpSpPr>
        <a:xfrm>
          <a:off x="0" y="0"/>
          <a:ext cx="0" cy="0"/>
          <a:chOff x="0" y="0"/>
          <a:chExt cx="0" cy="0"/>
        </a:xfrm>
      </p:grpSpPr>
      <p:sp>
        <p:nvSpPr>
          <p:cNvPr id="14"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ECE9E4"/>
          </a:solidFill>
        </p:spPr>
        <p:txBody>
          <a:bodyPr wrap="square" lIns="0" tIns="0" rIns="0" bIns="0" rtlCol="0"/>
          <a:lstStyle/>
          <a:p>
            <a:endParaRPr/>
          </a:p>
        </p:txBody>
      </p:sp>
      <p:sp>
        <p:nvSpPr>
          <p:cNvPr id="16" name="object 12"/>
          <p:cNvSpPr/>
          <p:nvPr userDrawn="1"/>
        </p:nvSpPr>
        <p:spPr>
          <a:xfrm>
            <a:off x="0" y="1317308"/>
            <a:ext cx="16256000"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004562"/>
          </a:solidFill>
        </p:spPr>
        <p:txBody>
          <a:bodyPr wrap="square" lIns="0" tIns="0" rIns="0" bIns="0" rtlCol="0"/>
          <a:lstStyle/>
          <a:p>
            <a:endParaRPr/>
          </a:p>
        </p:txBody>
      </p:sp>
      <p:sp>
        <p:nvSpPr>
          <p:cNvPr id="25"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chemeClr val="bg1"/>
                </a:solidFill>
              </a:defRPr>
            </a:lvl1pPr>
          </a:lstStyle>
          <a:p>
            <a:pPr lvl="0"/>
            <a:r>
              <a:rPr lang="is-IS" noProof="0" dirty="0" smtClean="0"/>
              <a:t>Click to edit Master text styles</a:t>
            </a:r>
          </a:p>
        </p:txBody>
      </p:sp>
      <p:sp>
        <p:nvSpPr>
          <p:cNvPr id="28"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chemeClr val="bg1"/>
                </a:solidFill>
              </a:defRPr>
            </a:lvl1pPr>
          </a:lstStyle>
          <a:p>
            <a:pPr lvl="0"/>
            <a:r>
              <a:rPr lang="is-IS" noProof="0" dirty="0" smtClean="0"/>
              <a:t>Click to edit Master text styles</a:t>
            </a: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26"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27"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11/15/2017</a:t>
            </a:fld>
            <a:endParaRPr lang="en-US"/>
          </a:p>
        </p:txBody>
      </p:sp>
      <p:sp>
        <p:nvSpPr>
          <p:cNvPr id="30"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892245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userDrawn="1">
          <p15:clr>
            <a:srgbClr val="FBAE40"/>
          </p15:clr>
        </p15:guide>
        <p15:guide id="2" orient="horz" pos="2736" userDrawn="1">
          <p15:clr>
            <a:srgbClr val="FBAE40"/>
          </p15:clr>
        </p15:guide>
        <p15:guide id="4" pos="10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Milliglæra-blá_mynd">
    <p:spTree>
      <p:nvGrpSpPr>
        <p:cNvPr id="1" name=""/>
        <p:cNvGrpSpPr/>
        <p:nvPr/>
      </p:nvGrpSpPr>
      <p:grpSpPr>
        <a:xfrm>
          <a:off x="0" y="0"/>
          <a:ext cx="0" cy="0"/>
          <a:chOff x="0" y="0"/>
          <a:chExt cx="0" cy="0"/>
        </a:xfrm>
      </p:grpSpPr>
      <p:sp>
        <p:nvSpPr>
          <p:cNvPr id="14"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ECE9E4"/>
          </a:solidFill>
        </p:spPr>
        <p:txBody>
          <a:bodyPr wrap="square" lIns="0" tIns="0" rIns="0" bIns="0" rtlCol="0"/>
          <a:lstStyle/>
          <a:p>
            <a:endParaRPr/>
          </a:p>
        </p:txBody>
      </p:sp>
      <p:sp>
        <p:nvSpPr>
          <p:cNvPr id="10" name="Picture Placeholder 28"/>
          <p:cNvSpPr>
            <a:spLocks noGrp="1"/>
          </p:cNvSpPr>
          <p:nvPr>
            <p:ph type="pic" sz="quarter" idx="15" hasCustomPrompt="1"/>
          </p:nvPr>
        </p:nvSpPr>
        <p:spPr>
          <a:xfrm>
            <a:off x="-1" y="1316038"/>
            <a:ext cx="16255999" cy="6509941"/>
          </a:xfrm>
          <a:solidFill>
            <a:schemeClr val="bg1">
              <a:lumMod val="75000"/>
            </a:schemeClr>
          </a:solidFill>
        </p:spPr>
        <p:txBody>
          <a:bodyPr/>
          <a:lstStyle>
            <a:lvl1pPr marL="0" indent="0">
              <a:buNone/>
              <a:defRPr baseline="0"/>
            </a:lvl1pPr>
          </a:lstStyle>
          <a:p>
            <a:r>
              <a:rPr lang="is-IS" dirty="0" smtClean="0"/>
              <a:t>Dragið </a:t>
            </a:r>
            <a:r>
              <a:rPr lang="is-IS" noProof="0" dirty="0" smtClean="0"/>
              <a:t>mynd</a:t>
            </a:r>
            <a:r>
              <a:rPr lang="is-IS" dirty="0" smtClean="0"/>
              <a:t> inn í myndflötinn eða veljið myndflöt og notið „insert picture“ hnapp frá valblaði</a:t>
            </a:r>
            <a:endParaRPr lang="is-IS" dirty="0"/>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26"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27"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11/15/2017</a:t>
            </a:fld>
            <a:endParaRPr lang="en-US"/>
          </a:p>
        </p:txBody>
      </p:sp>
      <p:sp>
        <p:nvSpPr>
          <p:cNvPr id="30"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3"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chemeClr val="bg1"/>
                </a:solidFill>
              </a:defRPr>
            </a:lvl1pPr>
          </a:lstStyle>
          <a:p>
            <a:pPr lvl="0"/>
            <a:r>
              <a:rPr lang="is-IS" noProof="0" dirty="0" smtClean="0"/>
              <a:t>Click to edit Master text styles</a:t>
            </a:r>
          </a:p>
        </p:txBody>
      </p:sp>
      <p:sp>
        <p:nvSpPr>
          <p:cNvPr id="15"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chemeClr val="bg1"/>
                </a:solidFill>
              </a:defRPr>
            </a:lvl1pPr>
          </a:lstStyle>
          <a:p>
            <a:pPr lvl="0"/>
            <a:r>
              <a:rPr lang="is-IS" noProof="0" dirty="0" smtClean="0"/>
              <a:t>Click to 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orient="horz" pos="27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Milliglæra-ljósgrá">
    <p:spTree>
      <p:nvGrpSpPr>
        <p:cNvPr id="1" name=""/>
        <p:cNvGrpSpPr/>
        <p:nvPr/>
      </p:nvGrpSpPr>
      <p:grpSpPr>
        <a:xfrm>
          <a:off x="0" y="0"/>
          <a:ext cx="0" cy="0"/>
          <a:chOff x="0" y="0"/>
          <a:chExt cx="0" cy="0"/>
        </a:xfrm>
      </p:grpSpPr>
      <p:sp>
        <p:nvSpPr>
          <p:cNvPr id="27"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004562"/>
          </a:solidFill>
        </p:spPr>
        <p:txBody>
          <a:bodyPr wrap="square" lIns="0" tIns="0" rIns="0" bIns="0" rtlCol="0"/>
          <a:lstStyle/>
          <a:p>
            <a:endParaRPr/>
          </a:p>
        </p:txBody>
      </p:sp>
      <p:sp>
        <p:nvSpPr>
          <p:cNvPr id="16" name="object 12"/>
          <p:cNvSpPr/>
          <p:nvPr userDrawn="1"/>
        </p:nvSpPr>
        <p:spPr>
          <a:xfrm>
            <a:off x="0" y="1316596"/>
            <a:ext cx="16256000"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ECE9E4"/>
          </a:solidFill>
        </p:spPr>
        <p:txBody>
          <a:bodyPr wrap="square" lIns="0" tIns="0" rIns="0" bIns="0" rtlCol="0"/>
          <a:lstStyle/>
          <a:p>
            <a:endParaRP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31"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32"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11/15/2017</a:t>
            </a:fld>
            <a:endParaRPr lang="en-US"/>
          </a:p>
        </p:txBody>
      </p:sp>
      <p:sp>
        <p:nvSpPr>
          <p:cNvPr id="33"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2"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rgbClr val="004562"/>
                </a:solidFill>
              </a:defRPr>
            </a:lvl1pPr>
          </a:lstStyle>
          <a:p>
            <a:pPr lvl="0"/>
            <a:r>
              <a:rPr lang="is-IS" noProof="0" dirty="0" smtClean="0"/>
              <a:t>Click to edit Master text styles</a:t>
            </a:r>
          </a:p>
        </p:txBody>
      </p:sp>
      <p:sp>
        <p:nvSpPr>
          <p:cNvPr id="13"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rgbClr val="004562"/>
                </a:solidFill>
              </a:defRPr>
            </a:lvl1pPr>
          </a:lstStyle>
          <a:p>
            <a:pPr lvl="0"/>
            <a:r>
              <a:rPr lang="is-IS" noProof="0" dirty="0" smtClean="0"/>
              <a:t>Click to 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orient="horz" pos="27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2-Milliglæra-ljósgrá_mynd">
    <p:spTree>
      <p:nvGrpSpPr>
        <p:cNvPr id="1" name=""/>
        <p:cNvGrpSpPr/>
        <p:nvPr/>
      </p:nvGrpSpPr>
      <p:grpSpPr>
        <a:xfrm>
          <a:off x="0" y="0"/>
          <a:ext cx="0" cy="0"/>
          <a:chOff x="0" y="0"/>
          <a:chExt cx="0" cy="0"/>
        </a:xfrm>
      </p:grpSpPr>
      <p:sp>
        <p:nvSpPr>
          <p:cNvPr id="27"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004562"/>
          </a:solidFill>
        </p:spPr>
        <p:txBody>
          <a:bodyPr wrap="square" lIns="0" tIns="0" rIns="0" bIns="0" rtlCol="0"/>
          <a:lstStyle/>
          <a:p>
            <a:endParaRPr noProof="0"/>
          </a:p>
        </p:txBody>
      </p:sp>
      <p:sp>
        <p:nvSpPr>
          <p:cNvPr id="10" name="Picture Placeholder 28"/>
          <p:cNvSpPr>
            <a:spLocks noGrp="1"/>
          </p:cNvSpPr>
          <p:nvPr>
            <p:ph type="pic" sz="quarter" idx="15"/>
          </p:nvPr>
        </p:nvSpPr>
        <p:spPr>
          <a:xfrm>
            <a:off x="0" y="1316038"/>
            <a:ext cx="13157834" cy="6509941"/>
          </a:xfrm>
          <a:solidFill>
            <a:schemeClr val="bg1">
              <a:lumMod val="75000"/>
            </a:schemeClr>
          </a:solidFill>
        </p:spPr>
        <p:txBody>
          <a:bodyPr/>
          <a:lstStyle/>
          <a:p>
            <a:endParaRPr lang="en-US" noProof="0"/>
          </a:p>
        </p:txBody>
      </p:sp>
      <p:sp>
        <p:nvSpPr>
          <p:cNvPr id="11" name="Picture Placeholder 28"/>
          <p:cNvSpPr>
            <a:spLocks noGrp="1"/>
          </p:cNvSpPr>
          <p:nvPr>
            <p:ph type="pic" sz="quarter" idx="16" hasCustomPrompt="1"/>
          </p:nvPr>
        </p:nvSpPr>
        <p:spPr>
          <a:xfrm>
            <a:off x="-15570" y="1317029"/>
            <a:ext cx="16271569" cy="6509941"/>
          </a:xfrm>
          <a:solidFill>
            <a:schemeClr val="bg1">
              <a:lumMod val="75000"/>
            </a:schemeClr>
          </a:solidFill>
        </p:spPr>
        <p:txBody>
          <a:bodyPr/>
          <a:lstStyle>
            <a:lvl1pPr marL="0" marR="0" indent="0" defTabSz="914400" eaLnBrk="1" fontAlgn="auto" latinLnBrk="0" hangingPunct="1">
              <a:lnSpc>
                <a:spcPct val="100000"/>
              </a:lnSpc>
              <a:spcBef>
                <a:spcPts val="0"/>
              </a:spcBef>
              <a:spcAft>
                <a:spcPts val="0"/>
              </a:spcAft>
              <a:buClr>
                <a:srgbClr val="004562"/>
              </a:buClr>
              <a:buSzTx/>
              <a:buFont typeface="Arial" charset="0"/>
              <a:buNone/>
              <a:tabLst/>
              <a:defRPr/>
            </a:lvl1pPr>
          </a:lstStyle>
          <a:p>
            <a:r>
              <a:rPr lang="is-IS" noProof="0" dirty="0" smtClean="0"/>
              <a:t>Dragið mynd inn í myndflötinn eða veljið myndflöt og notið „insert picture“ hnapp frá valblaði</a:t>
            </a:r>
          </a:p>
          <a:p>
            <a:endParaRPr lang="is-IS" noProof="0" dirty="0"/>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31"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noProof="0"/>
          </a:p>
        </p:txBody>
      </p:sp>
      <p:sp>
        <p:nvSpPr>
          <p:cNvPr id="32"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noProof="0"/>
              <a:t>11/15/2017</a:t>
            </a:fld>
            <a:endParaRPr lang="en-US" noProof="0"/>
          </a:p>
        </p:txBody>
      </p:sp>
      <p:sp>
        <p:nvSpPr>
          <p:cNvPr id="33"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rPr noProof="0"/>
              <a:t>‹#›</a:t>
            </a:fld>
            <a:endParaRPr noProof="0"/>
          </a:p>
        </p:txBody>
      </p:sp>
      <p:sp>
        <p:nvSpPr>
          <p:cNvPr id="16"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rgbClr val="004562"/>
                </a:solidFill>
              </a:defRPr>
            </a:lvl1pPr>
          </a:lstStyle>
          <a:p>
            <a:pPr lvl="0"/>
            <a:r>
              <a:rPr lang="is-IS" noProof="0" dirty="0" smtClean="0"/>
              <a:t>Click to edit Master text styles</a:t>
            </a:r>
          </a:p>
        </p:txBody>
      </p:sp>
      <p:sp>
        <p:nvSpPr>
          <p:cNvPr id="17"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rgbClr val="004562"/>
                </a:solidFill>
              </a:defRPr>
            </a:lvl1pPr>
          </a:lstStyle>
          <a:p>
            <a:pPr lvl="0"/>
            <a:r>
              <a:rPr lang="is-IS" noProof="0" dirty="0" smtClean="0"/>
              <a:t>Click to 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orient="horz" pos="27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extaglæra_fyrirsögn 2 línur">
    <p:spTree>
      <p:nvGrpSpPr>
        <p:cNvPr id="1" name=""/>
        <p:cNvGrpSpPr/>
        <p:nvPr/>
      </p:nvGrpSpPr>
      <p:grpSpPr>
        <a:xfrm>
          <a:off x="0" y="0"/>
          <a:ext cx="0" cy="0"/>
          <a:chOff x="0" y="0"/>
          <a:chExt cx="0" cy="0"/>
        </a:xfrm>
      </p:grpSpPr>
      <p:sp>
        <p:nvSpPr>
          <p:cNvPr id="17" name="Holder 2"/>
          <p:cNvSpPr txBox="1">
            <a:spLocks/>
          </p:cNvSpPr>
          <p:nvPr userDrawn="1"/>
        </p:nvSpPr>
        <p:spPr>
          <a:xfrm>
            <a:off x="825500" y="533400"/>
            <a:ext cx="12923375" cy="1295399"/>
          </a:xfrm>
          <a:prstGeom prst="rect">
            <a:avLst/>
          </a:prstGeom>
        </p:spPr>
        <p:txBody>
          <a:bodyPr wrap="square" lIns="0" tIns="0" rIns="0" bIns="0">
            <a:normAutofit/>
          </a:bodyPr>
          <a:lstStyle>
            <a:lvl1pPr>
              <a:lnSpc>
                <a:spcPct val="80000"/>
              </a:lnSpc>
              <a:spcBef>
                <a:spcPts val="0"/>
              </a:spcBef>
              <a:spcAft>
                <a:spcPts val="0"/>
              </a:spcAft>
              <a:defRPr sz="4800" b="0" i="0">
                <a:solidFill>
                  <a:srgbClr val="004562"/>
                </a:solidFill>
                <a:latin typeface="Calibri"/>
                <a:ea typeface="+mj-ea"/>
                <a:cs typeface="Calibri"/>
              </a:defRPr>
            </a:lvl1pPr>
          </a:lstStyle>
          <a:p>
            <a:endParaRPr lang="en-US" kern="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0"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21"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1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1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11/15/2017</a:t>
            </a:fld>
            <a:endParaRPr lang="en-US"/>
          </a:p>
        </p:txBody>
      </p:sp>
      <p:sp>
        <p:nvSpPr>
          <p:cNvPr id="1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9"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18" name="Content Placeholder 2"/>
          <p:cNvSpPr>
            <a:spLocks noGrp="1"/>
          </p:cNvSpPr>
          <p:nvPr>
            <p:ph idx="1"/>
          </p:nvPr>
        </p:nvSpPr>
        <p:spPr>
          <a:xfrm>
            <a:off x="817200" y="2049876"/>
            <a:ext cx="14630400" cy="6332124"/>
          </a:xfrm>
        </p:spPr>
        <p:txBody>
          <a:bodyPr>
            <a:normAutofit/>
          </a:bodyPr>
          <a:lstStyle>
            <a:lvl1pPr marL="288000" marR="0" indent="-288000" defTabSz="914400" eaLnBrk="1" fontAlgn="auto" latinLnBrk="0" hangingPunct="1">
              <a:lnSpc>
                <a:spcPct val="100000"/>
              </a:lnSpc>
              <a:spcBef>
                <a:spcPts val="1000"/>
              </a:spcBef>
              <a:spcAft>
                <a:spcPts val="0"/>
              </a:spcAft>
              <a:buClr>
                <a:srgbClr val="004562"/>
              </a:buClr>
              <a:buSzTx/>
              <a:buFont typeface="Arial" charset="0"/>
              <a:buChar char="•"/>
              <a:tabLst/>
              <a:defRPr sz="4000"/>
            </a:lvl1pPr>
            <a:lvl2pPr marL="7429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3600"/>
            </a:lvl2pPr>
            <a:lvl3pPr marL="12001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3200"/>
            </a:lvl3pPr>
            <a:lvl4pPr marL="16573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2800"/>
            </a:lvl4pPr>
            <a:lvl5pPr marL="21145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2400"/>
            </a:lvl5pPr>
          </a:lstStyle>
          <a:p>
            <a:pPr marL="288000" marR="0" lvl="0" indent="-28800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3200" b="0" i="0" u="none" strike="noStrike" kern="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2800" b="0" i="0" u="none" strike="noStrike" kern="0" cap="none" spc="0" normalizeH="0" baseline="0" noProof="0" dirty="0" smtClean="0">
                <a:ln>
                  <a:noFill/>
                </a:ln>
                <a:solidFill>
                  <a:sysClr val="windowText" lastClr="000000"/>
                </a:solidFill>
                <a:effectLst/>
                <a:uLnTx/>
                <a:uFillTx/>
                <a:latin typeface="+mn-lt"/>
                <a:ea typeface="+mn-ea"/>
                <a:cs typeface="+mn-cs"/>
              </a:rPr>
              <a:t>Second level</a:t>
            </a:r>
          </a:p>
          <a:p>
            <a:pPr marL="1200150" marR="0" lvl="2"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2400" b="0" i="0" u="none" strike="noStrike" kern="0" cap="none" spc="0" normalizeH="0" baseline="0" noProof="0" dirty="0" smtClean="0">
                <a:ln>
                  <a:noFill/>
                </a:ln>
                <a:solidFill>
                  <a:sysClr val="windowText" lastClr="000000"/>
                </a:solidFill>
                <a:effectLst/>
                <a:uLnTx/>
                <a:uFillTx/>
                <a:latin typeface="+mn-lt"/>
                <a:ea typeface="+mn-ea"/>
                <a:cs typeface="+mn-cs"/>
              </a:rPr>
              <a:t>Third level</a:t>
            </a:r>
          </a:p>
          <a:p>
            <a:pPr marL="1657350" marR="0" lvl="3"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2000" b="0" i="0" u="none" strike="noStrike" kern="0" cap="none" spc="0" normalizeH="0" baseline="0" noProof="0" dirty="0" smtClean="0">
                <a:ln>
                  <a:noFill/>
                </a:ln>
                <a:solidFill>
                  <a:sysClr val="windowText" lastClr="000000"/>
                </a:solidFill>
                <a:effectLst/>
                <a:uLnTx/>
                <a:uFillTx/>
                <a:latin typeface="+mn-lt"/>
                <a:ea typeface="+mn-ea"/>
                <a:cs typeface="+mn-cs"/>
              </a:rPr>
              <a:t>Fourth level</a:t>
            </a:r>
          </a:p>
          <a:p>
            <a:pPr marL="2114550" marR="0" lvl="4"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1800" b="0" i="0" u="none" strike="noStrike" kern="0" cap="none" spc="0" normalizeH="0" baseline="0" noProof="0" dirty="0" smtClean="0">
                <a:ln>
                  <a:noFill/>
                </a:ln>
                <a:solidFill>
                  <a:sysClr val="windowText" lastClr="000000"/>
                </a:solidFill>
                <a:effectLst/>
                <a:uLnTx/>
                <a:uFillTx/>
                <a:latin typeface="+mn-lt"/>
                <a:ea typeface="+mn-ea"/>
                <a:cs typeface="+mn-cs"/>
              </a:rPr>
              <a:t>Fifth level</a:t>
            </a:r>
            <a:endParaRPr kumimoji="0" lang="is-IS" sz="1800" b="0" i="0" u="none" strike="noStrike" kern="0" cap="none" spc="0" normalizeH="0" baseline="0" noProof="0" dirty="0">
              <a:ln>
                <a:noFill/>
              </a:ln>
              <a:solidFill>
                <a:sysClr val="windowText" lastClr="000000"/>
              </a:solidFill>
              <a:effectLst/>
              <a:uLnTx/>
              <a:uFillTx/>
              <a:latin typeface="+mn-lt"/>
              <a:ea typeface="+mn-ea"/>
              <a:cs typeface="+mn-cs"/>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extagl_fyrirs 2 línur_2 myndir">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11/15/2017</a:t>
            </a:fld>
            <a:endParaRPr lang="en-US"/>
          </a:p>
        </p:txBody>
      </p:sp>
      <p:sp>
        <p:nvSpPr>
          <p:cNvPr id="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5" name="Content Placeholder 4"/>
          <p:cNvSpPr>
            <a:spLocks noGrp="1"/>
          </p:cNvSpPr>
          <p:nvPr>
            <p:ph sz="quarter" idx="17"/>
          </p:nvPr>
        </p:nvSpPr>
        <p:spPr>
          <a:xfrm>
            <a:off x="817200" y="2045914"/>
            <a:ext cx="7151687" cy="6323386"/>
          </a:xfrm>
        </p:spPr>
        <p:txBody>
          <a:bodyPr>
            <a:normAutofit/>
          </a:bodyPr>
          <a:lstStyle>
            <a:lvl1pPr marL="288000" indent="-288000">
              <a:spcBef>
                <a:spcPts val="600"/>
              </a:spcBef>
              <a:buClr>
                <a:srgbClr val="004562"/>
              </a:buClr>
              <a:tabLst/>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6" name="Content Placeholder 4"/>
          <p:cNvSpPr>
            <a:spLocks noGrp="1"/>
          </p:cNvSpPr>
          <p:nvPr>
            <p:ph sz="quarter" idx="18"/>
          </p:nvPr>
        </p:nvSpPr>
        <p:spPr>
          <a:xfrm>
            <a:off x="8291513" y="2045914"/>
            <a:ext cx="7151687" cy="6323386"/>
          </a:xfrm>
        </p:spPr>
        <p:txBody>
          <a:bodyPr>
            <a:norm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8"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extaglæra_fyrirsögn 1 lína">
    <p:spTree>
      <p:nvGrpSpPr>
        <p:cNvPr id="1" name=""/>
        <p:cNvGrpSpPr/>
        <p:nvPr/>
      </p:nvGrpSpPr>
      <p:grpSpPr>
        <a:xfrm>
          <a:off x="0" y="0"/>
          <a:ext cx="0" cy="0"/>
          <a:chOff x="0" y="0"/>
          <a:chExt cx="0" cy="0"/>
        </a:xfrm>
      </p:grpSpPr>
      <p:sp>
        <p:nvSpPr>
          <p:cNvPr id="17" name="Holder 2"/>
          <p:cNvSpPr txBox="1">
            <a:spLocks/>
          </p:cNvSpPr>
          <p:nvPr userDrawn="1"/>
        </p:nvSpPr>
        <p:spPr>
          <a:xfrm>
            <a:off x="825500" y="533401"/>
            <a:ext cx="12923375" cy="1143000"/>
          </a:xfrm>
          <a:prstGeom prst="rect">
            <a:avLst/>
          </a:prstGeom>
        </p:spPr>
        <p:txBody>
          <a:bodyPr wrap="square" lIns="0" tIns="0" rIns="0" bIns="0">
            <a:normAutofit/>
          </a:bodyPr>
          <a:lstStyle>
            <a:lvl1pPr>
              <a:lnSpc>
                <a:spcPct val="80000"/>
              </a:lnSpc>
              <a:spcBef>
                <a:spcPts val="0"/>
              </a:spcBef>
              <a:spcAft>
                <a:spcPts val="0"/>
              </a:spcAft>
              <a:defRPr sz="4800" b="0" i="0">
                <a:solidFill>
                  <a:srgbClr val="004562"/>
                </a:solidFill>
                <a:latin typeface="Calibri"/>
                <a:ea typeface="+mj-ea"/>
                <a:cs typeface="Calibri"/>
              </a:defRPr>
            </a:lvl1pPr>
          </a:lstStyle>
          <a:p>
            <a:endParaRPr lang="en-US" kern="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0"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21"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1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1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11/15/2017</a:t>
            </a:fld>
            <a:endParaRPr lang="en-US"/>
          </a:p>
        </p:txBody>
      </p:sp>
      <p:sp>
        <p:nvSpPr>
          <p:cNvPr id="1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9" name="Holder 2"/>
          <p:cNvSpPr>
            <a:spLocks noGrp="1"/>
          </p:cNvSpPr>
          <p:nvPr>
            <p:ph type="ctrTitle"/>
          </p:nvPr>
        </p:nvSpPr>
        <p:spPr>
          <a:xfrm>
            <a:off x="818025" y="546817"/>
            <a:ext cx="12923375" cy="668422"/>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18" name="Content Placeholder 2"/>
          <p:cNvSpPr>
            <a:spLocks noGrp="1"/>
          </p:cNvSpPr>
          <p:nvPr>
            <p:ph idx="1"/>
          </p:nvPr>
        </p:nvSpPr>
        <p:spPr>
          <a:xfrm>
            <a:off x="817200" y="2514838"/>
            <a:ext cx="14630400" cy="5855162"/>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2" name="Content Placeholder 2"/>
          <p:cNvSpPr>
            <a:spLocks noGrp="1"/>
          </p:cNvSpPr>
          <p:nvPr>
            <p:ph idx="10"/>
          </p:nvPr>
        </p:nvSpPr>
        <p:spPr>
          <a:xfrm>
            <a:off x="817200" y="1215238"/>
            <a:ext cx="14630400" cy="1299600"/>
          </a:xfrm>
        </p:spPr>
        <p:txBody>
          <a:bodyPr>
            <a:noAutofit/>
          </a:bodyPr>
          <a:lstStyle>
            <a:lvl1pPr marL="288000" indent="-288000">
              <a:buClr>
                <a:srgbClr val="004562"/>
              </a:buClr>
              <a:buFont typeface="Arial" charset="0"/>
              <a:buChar char="•"/>
              <a:tabLst/>
              <a:defRPr sz="2200"/>
            </a:lvl1pPr>
            <a:lvl2pPr marL="741600" indent="-284400">
              <a:buClr>
                <a:srgbClr val="004562"/>
              </a:buClr>
              <a:buFont typeface="Arial" charset="0"/>
              <a:buChar char="•"/>
              <a:tabLst/>
              <a:defRPr sz="2200"/>
            </a:lvl2pPr>
            <a:lvl3pPr marL="1200150" indent="-285750">
              <a:buClr>
                <a:srgbClr val="004562"/>
              </a:buClr>
              <a:buFont typeface="Arial" charset="0"/>
              <a:buChar char="•"/>
              <a:defRPr sz="2200"/>
            </a:lvl3pPr>
            <a:lvl4pPr marL="1657350" indent="-285750">
              <a:buClr>
                <a:srgbClr val="004562"/>
              </a:buClr>
              <a:buFont typeface="Arial" charset="0"/>
              <a:buChar char="•"/>
              <a:defRPr sz="2200"/>
            </a:lvl4pPr>
            <a:lvl5pPr marL="2114550" indent="-285750">
              <a:buClr>
                <a:srgbClr val="004562"/>
              </a:buClr>
              <a:buFont typeface="Arial" charset="0"/>
              <a:buChar char="•"/>
              <a:defRPr sz="2200"/>
            </a:lvl5pPr>
          </a:lstStyle>
          <a:p>
            <a:pPr lvl="0"/>
            <a:r>
              <a:rPr lang="is-IS" noProof="0" dirty="0" smtClean="0"/>
              <a:t>Click to edit Master text styles</a:t>
            </a:r>
          </a:p>
        </p:txBody>
      </p:sp>
    </p:spTree>
    <p:extLst>
      <p:ext uri="{BB962C8B-B14F-4D97-AF65-F5344CB8AC3E}">
        <p14:creationId xmlns:p14="http://schemas.microsoft.com/office/powerpoint/2010/main" val="356047642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extagl_fyris 1 lína_2 myndir">
    <p:spTree>
      <p:nvGrpSpPr>
        <p:cNvPr id="1" name=""/>
        <p:cNvGrpSpPr/>
        <p:nvPr/>
      </p:nvGrpSpPr>
      <p:grpSpPr>
        <a:xfrm>
          <a:off x="0" y="0"/>
          <a:ext cx="0" cy="0"/>
          <a:chOff x="0" y="0"/>
          <a:chExt cx="0" cy="0"/>
        </a:xfrm>
      </p:grpSpPr>
      <p:sp>
        <p:nvSpPr>
          <p:cNvPr id="29" name="Content Placeholder 2"/>
          <p:cNvSpPr>
            <a:spLocks noGrp="1"/>
          </p:cNvSpPr>
          <p:nvPr>
            <p:ph idx="1"/>
          </p:nvPr>
        </p:nvSpPr>
        <p:spPr>
          <a:xfrm>
            <a:off x="817200" y="1215238"/>
            <a:ext cx="14630400" cy="1299600"/>
          </a:xfrm>
        </p:spPr>
        <p:txBody>
          <a:bodyPr>
            <a:noAutofit/>
          </a:bodyPr>
          <a:lstStyle>
            <a:lvl1pPr marL="288000" indent="-288000">
              <a:buClr>
                <a:srgbClr val="004562"/>
              </a:buClr>
              <a:buFont typeface="Arial" charset="0"/>
              <a:buChar char="•"/>
              <a:tabLst/>
              <a:defRPr sz="2200"/>
            </a:lvl1pPr>
            <a:lvl2pPr marL="741600" indent="-284400">
              <a:buClr>
                <a:srgbClr val="004562"/>
              </a:buClr>
              <a:buFont typeface="Arial" charset="0"/>
              <a:buChar char="•"/>
              <a:tabLst/>
              <a:defRPr sz="2200"/>
            </a:lvl2pPr>
            <a:lvl3pPr marL="1200150" indent="-285750">
              <a:buClr>
                <a:srgbClr val="004562"/>
              </a:buClr>
              <a:buFont typeface="Arial" charset="0"/>
              <a:buChar char="•"/>
              <a:defRPr sz="2200"/>
            </a:lvl3pPr>
            <a:lvl4pPr marL="1657350" indent="-285750">
              <a:buClr>
                <a:srgbClr val="004562"/>
              </a:buClr>
              <a:buFont typeface="Arial" charset="0"/>
              <a:buChar char="•"/>
              <a:defRPr sz="2200"/>
            </a:lvl4pPr>
            <a:lvl5pPr marL="2114550" indent="-285750">
              <a:buClr>
                <a:srgbClr val="004562"/>
              </a:buClr>
              <a:buFont typeface="Arial" charset="0"/>
              <a:buChar char="•"/>
              <a:defRPr sz="2200"/>
            </a:lvl5pPr>
          </a:lstStyle>
          <a:p>
            <a:pPr lvl="0"/>
            <a:r>
              <a:rPr lang="is-IS" noProof="0" dirty="0" smtClean="0"/>
              <a:t>Click to edit Master text styles</a:t>
            </a:r>
            <a:endParaRPr lang="is-IS" noProof="0" dirty="0"/>
          </a:p>
        </p:txBody>
      </p:sp>
      <p:sp>
        <p:nvSpPr>
          <p:cNvPr id="17" name="Content Placeholder 4"/>
          <p:cNvSpPr>
            <a:spLocks noGrp="1"/>
          </p:cNvSpPr>
          <p:nvPr>
            <p:ph sz="quarter" idx="17"/>
          </p:nvPr>
        </p:nvSpPr>
        <p:spPr>
          <a:xfrm>
            <a:off x="817200" y="2514839"/>
            <a:ext cx="7151687" cy="5854462"/>
          </a:xfrm>
        </p:spPr>
        <p:txBody>
          <a:bodyPr>
            <a:norm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0" name="Content Placeholder 4"/>
          <p:cNvSpPr>
            <a:spLocks noGrp="1"/>
          </p:cNvSpPr>
          <p:nvPr>
            <p:ph sz="quarter" idx="18"/>
          </p:nvPr>
        </p:nvSpPr>
        <p:spPr>
          <a:xfrm>
            <a:off x="8291513" y="2514839"/>
            <a:ext cx="7151687" cy="5854462"/>
          </a:xfrm>
        </p:spPr>
        <p:txBody>
          <a:bodyPr>
            <a:norm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1"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23"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11/15/2017</a:t>
            </a:fld>
            <a:endParaRPr lang="en-US"/>
          </a:p>
        </p:txBody>
      </p:sp>
      <p:sp>
        <p:nvSpPr>
          <p:cNvPr id="24"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22" name="Holder 2"/>
          <p:cNvSpPr>
            <a:spLocks noGrp="1"/>
          </p:cNvSpPr>
          <p:nvPr>
            <p:ph type="ctrTitle"/>
          </p:nvPr>
        </p:nvSpPr>
        <p:spPr>
          <a:xfrm>
            <a:off x="818025" y="546817"/>
            <a:ext cx="12923375" cy="664460"/>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guide id="8" pos="972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38187" y="465292"/>
            <a:ext cx="14579625" cy="786130"/>
          </a:xfrm>
          <a:prstGeom prst="rect">
            <a:avLst/>
          </a:prstGeom>
        </p:spPr>
        <p:txBody>
          <a:bodyPr wrap="square" lIns="0" tIns="0" rIns="0" bIns="0">
            <a:normAutofit/>
          </a:bodyPr>
          <a:lstStyle>
            <a:lvl1pPr>
              <a:defRPr sz="4800" b="0" i="0">
                <a:solidFill>
                  <a:srgbClr val="004562"/>
                </a:solidFill>
                <a:latin typeface="Calibri"/>
                <a:cs typeface="Calibri"/>
              </a:defRPr>
            </a:lvl1pPr>
          </a:lstStyle>
          <a:p>
            <a:endParaRPr dirty="0"/>
          </a:p>
        </p:txBody>
      </p:sp>
      <p:sp>
        <p:nvSpPr>
          <p:cNvPr id="3" name="Holder 3"/>
          <p:cNvSpPr>
            <a:spLocks noGrp="1"/>
          </p:cNvSpPr>
          <p:nvPr>
            <p:ph type="body" idx="1"/>
          </p:nvPr>
        </p:nvSpPr>
        <p:spPr>
          <a:xfrm>
            <a:off x="838200" y="2019224"/>
            <a:ext cx="14579612" cy="6286576"/>
          </a:xfrm>
          <a:prstGeom prst="rect">
            <a:avLst/>
          </a:prstGeom>
        </p:spPr>
        <p:txBody>
          <a:bodyPr wrap="square" lIns="0" tIns="0" rIns="0" bIns="0">
            <a:normAutofit/>
          </a:bodyPr>
          <a:lstStyle>
            <a:lvl1pPr>
              <a:defRPr b="0" i="0">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7" name="Holder 4"/>
          <p:cNvSpPr>
            <a:spLocks noGrp="1"/>
          </p:cNvSpPr>
          <p:nvPr>
            <p:ph type="ftr" sz="quarter" idx="3"/>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noProof="0"/>
          </a:p>
        </p:txBody>
      </p:sp>
      <p:sp>
        <p:nvSpPr>
          <p:cNvPr id="8" name="Holder 5"/>
          <p:cNvSpPr>
            <a:spLocks noGrp="1"/>
          </p:cNvSpPr>
          <p:nvPr>
            <p:ph type="dt" sz="half" idx="2"/>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noProof="0"/>
              <a:t>11/15/2017</a:t>
            </a:fld>
            <a:endParaRPr lang="en-US" noProof="0" dirty="0"/>
          </a:p>
        </p:txBody>
      </p:sp>
      <p:sp>
        <p:nvSpPr>
          <p:cNvPr id="9" name="Holder 6"/>
          <p:cNvSpPr>
            <a:spLocks noGrp="1"/>
          </p:cNvSpPr>
          <p:nvPr>
            <p:ph type="sldNum" sz="quarter" idx="4"/>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rPr noProof="0"/>
              <a:t>‹#›</a:t>
            </a:fld>
            <a:endParaRPr noProof="0"/>
          </a:p>
        </p:txBody>
      </p:sp>
    </p:spTree>
  </p:cSld>
  <p:clrMap bg1="lt1" tx1="dk1" bg2="lt2" tx2="dk2" accent1="accent1" accent2="accent2" accent3="accent3" accent4="accent4" accent5="accent5" accent6="accent6" hlink="hlink" folHlink="folHlink"/>
  <p:sldLayoutIdLst>
    <p:sldLayoutId id="2147483680" r:id="rId1"/>
    <p:sldLayoutId id="2147483671" r:id="rId2"/>
    <p:sldLayoutId id="2147483678" r:id="rId3"/>
    <p:sldLayoutId id="2147483672" r:id="rId4"/>
    <p:sldLayoutId id="2147483677" r:id="rId5"/>
    <p:sldLayoutId id="2147483682" r:id="rId6"/>
    <p:sldLayoutId id="2147483683" r:id="rId7"/>
    <p:sldLayoutId id="2147483684" r:id="rId8"/>
    <p:sldLayoutId id="2147483667" r:id="rId9"/>
    <p:sldLayoutId id="2147483670" r:id="rId10"/>
    <p:sldLayoutId id="2147483681" r:id="rId11"/>
    <p:sldLayoutId id="2147483668" r:id="rId12"/>
    <p:sldLayoutId id="2147483674" r:id="rId13"/>
  </p:sldLayoutIdLst>
  <p:timing>
    <p:tnLst>
      <p:par>
        <p:cTn id="1" dur="indefinite" restart="never" nodeType="tmRoot"/>
      </p:par>
    </p:tnLst>
  </p:timing>
  <p:txStyles>
    <p:titleStyle>
      <a:lvl1pPr>
        <a:defRPr>
          <a:latin typeface="+mj-lt"/>
          <a:ea typeface="+mj-ea"/>
          <a:cs typeface="+mj-cs"/>
        </a:defRPr>
      </a:lvl1pPr>
    </p:titleStyle>
    <p:bodyStyle>
      <a:lvl1pPr marL="288000" indent="-288000">
        <a:buClr>
          <a:srgbClr val="004562"/>
        </a:buClr>
        <a:buFont typeface="Arial" charset="0"/>
        <a:buChar char="•"/>
        <a:tabLst/>
        <a:defRPr sz="3200">
          <a:solidFill>
            <a:schemeClr val="tx1">
              <a:lumMod val="50000"/>
              <a:lumOff val="50000"/>
            </a:schemeClr>
          </a:solidFill>
          <a:latin typeface="+mn-lt"/>
          <a:ea typeface="+mn-ea"/>
          <a:cs typeface="+mn-cs"/>
        </a:defRPr>
      </a:lvl1pPr>
      <a:lvl2pPr marL="742950" indent="-285750">
        <a:buClr>
          <a:srgbClr val="004562"/>
        </a:buClr>
        <a:buFont typeface="Arial" charset="0"/>
        <a:buChar char="•"/>
        <a:defRPr sz="2800">
          <a:latin typeface="+mn-lt"/>
          <a:ea typeface="+mn-ea"/>
          <a:cs typeface="+mn-cs"/>
        </a:defRPr>
      </a:lvl2pPr>
      <a:lvl3pPr marL="1200150" indent="-285750">
        <a:buClr>
          <a:srgbClr val="004562"/>
        </a:buClr>
        <a:buFont typeface="Arial" charset="0"/>
        <a:buChar char="•"/>
        <a:defRPr sz="2400">
          <a:latin typeface="+mn-lt"/>
          <a:ea typeface="+mn-ea"/>
          <a:cs typeface="+mn-cs"/>
        </a:defRPr>
      </a:lvl3pPr>
      <a:lvl4pPr marL="1657350" indent="-285750">
        <a:buClr>
          <a:srgbClr val="004562"/>
        </a:buClr>
        <a:buFont typeface="Arial" charset="0"/>
        <a:buChar char="•"/>
        <a:defRPr sz="2000">
          <a:latin typeface="+mn-lt"/>
          <a:ea typeface="+mn-ea"/>
          <a:cs typeface="+mn-cs"/>
        </a:defRPr>
      </a:lvl4pPr>
      <a:lvl5pPr marL="2114550" indent="-285750">
        <a:buClr>
          <a:srgbClr val="004562"/>
        </a:buClr>
        <a:buFont typeface="Arial" charset="0"/>
        <a:buChar char="•"/>
        <a:defRPr sz="180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lnSpcReduction="10000"/>
          </a:bodyPr>
          <a:lstStyle/>
          <a:p>
            <a:r>
              <a:rPr lang="is-IS" dirty="0" smtClean="0"/>
              <a:t>Kynningarfundur</a:t>
            </a:r>
            <a:endParaRPr lang="is-IS" dirty="0"/>
          </a:p>
        </p:txBody>
      </p:sp>
      <p:sp>
        <p:nvSpPr>
          <p:cNvPr id="7" name="Text Placeholder 6"/>
          <p:cNvSpPr>
            <a:spLocks noGrp="1"/>
          </p:cNvSpPr>
          <p:nvPr>
            <p:ph type="body" sz="quarter" idx="17"/>
          </p:nvPr>
        </p:nvSpPr>
        <p:spPr/>
        <p:txBody>
          <a:bodyPr/>
          <a:lstStyle/>
          <a:p>
            <a:r>
              <a:rPr lang="is-IS" dirty="0" smtClean="0"/>
              <a:t>15. nóvember 2017</a:t>
            </a:r>
            <a:endParaRPr lang="is-IS" dirty="0"/>
          </a:p>
        </p:txBody>
      </p:sp>
      <p:sp>
        <p:nvSpPr>
          <p:cNvPr id="8" name="Text Placeholder 7"/>
          <p:cNvSpPr>
            <a:spLocks noGrp="1"/>
          </p:cNvSpPr>
          <p:nvPr>
            <p:ph type="body" sz="quarter" idx="18"/>
          </p:nvPr>
        </p:nvSpPr>
        <p:spPr/>
        <p:txBody>
          <a:bodyPr>
            <a:normAutofit lnSpcReduction="10000"/>
          </a:bodyPr>
          <a:lstStyle/>
          <a:p>
            <a:endParaRPr lang="is-IS" dirty="0"/>
          </a:p>
        </p:txBody>
      </p:sp>
      <p:sp>
        <p:nvSpPr>
          <p:cNvPr id="9" name="Text Placeholder 8"/>
          <p:cNvSpPr>
            <a:spLocks noGrp="1"/>
          </p:cNvSpPr>
          <p:nvPr>
            <p:ph type="body" sz="quarter" idx="19"/>
          </p:nvPr>
        </p:nvSpPr>
        <p:spPr/>
        <p:txBody>
          <a:bodyPr/>
          <a:lstStyle/>
          <a:p>
            <a:endParaRPr lang="is-IS" dirty="0"/>
          </a:p>
        </p:txBody>
      </p:sp>
      <p:sp>
        <p:nvSpPr>
          <p:cNvPr id="4" name="Text Placeholder 3"/>
          <p:cNvSpPr>
            <a:spLocks noGrp="1"/>
          </p:cNvSpPr>
          <p:nvPr>
            <p:ph type="body" sz="quarter" idx="13"/>
          </p:nvPr>
        </p:nvSpPr>
        <p:spPr/>
        <p:txBody>
          <a:bodyPr/>
          <a:lstStyle/>
          <a:p>
            <a:r>
              <a:rPr lang="is-IS" dirty="0" smtClean="0"/>
              <a:t>Vaxtaákvörðun</a:t>
            </a:r>
            <a:endParaRPr lang="is-IS" dirty="0"/>
          </a:p>
        </p:txBody>
      </p:sp>
      <p:sp>
        <p:nvSpPr>
          <p:cNvPr id="5" name="Text Placeholder 4"/>
          <p:cNvSpPr>
            <a:spLocks noGrp="1"/>
          </p:cNvSpPr>
          <p:nvPr>
            <p:ph type="body" sz="quarter" idx="14"/>
          </p:nvPr>
        </p:nvSpPr>
        <p:spPr/>
        <p:txBody>
          <a:bodyPr>
            <a:normAutofit/>
          </a:bodyPr>
          <a:lstStyle/>
          <a:p>
            <a:r>
              <a:rPr lang="is-IS" dirty="0" smtClean="0"/>
              <a:t>Stefnuyfirlýsing peningastefnunefndar</a:t>
            </a:r>
            <a:endParaRPr lang="is-IS" dirty="0"/>
          </a:p>
        </p:txBody>
      </p:sp>
    </p:spTree>
    <p:extLst>
      <p:ext uri="{BB962C8B-B14F-4D97-AF65-F5344CB8AC3E}">
        <p14:creationId xmlns:p14="http://schemas.microsoft.com/office/powerpoint/2010/main" val="124296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Atvinnuleysi heldur áfram að minnka og var 2,3% á Q3 og langtímaatvinnuleysi er nálægt núlli</a:t>
            </a:r>
          </a:p>
          <a:p>
            <a:r>
              <a:rPr lang="is-IS" dirty="0" smtClean="0"/>
              <a:t>Vísbendingar um töluverða spennu á vinnumarkaði en að hún sé búin að ná hámarki – en mælivandi gerir túlkun erfiðari</a:t>
            </a:r>
          </a:p>
          <a:p>
            <a:r>
              <a:rPr lang="is-IS" dirty="0" smtClean="0"/>
              <a:t>Framleiðsluspennan talin minnka úr 3,3% í lok árs 2016 í 1,8% í lok þessa árs og hverfa síðan smám saman</a:t>
            </a:r>
          </a:p>
        </p:txBody>
      </p:sp>
      <p:sp>
        <p:nvSpPr>
          <p:cNvPr id="4" name="Title 3"/>
          <p:cNvSpPr>
            <a:spLocks noGrp="1"/>
          </p:cNvSpPr>
          <p:nvPr>
            <p:ph type="ctrTitle"/>
          </p:nvPr>
        </p:nvSpPr>
        <p:spPr>
          <a:xfrm>
            <a:off x="818025" y="546817"/>
            <a:ext cx="13177375" cy="668422"/>
          </a:xfrm>
        </p:spPr>
        <p:txBody>
          <a:bodyPr>
            <a:normAutofit/>
          </a:bodyPr>
          <a:lstStyle/>
          <a:p>
            <a:r>
              <a:rPr lang="is-IS" dirty="0" smtClean="0"/>
              <a:t>Atvinnuleysi minnkar og enn virðist spenna til staðar</a:t>
            </a:r>
            <a:endParaRPr lang="is-IS" dirty="0"/>
          </a:p>
        </p:txBody>
      </p:sp>
      <p:sp>
        <p:nvSpPr>
          <p:cNvPr id="13" name="TextBox 12"/>
          <p:cNvSpPr txBox="1"/>
          <p:nvPr/>
        </p:nvSpPr>
        <p:spPr>
          <a:xfrm>
            <a:off x="819400" y="8305800"/>
            <a:ext cx="14626000" cy="646331"/>
          </a:xfrm>
          <a:prstGeom prst="rect">
            <a:avLst/>
          </a:prstGeom>
          <a:noFill/>
        </p:spPr>
        <p:txBody>
          <a:bodyPr wrap="square" rtlCol="0" anchor="b" anchorCtr="0">
            <a:noAutofit/>
          </a:bodyPr>
          <a:lstStyle/>
          <a:p>
            <a:r>
              <a:rPr lang="is-IS" sz="1200" dirty="0" smtClean="0"/>
              <a:t>1. </a:t>
            </a:r>
            <a:r>
              <a:rPr lang="is-IS" sz="1200" dirty="0"/>
              <a:t>Árstíðarleiðréttar tölur. 2</a:t>
            </a:r>
            <a:r>
              <a:rPr lang="is-IS" sz="1200" dirty="0" smtClean="0"/>
              <a:t>. Mælikvarðar </a:t>
            </a:r>
            <a:r>
              <a:rPr lang="is-IS" sz="1200" dirty="0"/>
              <a:t>á nýtingu framleiðsluþátta eru úr viðhorfskönnun Gallup meðal 400 stærstu fyrirtækja landsins en atvinnuþátttaka samkvæmt vinnumarkaðskönnun Hagstofunnar. Árstíðarleiðréttar </a:t>
            </a:r>
            <a:r>
              <a:rPr lang="is-IS" sz="1200" dirty="0" smtClean="0"/>
              <a:t>tölur. </a:t>
            </a:r>
            <a:r>
              <a:rPr lang="is-IS" sz="1200" dirty="0"/>
              <a:t>Brotalínur sýna meðalhlutföll tímabilsins. </a:t>
            </a:r>
            <a:r>
              <a:rPr lang="is-IS" sz="1200" dirty="0" smtClean="0"/>
              <a:t>3. </a:t>
            </a:r>
            <a:r>
              <a:rPr lang="is-IS" sz="1200" dirty="0"/>
              <a:t>Grunnspá Seðlabankans </a:t>
            </a:r>
            <a:r>
              <a:rPr lang="is-IS" sz="1200" dirty="0" smtClean="0"/>
              <a:t>2017-2020. </a:t>
            </a:r>
            <a:r>
              <a:rPr lang="is-IS" sz="1200" dirty="0"/>
              <a:t>Brotalínur sýna spá frá PM </a:t>
            </a:r>
            <a:r>
              <a:rPr lang="is-IS" sz="1200" dirty="0" smtClean="0"/>
              <a:t>2017/3. </a:t>
            </a:r>
          </a:p>
          <a:p>
            <a:r>
              <a:rPr lang="is-IS" sz="1200" i="1" dirty="0" smtClean="0"/>
              <a:t>Heimildir:</a:t>
            </a:r>
            <a:r>
              <a:rPr lang="is-IS" sz="1200" dirty="0" smtClean="0"/>
              <a:t> Gallup, Hagstofa Íslands, Seðlabanki Íslands.</a:t>
            </a:r>
            <a:endParaRPr lang="is-IS" sz="1200" dirty="0"/>
          </a:p>
        </p:txBody>
      </p:sp>
      <p:pic>
        <p:nvPicPr>
          <p:cNvPr id="2" name="Content Placeholder 1"/>
          <p:cNvPicPr>
            <a:picLocks noGrp="1"/>
          </p:cNvPicPr>
          <p:nvPr>
            <p:ph sz="quarter" idx="17"/>
          </p:nvPr>
        </p:nvPicPr>
        <p:blipFill>
          <a:blip r:embed="rId2"/>
          <a:stretch>
            <a:fillRect/>
          </a:stretch>
        </p:blipFill>
        <p:spPr>
          <a:xfrm>
            <a:off x="432000" y="2412000"/>
            <a:ext cx="4896000" cy="6660000"/>
          </a:xfrm>
          <a:prstGeom prst="rect">
            <a:avLst/>
          </a:prstGeom>
        </p:spPr>
      </p:pic>
      <p:pic>
        <p:nvPicPr>
          <p:cNvPr id="11" name="Content Placeholder 10"/>
          <p:cNvPicPr>
            <a:picLocks noGrp="1"/>
          </p:cNvPicPr>
          <p:nvPr>
            <p:ph sz="quarter" idx="18"/>
          </p:nvPr>
        </p:nvPicPr>
        <p:blipFill>
          <a:blip r:embed="rId3"/>
          <a:stretch>
            <a:fillRect/>
          </a:stretch>
        </p:blipFill>
        <p:spPr>
          <a:xfrm>
            <a:off x="5759999" y="2412000"/>
            <a:ext cx="4896000" cy="6660000"/>
          </a:xfrm>
          <a:prstGeom prst="rect">
            <a:avLst/>
          </a:prstGeom>
        </p:spPr>
      </p:pic>
      <p:pic>
        <p:nvPicPr>
          <p:cNvPr id="18" name="Content Placeholder 17"/>
          <p:cNvPicPr>
            <a:picLocks noGrp="1"/>
          </p:cNvPicPr>
          <p:nvPr>
            <p:ph sz="quarter" idx="19"/>
          </p:nvPr>
        </p:nvPicPr>
        <p:blipFill>
          <a:blip r:embed="rId4"/>
          <a:stretch>
            <a:fillRect/>
          </a:stretch>
        </p:blipFill>
        <p:spPr>
          <a:xfrm>
            <a:off x="10800000" y="2412000"/>
            <a:ext cx="4896000" cy="6660000"/>
          </a:xfrm>
          <a:prstGeom prst="rect">
            <a:avLst/>
          </a:prstGeom>
        </p:spPr>
      </p:pic>
    </p:spTree>
    <p:extLst>
      <p:ext uri="{BB962C8B-B14F-4D97-AF65-F5344CB8AC3E}">
        <p14:creationId xmlns:p14="http://schemas.microsoft.com/office/powerpoint/2010/main" val="4163159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Verðbólga var 1,9% í október (1,4% í september) og hefur sveiflast á bilinu 1½-2% undanfarið ár ... flestir mælikvarðar á undirliggjandi verðbólgu hafa einnig þokast upp … en áfram verulegur munur á verðbólgu með og án húsnæðis …</a:t>
            </a:r>
          </a:p>
          <a:p>
            <a:r>
              <a:rPr lang="is-IS" dirty="0" smtClean="0"/>
              <a:t>… en munurinn er tekinn að minnka samfara hægari hækkun húsnæðisverðs og minni hjöðnunar innfluttrar verðbólgu</a:t>
            </a:r>
            <a:endParaRPr lang="is-IS" dirty="0"/>
          </a:p>
        </p:txBody>
      </p:sp>
      <p:sp>
        <p:nvSpPr>
          <p:cNvPr id="4" name="Title 3"/>
          <p:cNvSpPr>
            <a:spLocks noGrp="1"/>
          </p:cNvSpPr>
          <p:nvPr>
            <p:ph type="ctrTitle"/>
          </p:nvPr>
        </p:nvSpPr>
        <p:spPr/>
        <p:txBody>
          <a:bodyPr/>
          <a:lstStyle/>
          <a:p>
            <a:r>
              <a:rPr lang="is-IS" dirty="0" smtClean="0"/>
              <a:t>Verðbólga nálægt markmiði …</a:t>
            </a:r>
            <a:endParaRPr lang="is-IS" dirty="0"/>
          </a:p>
        </p:txBody>
      </p:sp>
      <p:pic>
        <p:nvPicPr>
          <p:cNvPr id="10" name="Content Placeholder 9"/>
          <p:cNvPicPr>
            <a:picLocks noGrp="1" noChangeAspect="1"/>
          </p:cNvPicPr>
          <p:nvPr>
            <p:ph sz="quarter" idx="18"/>
          </p:nvPr>
        </p:nvPicPr>
        <p:blipFill>
          <a:blip r:embed="rId2"/>
          <a:stretch>
            <a:fillRect/>
          </a:stretch>
        </p:blipFill>
        <p:spPr>
          <a:xfrm>
            <a:off x="8460000" y="2412000"/>
            <a:ext cx="5972400" cy="6660000"/>
          </a:xfrm>
          <a:prstGeom prst="rect">
            <a:avLst/>
          </a:prstGeom>
        </p:spPr>
      </p:pic>
      <p:sp>
        <p:nvSpPr>
          <p:cNvPr id="11" name="TextBox 10"/>
          <p:cNvSpPr txBox="1"/>
          <p:nvPr/>
        </p:nvSpPr>
        <p:spPr>
          <a:xfrm>
            <a:off x="819400" y="8153400"/>
            <a:ext cx="14626000" cy="798731"/>
          </a:xfrm>
          <a:prstGeom prst="rect">
            <a:avLst/>
          </a:prstGeom>
          <a:noFill/>
        </p:spPr>
        <p:txBody>
          <a:bodyPr wrap="square" rtlCol="0" anchor="b" anchorCtr="0">
            <a:noAutofit/>
          </a:bodyPr>
          <a:lstStyle/>
          <a:p>
            <a:r>
              <a:rPr lang="is-IS" sz="1200" dirty="0"/>
              <a:t>1. </a:t>
            </a:r>
            <a:r>
              <a:rPr lang="is-IS" sz="1200" dirty="0" smtClean="0"/>
              <a:t>Skyggða svæðið inniheldur bil 1. og 3. fjórðungs mats á undirliggjandi verðbólgu þar sem hún er mæld með kjarnavísitölum sem undanskilja sveiflukennda matvöruliði, bensín, opinbera þjónustu, reiknaða húsaleigu, áhrif breytinga á óbeinum sköttum og raunvöxtum húsnæðislána en einnig með tölfræðilegum mælikvörðum eins og vegnu miðgildi, klipptum meðaltölum og kviku þáttalíkani. 2. Innfluttar vörur án áfengis, tóbaks og bensíns og innlendar vörur án </a:t>
            </a:r>
            <a:r>
              <a:rPr lang="is-IS" sz="1200" dirty="0" err="1" smtClean="0"/>
              <a:t>búvöru</a:t>
            </a:r>
            <a:r>
              <a:rPr lang="is-IS" sz="1200" dirty="0" smtClean="0"/>
              <a:t> og </a:t>
            </a:r>
            <a:r>
              <a:rPr lang="is-IS" sz="1200" dirty="0" err="1" smtClean="0"/>
              <a:t>grænmetis</a:t>
            </a:r>
            <a:r>
              <a:rPr lang="is-IS" sz="1200" dirty="0" smtClean="0"/>
              <a:t>.</a:t>
            </a:r>
          </a:p>
          <a:p>
            <a:r>
              <a:rPr lang="is-IS" sz="1200" i="1" dirty="0" smtClean="0"/>
              <a:t>Heimildir:</a:t>
            </a:r>
            <a:r>
              <a:rPr lang="is-IS" sz="1200" dirty="0" smtClean="0"/>
              <a:t> Hagstofa Íslands, Seðlabanki Íslands.</a:t>
            </a:r>
            <a:endParaRPr lang="is-IS" sz="1200" dirty="0"/>
          </a:p>
        </p:txBody>
      </p:sp>
      <p:pic>
        <p:nvPicPr>
          <p:cNvPr id="3" name="Content Placeholder 2"/>
          <p:cNvPicPr>
            <a:picLocks noGrp="1" noChangeAspect="1"/>
          </p:cNvPicPr>
          <p:nvPr>
            <p:ph sz="quarter" idx="17"/>
          </p:nvPr>
        </p:nvPicPr>
        <p:blipFill>
          <a:blip r:embed="rId3"/>
          <a:stretch>
            <a:fillRect/>
          </a:stretch>
        </p:blipFill>
        <p:spPr>
          <a:xfrm>
            <a:off x="1080000" y="2412000"/>
            <a:ext cx="5972162" cy="6660000"/>
          </a:xfrm>
          <a:prstGeom prst="rect">
            <a:avLst/>
          </a:prstGeom>
        </p:spPr>
      </p:pic>
    </p:spTree>
    <p:extLst>
      <p:ext uri="{BB962C8B-B14F-4D97-AF65-F5344CB8AC3E}">
        <p14:creationId xmlns:p14="http://schemas.microsoft.com/office/powerpoint/2010/main" val="3083469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Útflutningsverð </a:t>
            </a:r>
            <a:r>
              <a:rPr lang="is-IS" dirty="0"/>
              <a:t>helstu viðskiptalanda talið hafa hækkað um </a:t>
            </a:r>
            <a:r>
              <a:rPr lang="is-IS" dirty="0" smtClean="0"/>
              <a:t>3,7% </a:t>
            </a:r>
            <a:r>
              <a:rPr lang="is-IS" dirty="0"/>
              <a:t>á </a:t>
            </a:r>
            <a:r>
              <a:rPr lang="is-IS" dirty="0" smtClean="0"/>
              <a:t>Q3 </a:t>
            </a:r>
            <a:r>
              <a:rPr lang="is-IS" dirty="0"/>
              <a:t>en undanfarin 3 ár hefur það að meðaltali lækkað um </a:t>
            </a:r>
            <a:r>
              <a:rPr lang="is-IS" dirty="0" smtClean="0"/>
              <a:t>1% </a:t>
            </a:r>
            <a:r>
              <a:rPr lang="is-IS" dirty="0"/>
              <a:t>á ári … en </a:t>
            </a:r>
            <a:r>
              <a:rPr lang="is-IS" dirty="0" smtClean="0"/>
              <a:t>innflutningsverð í ISK </a:t>
            </a:r>
            <a:r>
              <a:rPr lang="is-IS" dirty="0"/>
              <a:t>heldur áfram að lækka vegna hækkunar á gengi </a:t>
            </a:r>
            <a:r>
              <a:rPr lang="is-IS" dirty="0" smtClean="0"/>
              <a:t>ISK – en töluvert minna en verið hefur</a:t>
            </a:r>
          </a:p>
          <a:p>
            <a:r>
              <a:rPr lang="is-IS" dirty="0" smtClean="0"/>
              <a:t>Hægt hefur á verðhækkun húsnæðis og launakostnaður á framleidda einingu hækkar heldur minna en áður hafði verið talið</a:t>
            </a:r>
            <a:endParaRPr lang="is-IS" dirty="0"/>
          </a:p>
        </p:txBody>
      </p:sp>
      <p:sp>
        <p:nvSpPr>
          <p:cNvPr id="4" name="Title 3"/>
          <p:cNvSpPr>
            <a:spLocks noGrp="1"/>
          </p:cNvSpPr>
          <p:nvPr>
            <p:ph type="ctrTitle"/>
          </p:nvPr>
        </p:nvSpPr>
        <p:spPr/>
        <p:txBody>
          <a:bodyPr/>
          <a:lstStyle/>
          <a:p>
            <a:r>
              <a:rPr lang="is-IS" dirty="0" smtClean="0"/>
              <a:t>… og virðist tekið að draga saman með undirþáttum</a:t>
            </a:r>
            <a:endParaRPr lang="is-IS" dirty="0"/>
          </a:p>
        </p:txBody>
      </p:sp>
      <p:pic>
        <p:nvPicPr>
          <p:cNvPr id="14" name="Content Placeholder 13"/>
          <p:cNvPicPr>
            <a:picLocks noGrp="1"/>
          </p:cNvPicPr>
          <p:nvPr>
            <p:ph sz="quarter" idx="19"/>
          </p:nvPr>
        </p:nvPicPr>
        <p:blipFill>
          <a:blip r:embed="rId2"/>
          <a:stretch>
            <a:fillRect/>
          </a:stretch>
        </p:blipFill>
        <p:spPr>
          <a:xfrm>
            <a:off x="10800000" y="2412000"/>
            <a:ext cx="4896000" cy="6660000"/>
          </a:xfrm>
          <a:prstGeom prst="rect">
            <a:avLst/>
          </a:prstGeom>
        </p:spPr>
      </p:pic>
      <p:sp>
        <p:nvSpPr>
          <p:cNvPr id="12" name="TextBox 11"/>
          <p:cNvSpPr txBox="1"/>
          <p:nvPr/>
        </p:nvSpPr>
        <p:spPr>
          <a:xfrm>
            <a:off x="819400" y="8458200"/>
            <a:ext cx="14626000" cy="493931"/>
          </a:xfrm>
          <a:prstGeom prst="rect">
            <a:avLst/>
          </a:prstGeom>
          <a:noFill/>
        </p:spPr>
        <p:txBody>
          <a:bodyPr wrap="square" rtlCol="0" anchor="b" anchorCtr="0">
            <a:noAutofit/>
          </a:bodyPr>
          <a:lstStyle/>
          <a:p>
            <a:r>
              <a:rPr lang="is-IS" sz="1200" dirty="0"/>
              <a:t>1. </a:t>
            </a:r>
            <a:r>
              <a:rPr lang="is-IS" sz="1200" dirty="0" smtClean="0"/>
              <a:t>Grunnspá Seðlabankans 3. ársfj. 2017. 2. </a:t>
            </a:r>
            <a:r>
              <a:rPr lang="is-IS" sz="1200" dirty="0"/>
              <a:t>Framleiðniaukning kemur fram sem neikvætt framlag til hækkunar á launakostnaði á framleidda einingu. Grunnspá Seðlabankans </a:t>
            </a:r>
            <a:r>
              <a:rPr lang="is-IS" sz="1200" dirty="0" smtClean="0"/>
              <a:t>2017-2020.</a:t>
            </a:r>
          </a:p>
          <a:p>
            <a:r>
              <a:rPr lang="is-IS" sz="1200" i="1" dirty="0" smtClean="0"/>
              <a:t>Heimildir:</a:t>
            </a:r>
            <a:r>
              <a:rPr lang="is-IS" sz="1200" dirty="0" smtClean="0"/>
              <a:t> Hagstofa Íslands, Thomson Reuters, Seðlabanki Íslands.</a:t>
            </a:r>
            <a:endParaRPr lang="is-IS" sz="1200" dirty="0"/>
          </a:p>
        </p:txBody>
      </p:sp>
      <p:pic>
        <p:nvPicPr>
          <p:cNvPr id="16" name="Content Placeholder 15"/>
          <p:cNvPicPr>
            <a:picLocks noGrp="1"/>
          </p:cNvPicPr>
          <p:nvPr>
            <p:ph sz="quarter" idx="18"/>
          </p:nvPr>
        </p:nvPicPr>
        <p:blipFill>
          <a:blip r:embed="rId3"/>
          <a:stretch>
            <a:fillRect/>
          </a:stretch>
        </p:blipFill>
        <p:spPr>
          <a:xfrm>
            <a:off x="5760000" y="2412000"/>
            <a:ext cx="4896000" cy="6660000"/>
          </a:xfrm>
          <a:prstGeom prst="rect">
            <a:avLst/>
          </a:prstGeom>
        </p:spPr>
      </p:pic>
      <p:pic>
        <p:nvPicPr>
          <p:cNvPr id="13" name="Content Placeholder 12"/>
          <p:cNvPicPr>
            <a:picLocks noGrp="1"/>
          </p:cNvPicPr>
          <p:nvPr>
            <p:ph sz="quarter" idx="17"/>
          </p:nvPr>
        </p:nvPicPr>
        <p:blipFill>
          <a:blip r:embed="rId4"/>
          <a:stretch>
            <a:fillRect/>
          </a:stretch>
        </p:blipFill>
        <p:spPr>
          <a:xfrm>
            <a:off x="432000" y="2412000"/>
            <a:ext cx="4896000" cy="6660000"/>
          </a:xfrm>
          <a:prstGeom prst="rect">
            <a:avLst/>
          </a:prstGeom>
        </p:spPr>
      </p:pic>
    </p:spTree>
    <p:extLst>
      <p:ext uri="{BB962C8B-B14F-4D97-AF65-F5344CB8AC3E}">
        <p14:creationId xmlns:p14="http://schemas.microsoft.com/office/powerpoint/2010/main" val="3348327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Kjölfesta verðbólguvæntinga virðist hafa staðið af sér gengislækkun sumarsins: skammtímavæntingar hækkuðu á suma mælikvarða en eru í meginatriðum í samræmi við markmiðið … langtímavæntingar virðast hins vegar hafa lítið breyst – hækkun verðbólguálags endurspeglar líklega fremur hækkun áhættuálags en hækkun langtímavæntinga</a:t>
            </a:r>
            <a:endParaRPr lang="is-IS" dirty="0"/>
          </a:p>
        </p:txBody>
      </p:sp>
      <p:sp>
        <p:nvSpPr>
          <p:cNvPr id="4" name="Title 3"/>
          <p:cNvSpPr>
            <a:spLocks noGrp="1"/>
          </p:cNvSpPr>
          <p:nvPr>
            <p:ph type="ctrTitle"/>
          </p:nvPr>
        </p:nvSpPr>
        <p:spPr/>
        <p:txBody>
          <a:bodyPr/>
          <a:lstStyle/>
          <a:p>
            <a:r>
              <a:rPr lang="is-IS" dirty="0" smtClean="0"/>
              <a:t>Verðbólguvæntingar í ágætu samræmi við markmið</a:t>
            </a:r>
            <a:endParaRPr lang="is-IS" dirty="0"/>
          </a:p>
        </p:txBody>
      </p:sp>
      <p:pic>
        <p:nvPicPr>
          <p:cNvPr id="15" name="Content Placeholder 14"/>
          <p:cNvPicPr>
            <a:picLocks noGrp="1"/>
          </p:cNvPicPr>
          <p:nvPr>
            <p:ph sz="quarter" idx="17"/>
          </p:nvPr>
        </p:nvPicPr>
        <p:blipFill>
          <a:blip r:embed="rId2"/>
          <a:stretch>
            <a:fillRect/>
          </a:stretch>
        </p:blipFill>
        <p:spPr>
          <a:xfrm>
            <a:off x="432000" y="2412000"/>
            <a:ext cx="4896000" cy="6660000"/>
          </a:xfrm>
          <a:prstGeom prst="rect">
            <a:avLst/>
          </a:prstGeom>
        </p:spPr>
      </p:pic>
      <p:sp>
        <p:nvSpPr>
          <p:cNvPr id="23" name="TextBox 22"/>
          <p:cNvSpPr txBox="1"/>
          <p:nvPr/>
        </p:nvSpPr>
        <p:spPr>
          <a:xfrm>
            <a:off x="819400" y="8458200"/>
            <a:ext cx="14626000" cy="493931"/>
          </a:xfrm>
          <a:prstGeom prst="rect">
            <a:avLst/>
          </a:prstGeom>
          <a:noFill/>
        </p:spPr>
        <p:txBody>
          <a:bodyPr wrap="square" rtlCol="0" anchor="b" anchorCtr="0">
            <a:noAutofit/>
          </a:bodyPr>
          <a:lstStyle/>
          <a:p>
            <a:r>
              <a:rPr lang="is-IS" sz="1200" dirty="0">
                <a:solidFill>
                  <a:srgbClr val="000000"/>
                </a:solidFill>
                <a:cs typeface="Arial"/>
              </a:rPr>
              <a:t>1. </a:t>
            </a:r>
            <a:r>
              <a:rPr lang="is-IS" sz="1200" kern="0" dirty="0" smtClean="0">
                <a:solidFill>
                  <a:sysClr val="windowText" lastClr="000000"/>
                </a:solidFill>
              </a:rPr>
              <a:t>Talan </a:t>
            </a:r>
            <a:r>
              <a:rPr lang="is-IS" sz="1200" kern="0" dirty="0">
                <a:solidFill>
                  <a:sysClr val="windowText" lastClr="000000"/>
                </a:solidFill>
              </a:rPr>
              <a:t>fyrir </a:t>
            </a:r>
            <a:r>
              <a:rPr lang="is-IS" sz="1200" kern="0" dirty="0" smtClean="0">
                <a:solidFill>
                  <a:sysClr val="windowText" lastClr="000000"/>
                </a:solidFill>
              </a:rPr>
              <a:t>4. </a:t>
            </a:r>
            <a:r>
              <a:rPr lang="is-IS" sz="1200" kern="0" dirty="0">
                <a:solidFill>
                  <a:sysClr val="windowText" lastClr="000000"/>
                </a:solidFill>
              </a:rPr>
              <a:t>ársfjórðung </a:t>
            </a:r>
            <a:r>
              <a:rPr lang="is-IS" sz="1200" kern="0" dirty="0" smtClean="0">
                <a:solidFill>
                  <a:sysClr val="windowText" lastClr="000000"/>
                </a:solidFill>
              </a:rPr>
              <a:t>2017 </a:t>
            </a:r>
            <a:r>
              <a:rPr lang="is-IS" sz="1200" kern="0" dirty="0">
                <a:solidFill>
                  <a:sysClr val="windowText" lastClr="000000"/>
                </a:solidFill>
              </a:rPr>
              <a:t>er meðaltal það sem af er fjórðungnum. </a:t>
            </a:r>
            <a:r>
              <a:rPr lang="is-IS" sz="1200" dirty="0"/>
              <a:t>2. Verðbólguvæntingar til 1, 2, 5 og 10 ára út frá verðbólguálagi á skuldabréfamarkaði (ársfjórðungsleg meðaltöl) og könnun meðal markaðsaðila.</a:t>
            </a:r>
            <a:endParaRPr lang="is-IS" sz="1200" dirty="0" smtClean="0"/>
          </a:p>
          <a:p>
            <a:r>
              <a:rPr lang="is-IS" sz="1200" i="1" dirty="0" smtClean="0"/>
              <a:t>Heimildir:</a:t>
            </a:r>
            <a:r>
              <a:rPr lang="is-IS" sz="1200" dirty="0" smtClean="0"/>
              <a:t> Gallup, Hagstofa Íslands, Seðlabanki Íslands.</a:t>
            </a:r>
            <a:endParaRPr lang="is-IS" sz="1200" dirty="0"/>
          </a:p>
        </p:txBody>
      </p:sp>
      <p:pic>
        <p:nvPicPr>
          <p:cNvPr id="6" name="Content Placeholder 5"/>
          <p:cNvPicPr>
            <a:picLocks noGrp="1"/>
          </p:cNvPicPr>
          <p:nvPr>
            <p:ph sz="quarter" idx="18"/>
          </p:nvPr>
        </p:nvPicPr>
        <p:blipFill>
          <a:blip r:embed="rId3"/>
          <a:stretch>
            <a:fillRect/>
          </a:stretch>
        </p:blipFill>
        <p:spPr>
          <a:xfrm>
            <a:off x="5760000" y="2412000"/>
            <a:ext cx="4896000" cy="6660000"/>
          </a:xfrm>
          <a:prstGeom prst="rect">
            <a:avLst/>
          </a:prstGeom>
        </p:spPr>
      </p:pic>
      <p:pic>
        <p:nvPicPr>
          <p:cNvPr id="8" name="Content Placeholder 7"/>
          <p:cNvPicPr>
            <a:picLocks noGrp="1"/>
          </p:cNvPicPr>
          <p:nvPr>
            <p:ph sz="quarter" idx="19"/>
          </p:nvPr>
        </p:nvPicPr>
        <p:blipFill>
          <a:blip r:embed="rId4"/>
          <a:stretch>
            <a:fillRect/>
          </a:stretch>
        </p:blipFill>
        <p:spPr>
          <a:xfrm>
            <a:off x="10800000" y="2412000"/>
            <a:ext cx="4896000" cy="6660000"/>
          </a:xfrm>
          <a:prstGeom prst="rect">
            <a:avLst/>
          </a:prstGeom>
        </p:spPr>
      </p:pic>
    </p:spTree>
    <p:extLst>
      <p:ext uri="{BB962C8B-B14F-4D97-AF65-F5344CB8AC3E}">
        <p14:creationId xmlns:p14="http://schemas.microsoft.com/office/powerpoint/2010/main" val="209205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p:cNvPicPr>
          <p:nvPr>
            <p:ph sz="quarter" idx="17"/>
          </p:nvPr>
        </p:nvPicPr>
        <p:blipFill>
          <a:blip r:embed="rId2"/>
          <a:stretch>
            <a:fillRect/>
          </a:stretch>
        </p:blipFill>
        <p:spPr>
          <a:xfrm>
            <a:off x="432000" y="2412000"/>
            <a:ext cx="4896000" cy="6660000"/>
          </a:xfrm>
          <a:prstGeom prst="rect">
            <a:avLst/>
          </a:prstGeom>
        </p:spPr>
      </p:pic>
      <p:sp>
        <p:nvSpPr>
          <p:cNvPr id="5" name="Content Placeholder 4"/>
          <p:cNvSpPr>
            <a:spLocks noGrp="1"/>
          </p:cNvSpPr>
          <p:nvPr>
            <p:ph idx="1"/>
          </p:nvPr>
        </p:nvSpPr>
        <p:spPr/>
        <p:txBody>
          <a:bodyPr/>
          <a:lstStyle/>
          <a:p>
            <a:r>
              <a:rPr lang="is-IS" dirty="0" smtClean="0"/>
              <a:t>Verðbólga var 1,7% á Q3 (spáð 1,8% í PM 17/3) og því óbreytt frá Q2 … spáð að hún verði 1,9% á Q4 en þokist síðan upp í markmið um mitt næsta ár og verði nálægt markmiðinu út spátímann </a:t>
            </a:r>
          </a:p>
          <a:p>
            <a:r>
              <a:rPr lang="is-IS" dirty="0" smtClean="0"/>
              <a:t>Minni verðbólga en í PM 17/3 – skýrist af minni framleiðsluspennu og hægari vexti launakostnaðar á framleidda einingu</a:t>
            </a:r>
          </a:p>
        </p:txBody>
      </p:sp>
      <p:sp>
        <p:nvSpPr>
          <p:cNvPr id="4" name="Title 3"/>
          <p:cNvSpPr>
            <a:spLocks noGrp="1"/>
          </p:cNvSpPr>
          <p:nvPr>
            <p:ph type="ctrTitle"/>
          </p:nvPr>
        </p:nvSpPr>
        <p:spPr/>
        <p:txBody>
          <a:bodyPr/>
          <a:lstStyle/>
          <a:p>
            <a:r>
              <a:rPr lang="is-IS" dirty="0" smtClean="0"/>
              <a:t>Verðbólga nálægt markmiði út spátímann</a:t>
            </a:r>
            <a:endParaRPr lang="is-IS" dirty="0"/>
          </a:p>
        </p:txBody>
      </p:sp>
      <p:pic>
        <p:nvPicPr>
          <p:cNvPr id="9" name="Content Placeholder 8"/>
          <p:cNvPicPr>
            <a:picLocks noGrp="1"/>
          </p:cNvPicPr>
          <p:nvPr>
            <p:ph sz="quarter" idx="18"/>
          </p:nvPr>
        </p:nvPicPr>
        <p:blipFill>
          <a:blip r:embed="rId3"/>
          <a:stretch>
            <a:fillRect/>
          </a:stretch>
        </p:blipFill>
        <p:spPr>
          <a:xfrm>
            <a:off x="5760000" y="2412000"/>
            <a:ext cx="4896000" cy="6660000"/>
          </a:xfrm>
          <a:prstGeom prst="rect">
            <a:avLst/>
          </a:prstGeom>
        </p:spPr>
      </p:pic>
      <p:pic>
        <p:nvPicPr>
          <p:cNvPr id="2" name="Content Placeholder 1"/>
          <p:cNvPicPr>
            <a:picLocks noGrp="1"/>
          </p:cNvPicPr>
          <p:nvPr>
            <p:ph sz="quarter" idx="19"/>
          </p:nvPr>
        </p:nvPicPr>
        <p:blipFill>
          <a:blip r:embed="rId4"/>
          <a:stretch>
            <a:fillRect/>
          </a:stretch>
        </p:blipFill>
        <p:spPr>
          <a:xfrm>
            <a:off x="10800000" y="2412000"/>
            <a:ext cx="4896000" cy="6660000"/>
          </a:xfrm>
          <a:prstGeom prst="rect">
            <a:avLst/>
          </a:prstGeom>
        </p:spPr>
      </p:pic>
      <p:sp>
        <p:nvSpPr>
          <p:cNvPr id="14" name="TextBox 13"/>
          <p:cNvSpPr txBox="1"/>
          <p:nvPr/>
        </p:nvSpPr>
        <p:spPr>
          <a:xfrm>
            <a:off x="819400" y="8458200"/>
            <a:ext cx="14626000" cy="493931"/>
          </a:xfrm>
          <a:prstGeom prst="rect">
            <a:avLst/>
          </a:prstGeom>
          <a:noFill/>
        </p:spPr>
        <p:txBody>
          <a:bodyPr wrap="square" rtlCol="0" anchor="b" anchorCtr="0">
            <a:noAutofit/>
          </a:bodyPr>
          <a:lstStyle/>
          <a:p>
            <a:r>
              <a:rPr lang="is-IS" sz="1200" dirty="0" smtClean="0"/>
              <a:t>1. Grunnspá Seðlabankans 4. </a:t>
            </a:r>
            <a:r>
              <a:rPr lang="is-IS" sz="1200" dirty="0" err="1" smtClean="0"/>
              <a:t>ársfj</a:t>
            </a:r>
            <a:r>
              <a:rPr lang="is-IS" sz="1200" dirty="0" smtClean="0"/>
              <a:t>. 2017 - 4. </a:t>
            </a:r>
            <a:r>
              <a:rPr lang="is-IS" sz="1200" dirty="0" err="1" smtClean="0"/>
              <a:t>ársfj</a:t>
            </a:r>
            <a:r>
              <a:rPr lang="is-IS" sz="1200" dirty="0" smtClean="0"/>
              <a:t>. 2020. </a:t>
            </a:r>
          </a:p>
          <a:p>
            <a:r>
              <a:rPr lang="is-IS" sz="1200" i="1" dirty="0" smtClean="0"/>
              <a:t>Heimildir:</a:t>
            </a:r>
            <a:r>
              <a:rPr lang="is-IS" sz="1200" dirty="0" smtClean="0"/>
              <a:t> Hagstofa Íslands, Seðlabanki Íslands.</a:t>
            </a:r>
            <a:endParaRPr lang="is-IS" sz="1200" dirty="0"/>
          </a:p>
        </p:txBody>
      </p:sp>
    </p:spTree>
    <p:extLst>
      <p:ext uri="{BB962C8B-B14F-4D97-AF65-F5344CB8AC3E}">
        <p14:creationId xmlns:p14="http://schemas.microsoft.com/office/powerpoint/2010/main" val="1817048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360000" y="2268000"/>
            <a:ext cx="15480000" cy="6480000"/>
          </a:xfrm>
          <a:prstGeom prst="rect">
            <a:avLst/>
          </a:prstGeom>
        </p:spPr>
      </p:pic>
      <p:sp>
        <p:nvSpPr>
          <p:cNvPr id="5" name="Title 4"/>
          <p:cNvSpPr>
            <a:spLocks noGrp="1"/>
          </p:cNvSpPr>
          <p:nvPr>
            <p:ph type="ctrTitle"/>
          </p:nvPr>
        </p:nvSpPr>
        <p:spPr/>
        <p:txBody>
          <a:bodyPr/>
          <a:lstStyle/>
          <a:p>
            <a:r>
              <a:rPr lang="is-IS" dirty="0" smtClean="0"/>
              <a:t>Fráviksdæmi: minna aðhald í ríkisfjármálum</a:t>
            </a:r>
            <a:endParaRPr lang="is-IS" dirty="0"/>
          </a:p>
        </p:txBody>
      </p:sp>
      <p:sp>
        <p:nvSpPr>
          <p:cNvPr id="7" name="Content Placeholder 6"/>
          <p:cNvSpPr>
            <a:spLocks noGrp="1"/>
          </p:cNvSpPr>
          <p:nvPr>
            <p:ph idx="10"/>
          </p:nvPr>
        </p:nvSpPr>
        <p:spPr/>
        <p:txBody>
          <a:bodyPr/>
          <a:lstStyle/>
          <a:p>
            <a:r>
              <a:rPr lang="is-IS" dirty="0" smtClean="0"/>
              <a:t>Hvað ef aðhald ríkisfjármála heldur áfram að slakna á næstu tveimur árum í stað þess að aukast eins og í grunnspá?</a:t>
            </a:r>
          </a:p>
          <a:p>
            <a:r>
              <a:rPr lang="is-IS" dirty="0" smtClean="0"/>
              <a:t>Innlend eftirspurn eykst hraðar og því gengur hraðar á viðskiptaafgang … hagvöxtur um 1 pr. meiri á næsta ári og verðbólguþrýstingur því meiri – á móti þensluáhrifum vegur hærra gengi krónunnar og hærri vextir Seðlabankans</a:t>
            </a:r>
            <a:endParaRPr lang="is-IS" dirty="0"/>
          </a:p>
        </p:txBody>
      </p:sp>
      <p:sp>
        <p:nvSpPr>
          <p:cNvPr id="6" name="TextBox 5"/>
          <p:cNvSpPr txBox="1"/>
          <p:nvPr/>
        </p:nvSpPr>
        <p:spPr>
          <a:xfrm>
            <a:off x="819400" y="8153400"/>
            <a:ext cx="14626000" cy="798731"/>
          </a:xfrm>
          <a:prstGeom prst="rect">
            <a:avLst/>
          </a:prstGeom>
          <a:noFill/>
        </p:spPr>
        <p:txBody>
          <a:bodyPr wrap="square" rtlCol="0" anchor="b" anchorCtr="0">
            <a:noAutofit/>
          </a:bodyPr>
          <a:lstStyle/>
          <a:p>
            <a:r>
              <a:rPr lang="is-IS" sz="1200" dirty="0" smtClean="0"/>
              <a:t>1. Fráviksdæmið gerir ráð fyrir að miðað við grunnspá aukist samneysluútgjöld um 16 </a:t>
            </a:r>
            <a:r>
              <a:rPr lang="is-IS" sz="1200" dirty="0" err="1" smtClean="0"/>
              <a:t>ma.kr</a:t>
            </a:r>
            <a:r>
              <a:rPr lang="is-IS" sz="1200" dirty="0" smtClean="0"/>
              <a:t>., tekjutilfærslur til heimila um 6 </a:t>
            </a:r>
            <a:r>
              <a:rPr lang="is-IS" sz="1200" dirty="0" err="1" smtClean="0"/>
              <a:t>ma.kr</a:t>
            </a:r>
            <a:r>
              <a:rPr lang="is-IS" sz="1200" dirty="0" smtClean="0"/>
              <a:t>. og fjárfestingar hins opinbera um 20 </a:t>
            </a:r>
            <a:r>
              <a:rPr lang="is-IS" sz="1200" dirty="0" err="1" smtClean="0"/>
              <a:t>ma.kr</a:t>
            </a:r>
            <a:r>
              <a:rPr lang="is-IS" sz="1200" dirty="0" smtClean="0"/>
              <a:t>., samtals um 42 </a:t>
            </a:r>
            <a:r>
              <a:rPr lang="is-IS" sz="1200" dirty="0" err="1" smtClean="0"/>
              <a:t>ma.kr</a:t>
            </a:r>
            <a:r>
              <a:rPr lang="is-IS" sz="1200" dirty="0" smtClean="0"/>
              <a:t>. eða 1,7% af VLF ársins 2016. Þetta samsvarar því að færa hlutfall þessara útgjaldaliði af VLF u.þ.b. upp í meðaltal áranna fyrir fjármálakreppuna. Miðað er við að áformin komi til framkvæmda frá árinu 2018. Til viðbótar er ger ráð fyrir að fallið sé frá að færa ferðaþjónustutengda starfsemi í efra þrep virðisaukaskattkerfisins árið 2019 sem samsvarar 18 </a:t>
            </a:r>
            <a:r>
              <a:rPr lang="is-IS" sz="1200" dirty="0" err="1" smtClean="0"/>
              <a:t>ma.kr</a:t>
            </a:r>
            <a:r>
              <a:rPr lang="is-IS" sz="1200" dirty="0" smtClean="0"/>
              <a:t>. viðbótarslökun í ríkisfjármálum eða sem samsvarar 0,7% af VLF ársins 2016.</a:t>
            </a:r>
          </a:p>
          <a:p>
            <a:r>
              <a:rPr lang="is-IS" sz="1200" i="1" dirty="0" smtClean="0"/>
              <a:t>Heimildir:</a:t>
            </a:r>
            <a:r>
              <a:rPr lang="is-IS" sz="1200" dirty="0" smtClean="0"/>
              <a:t> Hagstofa Íslands, Seðlabanki Íslands</a:t>
            </a:r>
            <a:endParaRPr lang="is-IS" sz="1200" dirty="0"/>
          </a:p>
        </p:txBody>
      </p:sp>
    </p:spTree>
    <p:extLst>
      <p:ext uri="{BB962C8B-B14F-4D97-AF65-F5344CB8AC3E}">
        <p14:creationId xmlns:p14="http://schemas.microsoft.com/office/powerpoint/2010/main" val="3356266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p:cNvPicPr>
          <p:nvPr>
            <p:ph idx="1"/>
          </p:nvPr>
        </p:nvPicPr>
        <p:blipFill>
          <a:blip r:embed="rId2"/>
          <a:stretch>
            <a:fillRect/>
          </a:stretch>
        </p:blipFill>
        <p:spPr>
          <a:xfrm>
            <a:off x="360000" y="2268000"/>
            <a:ext cx="15480000" cy="6480000"/>
          </a:xfrm>
          <a:prstGeom prst="rect">
            <a:avLst/>
          </a:prstGeom>
        </p:spPr>
      </p:pic>
      <p:sp>
        <p:nvSpPr>
          <p:cNvPr id="5" name="Title 4"/>
          <p:cNvSpPr>
            <a:spLocks noGrp="1"/>
          </p:cNvSpPr>
          <p:nvPr>
            <p:ph type="ctrTitle"/>
          </p:nvPr>
        </p:nvSpPr>
        <p:spPr/>
        <p:txBody>
          <a:bodyPr/>
          <a:lstStyle/>
          <a:p>
            <a:r>
              <a:rPr lang="is-IS" dirty="0" smtClean="0"/>
              <a:t>Fráviksdæmi: hægari útflutningsvöxtur</a:t>
            </a:r>
            <a:endParaRPr lang="is-IS" dirty="0"/>
          </a:p>
        </p:txBody>
      </p:sp>
      <p:sp>
        <p:nvSpPr>
          <p:cNvPr id="7" name="Content Placeholder 6"/>
          <p:cNvSpPr>
            <a:spLocks noGrp="1"/>
          </p:cNvSpPr>
          <p:nvPr>
            <p:ph idx="10"/>
          </p:nvPr>
        </p:nvSpPr>
        <p:spPr/>
        <p:txBody>
          <a:bodyPr/>
          <a:lstStyle/>
          <a:p>
            <a:r>
              <a:rPr lang="is-IS" dirty="0" smtClean="0"/>
              <a:t>Hvað ef hlutdeild í heimsviðskiptum með þjónustu helst óbreytt í stað þess að halda áfram að vaxa?</a:t>
            </a:r>
          </a:p>
          <a:p>
            <a:r>
              <a:rPr lang="is-IS" dirty="0" smtClean="0"/>
              <a:t>Útflutningsvöxtur nokkru minni og því gengur hraðar á viðskiptaafgang … hagvöxtur ríflega 1 pr. minni á næsta ári og verðbólguþrýstingur því minni – á móti samdráttaráhrifum vegur lægra gengi krónu og lægri vextir Seðlabankans</a:t>
            </a:r>
            <a:endParaRPr lang="is-IS" dirty="0"/>
          </a:p>
        </p:txBody>
      </p:sp>
      <p:sp>
        <p:nvSpPr>
          <p:cNvPr id="8" name="TextBox 7"/>
          <p:cNvSpPr txBox="1"/>
          <p:nvPr/>
        </p:nvSpPr>
        <p:spPr>
          <a:xfrm>
            <a:off x="819400" y="8458200"/>
            <a:ext cx="14626000" cy="493931"/>
          </a:xfrm>
          <a:prstGeom prst="rect">
            <a:avLst/>
          </a:prstGeom>
          <a:noFill/>
        </p:spPr>
        <p:txBody>
          <a:bodyPr wrap="square" rtlCol="0" anchor="b" anchorCtr="0">
            <a:noAutofit/>
          </a:bodyPr>
          <a:lstStyle/>
          <a:p>
            <a:r>
              <a:rPr lang="is-IS" sz="1200" dirty="0" smtClean="0"/>
              <a:t>1. Fráviksdæmið gerir ráð fyrir að hlutfall þjónustuútflutnings Íslendinga í heimsviðskiptum með þjónustu haldist u.þ.b. óbreytt frá árinu 2016.</a:t>
            </a:r>
          </a:p>
          <a:p>
            <a:r>
              <a:rPr lang="is-IS" sz="1200" i="1" dirty="0" smtClean="0"/>
              <a:t>Heimildir:</a:t>
            </a:r>
            <a:r>
              <a:rPr lang="is-IS" sz="1200" dirty="0" smtClean="0"/>
              <a:t> Hagstofa Íslands, Seðlabanki Íslands</a:t>
            </a:r>
            <a:endParaRPr lang="is-IS" sz="1200" dirty="0"/>
          </a:p>
        </p:txBody>
      </p:sp>
    </p:spTree>
    <p:extLst>
      <p:ext uri="{BB962C8B-B14F-4D97-AF65-F5344CB8AC3E}">
        <p14:creationId xmlns:p14="http://schemas.microsoft.com/office/powerpoint/2010/main" val="4064702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p:cNvPicPr>
          <p:nvPr>
            <p:ph idx="1"/>
          </p:nvPr>
        </p:nvPicPr>
        <p:blipFill>
          <a:blip r:embed="rId2"/>
          <a:stretch>
            <a:fillRect/>
          </a:stretch>
        </p:blipFill>
        <p:spPr>
          <a:xfrm>
            <a:off x="360000" y="2268000"/>
            <a:ext cx="15480000" cy="6480000"/>
          </a:xfrm>
          <a:prstGeom prst="rect">
            <a:avLst/>
          </a:prstGeom>
        </p:spPr>
      </p:pic>
      <p:sp>
        <p:nvSpPr>
          <p:cNvPr id="5" name="Title 4"/>
          <p:cNvSpPr>
            <a:spLocks noGrp="1"/>
          </p:cNvSpPr>
          <p:nvPr>
            <p:ph type="ctrTitle"/>
          </p:nvPr>
        </p:nvSpPr>
        <p:spPr/>
        <p:txBody>
          <a:bodyPr/>
          <a:lstStyle/>
          <a:p>
            <a:r>
              <a:rPr lang="is-IS" dirty="0" smtClean="0"/>
              <a:t>Fráviksdæmi: spá með </a:t>
            </a:r>
            <a:r>
              <a:rPr lang="is-IS" dirty="0" err="1" smtClean="0"/>
              <a:t>DSGE-líkani</a:t>
            </a:r>
            <a:r>
              <a:rPr lang="is-IS" dirty="0" smtClean="0"/>
              <a:t> bankans</a:t>
            </a:r>
            <a:endParaRPr lang="is-IS" dirty="0"/>
          </a:p>
        </p:txBody>
      </p:sp>
      <p:sp>
        <p:nvSpPr>
          <p:cNvPr id="7" name="Content Placeholder 6"/>
          <p:cNvSpPr>
            <a:spLocks noGrp="1"/>
          </p:cNvSpPr>
          <p:nvPr>
            <p:ph idx="10"/>
          </p:nvPr>
        </p:nvSpPr>
        <p:spPr/>
        <p:txBody>
          <a:bodyPr/>
          <a:lstStyle/>
          <a:p>
            <a:r>
              <a:rPr lang="is-IS" dirty="0" smtClean="0"/>
              <a:t>Spár með </a:t>
            </a:r>
            <a:r>
              <a:rPr lang="is-IS" dirty="0" err="1" smtClean="0"/>
              <a:t>DSGE-líkani</a:t>
            </a:r>
            <a:r>
              <a:rPr lang="is-IS" dirty="0" smtClean="0"/>
              <a:t> notaðar til samanburðar við grunnspá: á hversu traustum grunni byggist grunnspáin?</a:t>
            </a:r>
          </a:p>
          <a:p>
            <a:r>
              <a:rPr lang="is-IS" dirty="0" smtClean="0"/>
              <a:t>DYNIMO spáir tæplega 1 pr. meiri hagvexti á næsta ári en það snýst við árið 2019: í heild eru hagvaxtarhorfur nánast eins</a:t>
            </a:r>
          </a:p>
          <a:p>
            <a:r>
              <a:rPr lang="is-IS" dirty="0" smtClean="0"/>
              <a:t>Verðbólguhorfur einnig mjög svipaðar (vegast á minni gengishækkun og minni launahækkanir) og vaxtaþróun mjög svipuð</a:t>
            </a:r>
            <a:endParaRPr lang="is-IS" dirty="0"/>
          </a:p>
        </p:txBody>
      </p:sp>
      <p:sp>
        <p:nvSpPr>
          <p:cNvPr id="6" name="TextBox 5"/>
          <p:cNvSpPr txBox="1"/>
          <p:nvPr/>
        </p:nvSpPr>
        <p:spPr>
          <a:xfrm>
            <a:off x="819400" y="8534400"/>
            <a:ext cx="14626000" cy="417731"/>
          </a:xfrm>
          <a:prstGeom prst="rect">
            <a:avLst/>
          </a:prstGeom>
          <a:noFill/>
        </p:spPr>
        <p:txBody>
          <a:bodyPr wrap="square" rtlCol="0" anchor="b" anchorCtr="0">
            <a:noAutofit/>
          </a:bodyPr>
          <a:lstStyle/>
          <a:p>
            <a:endParaRPr lang="is-IS" sz="1200" dirty="0" smtClean="0"/>
          </a:p>
          <a:p>
            <a:r>
              <a:rPr lang="is-IS" sz="1200" dirty="0" smtClean="0"/>
              <a:t>1. Sjá „Samanburður á grunnspá og spá </a:t>
            </a:r>
            <a:r>
              <a:rPr lang="is-IS" sz="1200" dirty="0"/>
              <a:t>heildarjafnvægislíkans“, rammagrein 3 í </a:t>
            </a:r>
            <a:r>
              <a:rPr lang="is-IS" sz="1200" i="1" dirty="0"/>
              <a:t>Peningamálum</a:t>
            </a:r>
            <a:r>
              <a:rPr lang="is-IS" sz="1200" dirty="0"/>
              <a:t> </a:t>
            </a:r>
            <a:r>
              <a:rPr lang="is-IS" sz="1200" dirty="0" smtClean="0"/>
              <a:t>2017/4.</a:t>
            </a:r>
          </a:p>
          <a:p>
            <a:r>
              <a:rPr lang="is-IS" sz="1200" i="1" dirty="0" smtClean="0"/>
              <a:t>Heimildir:</a:t>
            </a:r>
            <a:r>
              <a:rPr lang="is-IS" sz="1200" dirty="0" smtClean="0"/>
              <a:t> Hagstofa Íslands, Seðlabanki Íslands</a:t>
            </a:r>
            <a:endParaRPr lang="is-IS" sz="1200" dirty="0"/>
          </a:p>
        </p:txBody>
      </p:sp>
    </p:spTree>
    <p:extLst>
      <p:ext uri="{BB962C8B-B14F-4D97-AF65-F5344CB8AC3E}">
        <p14:creationId xmlns:p14="http://schemas.microsoft.com/office/powerpoint/2010/main" val="831593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is-IS" dirty="0" smtClean="0"/>
              <a:t>Peningamál 2017/4</a:t>
            </a:r>
            <a:endParaRPr lang="is-IS" dirty="0"/>
          </a:p>
        </p:txBody>
      </p:sp>
      <p:sp>
        <p:nvSpPr>
          <p:cNvPr id="3" name="Text Placeholder 2"/>
          <p:cNvSpPr>
            <a:spLocks noGrp="1"/>
          </p:cNvSpPr>
          <p:nvPr>
            <p:ph type="body" sz="quarter" idx="14"/>
          </p:nvPr>
        </p:nvSpPr>
        <p:spPr/>
        <p:txBody>
          <a:bodyPr/>
          <a:lstStyle/>
          <a:p>
            <a:r>
              <a:rPr lang="is-IS" dirty="0" smtClean="0"/>
              <a:t>Hraðari aðlögun hagvaxtar að langtímaleitnivexti</a:t>
            </a:r>
            <a:endParaRPr lang="is-IS" dirty="0"/>
          </a:p>
        </p:txBody>
      </p:sp>
    </p:spTree>
    <p:extLst>
      <p:ext uri="{BB962C8B-B14F-4D97-AF65-F5344CB8AC3E}">
        <p14:creationId xmlns:p14="http://schemas.microsoft.com/office/powerpoint/2010/main" val="3359548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sz="quarter" idx="17"/>
          </p:nvPr>
        </p:nvPicPr>
        <p:blipFill>
          <a:blip r:embed="rId2"/>
          <a:stretch>
            <a:fillRect/>
          </a:stretch>
        </p:blipFill>
        <p:spPr>
          <a:xfrm>
            <a:off x="432000" y="2412000"/>
            <a:ext cx="4896000" cy="6660000"/>
          </a:xfrm>
          <a:prstGeom prst="rect">
            <a:avLst/>
          </a:prstGeom>
        </p:spPr>
      </p:pic>
      <p:sp>
        <p:nvSpPr>
          <p:cNvPr id="5" name="Content Placeholder 4"/>
          <p:cNvSpPr>
            <a:spLocks noGrp="1"/>
          </p:cNvSpPr>
          <p:nvPr>
            <p:ph idx="1"/>
          </p:nvPr>
        </p:nvSpPr>
        <p:spPr/>
        <p:txBody>
          <a:bodyPr/>
          <a:lstStyle/>
          <a:p>
            <a:r>
              <a:rPr lang="is-IS" dirty="0" smtClean="0"/>
              <a:t>Útflutningur hefur vaxið um 10% á ári sl. 2 ár … drifin áfram af miklum vexti ferðaþjónustu …</a:t>
            </a:r>
          </a:p>
          <a:p>
            <a:r>
              <a:rPr lang="is-IS" dirty="0" smtClean="0"/>
              <a:t>… sem hefur gert það að verkum að hlutdeild í heimsviðskiptum með þjónustu hefur vaxið töluvert</a:t>
            </a:r>
          </a:p>
          <a:p>
            <a:r>
              <a:rPr lang="is-IS" dirty="0" smtClean="0"/>
              <a:t>Vísbendingar um að tekið sé að hægja á vextinum: ársvöxtur útfluttra ferðalaga var 7,3% á Q2 en var um 30% sl. 3 ár</a:t>
            </a:r>
          </a:p>
        </p:txBody>
      </p:sp>
      <p:sp>
        <p:nvSpPr>
          <p:cNvPr id="4" name="Title 3"/>
          <p:cNvSpPr>
            <a:spLocks noGrp="1"/>
          </p:cNvSpPr>
          <p:nvPr>
            <p:ph type="ctrTitle"/>
          </p:nvPr>
        </p:nvSpPr>
        <p:spPr>
          <a:xfrm>
            <a:off x="818025" y="546817"/>
            <a:ext cx="13405975" cy="668422"/>
          </a:xfrm>
        </p:spPr>
        <p:txBody>
          <a:bodyPr>
            <a:normAutofit/>
          </a:bodyPr>
          <a:lstStyle/>
          <a:p>
            <a:r>
              <a:rPr lang="is-IS" dirty="0" smtClean="0"/>
              <a:t>Hægir á útflutningsvexti eftir mikinn vöxt undanfarið</a:t>
            </a:r>
            <a:endParaRPr lang="is-IS" dirty="0"/>
          </a:p>
        </p:txBody>
      </p:sp>
      <p:pic>
        <p:nvPicPr>
          <p:cNvPr id="7" name="Content Placeholder 6"/>
          <p:cNvPicPr>
            <a:picLocks noGrp="1"/>
          </p:cNvPicPr>
          <p:nvPr>
            <p:ph sz="quarter" idx="18"/>
          </p:nvPr>
        </p:nvPicPr>
        <p:blipFill>
          <a:blip r:embed="rId3"/>
          <a:stretch>
            <a:fillRect/>
          </a:stretch>
        </p:blipFill>
        <p:spPr>
          <a:xfrm>
            <a:off x="5760000" y="2412000"/>
            <a:ext cx="4896000" cy="6660000"/>
          </a:xfrm>
          <a:prstGeom prst="rect">
            <a:avLst/>
          </a:prstGeom>
        </p:spPr>
      </p:pic>
      <p:sp>
        <p:nvSpPr>
          <p:cNvPr id="18" name="TextBox 17"/>
          <p:cNvSpPr txBox="1"/>
          <p:nvPr/>
        </p:nvSpPr>
        <p:spPr>
          <a:xfrm>
            <a:off x="819400" y="7924800"/>
            <a:ext cx="14626000" cy="1027331"/>
          </a:xfrm>
          <a:prstGeom prst="rect">
            <a:avLst/>
          </a:prstGeom>
          <a:noFill/>
        </p:spPr>
        <p:txBody>
          <a:bodyPr wrap="square" rtlCol="0" anchor="b" anchorCtr="0">
            <a:noAutofit/>
          </a:bodyPr>
          <a:lstStyle/>
          <a:p>
            <a:r>
              <a:rPr lang="is-IS" sz="1200" dirty="0" smtClean="0"/>
              <a:t>1. Álútflutningur skv. skilgreiningu þjóðhagsreikninga. Ferðaþjónusta er samtala á „ferðalögum“ og „farþegaflutningum með flugi“. Grunnspá Seðlabankans 2017. 2. Vægi </a:t>
            </a:r>
            <a:r>
              <a:rPr lang="is-IS" sz="1200" dirty="0"/>
              <a:t>í heimsviðskiptum með þjónustu. Frávik frá 30 ára meðaltali (1987-2016) mælt með fjölda staðalfrávika. </a:t>
            </a:r>
            <a:r>
              <a:rPr lang="is-IS" sz="1200" dirty="0" smtClean="0"/>
              <a:t>3. Ársbreyting </a:t>
            </a:r>
            <a:r>
              <a:rPr lang="is-IS" sz="1200" dirty="0"/>
              <a:t>útfluttra ferðalaga á föstu verðlagi. </a:t>
            </a:r>
            <a:r>
              <a:rPr lang="is-IS" sz="1200" dirty="0" smtClean="0"/>
              <a:t>4. </a:t>
            </a:r>
            <a:r>
              <a:rPr lang="is-IS" sz="1200" dirty="0"/>
              <a:t>Árstíðarleiðrétt meðalútgjöld innanlands á ferðamann samkvæmt gögnum um þjónustuútflutning. </a:t>
            </a:r>
            <a:r>
              <a:rPr lang="is-IS" sz="1200" dirty="0" smtClean="0"/>
              <a:t>5. </a:t>
            </a:r>
            <a:r>
              <a:rPr lang="is-IS" sz="1200" dirty="0"/>
              <a:t>Árstíðarleiðrétt kortaveltuútgjöld á hvern ferðamann (án millilandaflugs og opinberra gjalda). </a:t>
            </a:r>
            <a:r>
              <a:rPr lang="is-IS" sz="1200" dirty="0" smtClean="0"/>
              <a:t>6. </a:t>
            </a:r>
            <a:r>
              <a:rPr lang="is-IS" sz="1200" dirty="0"/>
              <a:t>Árstíðarleiðréttar brottfarir erlendra ferðamanna um Keflavíkurflugvöll. </a:t>
            </a:r>
            <a:r>
              <a:rPr lang="is-IS" sz="1200" dirty="0" smtClean="0"/>
              <a:t>7. </a:t>
            </a:r>
            <a:r>
              <a:rPr lang="is-IS" sz="1200" dirty="0"/>
              <a:t>Þáttalíkan sem tekur saman tíðni fimm ólíkra leitarniðurstaðna sem tengjast ferðalögum til Íslands samkvæmt </a:t>
            </a:r>
            <a:r>
              <a:rPr lang="is-IS" sz="1200" dirty="0" err="1"/>
              <a:t>Google</a:t>
            </a:r>
            <a:r>
              <a:rPr lang="is-IS" sz="1200" dirty="0"/>
              <a:t> leitarvélinni (árstíðarleiðrétt).</a:t>
            </a:r>
            <a:r>
              <a:rPr lang="is-IS" sz="1200" dirty="0" smtClean="0"/>
              <a:t> </a:t>
            </a:r>
          </a:p>
          <a:p>
            <a:r>
              <a:rPr lang="is-IS" sz="1200" i="1" dirty="0" smtClean="0"/>
              <a:t>Heimildir:</a:t>
            </a:r>
            <a:r>
              <a:rPr lang="is-IS" sz="1200" dirty="0" smtClean="0"/>
              <a:t> </a:t>
            </a:r>
            <a:r>
              <a:rPr lang="is-IS" sz="1200" dirty="0" err="1" smtClean="0"/>
              <a:t>Google</a:t>
            </a:r>
            <a:r>
              <a:rPr lang="is-IS" sz="1200" dirty="0" smtClean="0"/>
              <a:t> </a:t>
            </a:r>
            <a:r>
              <a:rPr lang="is-IS" sz="1200" dirty="0" err="1" smtClean="0"/>
              <a:t>Trends</a:t>
            </a:r>
            <a:r>
              <a:rPr lang="is-IS" sz="1200" dirty="0" smtClean="0"/>
              <a:t>, Hagstofa Íslands, ISAVIA, Sameinuðu Þjóðirnar (UNCTAD), Rannsóknarsetur verslunarinnar, Seðlabanki Íslands.</a:t>
            </a:r>
            <a:endParaRPr lang="is-IS" sz="1200" dirty="0"/>
          </a:p>
        </p:txBody>
      </p:sp>
      <p:pic>
        <p:nvPicPr>
          <p:cNvPr id="3" name="Content Placeholder 2"/>
          <p:cNvPicPr>
            <a:picLocks noGrp="1"/>
          </p:cNvPicPr>
          <p:nvPr>
            <p:ph sz="quarter" idx="19"/>
          </p:nvPr>
        </p:nvPicPr>
        <p:blipFill>
          <a:blip r:embed="rId4"/>
          <a:stretch>
            <a:fillRect/>
          </a:stretch>
        </p:blipFill>
        <p:spPr>
          <a:xfrm>
            <a:off x="10800000" y="2412000"/>
            <a:ext cx="4896000" cy="6660000"/>
          </a:xfrm>
          <a:prstGeom prst="rect">
            <a:avLst/>
          </a:prstGeom>
        </p:spPr>
      </p:pic>
    </p:spTree>
    <p:extLst>
      <p:ext uri="{BB962C8B-B14F-4D97-AF65-F5344CB8AC3E}">
        <p14:creationId xmlns:p14="http://schemas.microsoft.com/office/powerpoint/2010/main" val="4057966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Hraðari hjöðnun útfluttrar þjónustu og minni vöxtur útfluttra sjávarafurða breyta horfum um útflutningsvöxt í ár …</a:t>
            </a:r>
          </a:p>
          <a:p>
            <a:r>
              <a:rPr lang="is-IS" dirty="0" smtClean="0"/>
              <a:t>… við bætast horfur á minni viðskiptakjarabata sem skýrist fyrst og fremst af horfum um lakari verð sjávarafurða …</a:t>
            </a:r>
          </a:p>
          <a:p>
            <a:r>
              <a:rPr lang="is-IS" dirty="0" smtClean="0"/>
              <a:t>… og þetta tvennt (sérstaklega breyttar útflutningshorfur) lækkar spá um viðskiptaafgang í ár</a:t>
            </a:r>
            <a:endParaRPr lang="is-IS" dirty="0"/>
          </a:p>
        </p:txBody>
      </p:sp>
      <p:sp>
        <p:nvSpPr>
          <p:cNvPr id="4" name="Title 3"/>
          <p:cNvSpPr>
            <a:spLocks noGrp="1"/>
          </p:cNvSpPr>
          <p:nvPr>
            <p:ph type="ctrTitle"/>
          </p:nvPr>
        </p:nvSpPr>
        <p:spPr/>
        <p:txBody>
          <a:bodyPr/>
          <a:lstStyle/>
          <a:p>
            <a:r>
              <a:rPr lang="is-IS" dirty="0" smtClean="0"/>
              <a:t>Hraðar gengur á viðskiptaafgang en áður var spáð</a:t>
            </a:r>
            <a:endParaRPr lang="is-IS" dirty="0"/>
          </a:p>
        </p:txBody>
      </p:sp>
      <p:sp>
        <p:nvSpPr>
          <p:cNvPr id="18" name="TextBox 17"/>
          <p:cNvSpPr txBox="1"/>
          <p:nvPr/>
        </p:nvSpPr>
        <p:spPr>
          <a:xfrm>
            <a:off x="819400" y="8382562"/>
            <a:ext cx="14626000" cy="569569"/>
          </a:xfrm>
          <a:prstGeom prst="rect">
            <a:avLst/>
          </a:prstGeom>
          <a:noFill/>
        </p:spPr>
        <p:txBody>
          <a:bodyPr wrap="square" rtlCol="0" anchor="b" anchorCtr="0">
            <a:noAutofit/>
          </a:bodyPr>
          <a:lstStyle/>
          <a:p>
            <a:r>
              <a:rPr lang="is-IS" sz="1200" dirty="0" smtClean="0"/>
              <a:t>1. Grunnspá </a:t>
            </a:r>
            <a:r>
              <a:rPr lang="is-IS" sz="1200" dirty="0"/>
              <a:t>Seðlabankans 2017-2020. Brotalínur sýna spá frá PM 2017/3. </a:t>
            </a:r>
            <a:r>
              <a:rPr lang="is-IS" sz="1200" dirty="0" smtClean="0"/>
              <a:t>2. Tölur </a:t>
            </a:r>
            <a:r>
              <a:rPr lang="is-IS" sz="1200" dirty="0"/>
              <a:t>um viðskiptajöfnuð byggjast á mati á undirliggjandi viðskiptajöfnuði 2008-2015. </a:t>
            </a:r>
            <a:endParaRPr lang="is-IS" sz="1200" dirty="0" smtClean="0"/>
          </a:p>
          <a:p>
            <a:r>
              <a:rPr lang="is-IS" sz="1200" i="1" dirty="0" smtClean="0"/>
              <a:t>Heimildir:</a:t>
            </a:r>
            <a:r>
              <a:rPr lang="is-IS" sz="1200" dirty="0" smtClean="0"/>
              <a:t> Hagstofa Íslands, </a:t>
            </a:r>
            <a:r>
              <a:rPr lang="is-IS" sz="1200" dirty="0" err="1" smtClean="0"/>
              <a:t>Thomson</a:t>
            </a:r>
            <a:r>
              <a:rPr lang="is-IS" sz="1200" dirty="0" smtClean="0"/>
              <a:t> </a:t>
            </a:r>
            <a:r>
              <a:rPr lang="is-IS" sz="1200" dirty="0" err="1" smtClean="0"/>
              <a:t>Reuters</a:t>
            </a:r>
            <a:r>
              <a:rPr lang="is-IS" sz="1200" dirty="0" smtClean="0"/>
              <a:t>, Seðlabanki Íslands.</a:t>
            </a:r>
            <a:endParaRPr lang="is-IS" sz="1200" dirty="0"/>
          </a:p>
        </p:txBody>
      </p:sp>
      <p:pic>
        <p:nvPicPr>
          <p:cNvPr id="12" name="Content Placeholder 11"/>
          <p:cNvPicPr>
            <a:picLocks noGrp="1"/>
          </p:cNvPicPr>
          <p:nvPr>
            <p:ph sz="quarter" idx="19"/>
          </p:nvPr>
        </p:nvPicPr>
        <p:blipFill>
          <a:blip r:embed="rId2"/>
          <a:stretch>
            <a:fillRect/>
          </a:stretch>
        </p:blipFill>
        <p:spPr>
          <a:xfrm>
            <a:off x="10800000" y="2412000"/>
            <a:ext cx="4896000" cy="6660000"/>
          </a:xfrm>
          <a:prstGeom prst="rect">
            <a:avLst/>
          </a:prstGeom>
        </p:spPr>
      </p:pic>
      <p:pic>
        <p:nvPicPr>
          <p:cNvPr id="6" name="Content Placeholder 5"/>
          <p:cNvPicPr>
            <a:picLocks noGrp="1"/>
          </p:cNvPicPr>
          <p:nvPr>
            <p:ph sz="quarter" idx="17"/>
          </p:nvPr>
        </p:nvPicPr>
        <p:blipFill>
          <a:blip r:embed="rId3"/>
          <a:stretch>
            <a:fillRect/>
          </a:stretch>
        </p:blipFill>
        <p:spPr>
          <a:xfrm>
            <a:off x="432000" y="2412000"/>
            <a:ext cx="4896000" cy="6660000"/>
          </a:xfrm>
          <a:prstGeom prst="rect">
            <a:avLst/>
          </a:prstGeom>
        </p:spPr>
      </p:pic>
      <p:pic>
        <p:nvPicPr>
          <p:cNvPr id="7" name="Content Placeholder 6"/>
          <p:cNvPicPr>
            <a:picLocks noGrp="1"/>
          </p:cNvPicPr>
          <p:nvPr>
            <p:ph sz="quarter" idx="18"/>
          </p:nvPr>
        </p:nvPicPr>
        <p:blipFill>
          <a:blip r:embed="rId4"/>
          <a:stretch>
            <a:fillRect/>
          </a:stretch>
        </p:blipFill>
        <p:spPr>
          <a:xfrm>
            <a:off x="5760000" y="2412000"/>
            <a:ext cx="4888004" cy="6660000"/>
          </a:xfrm>
          <a:prstGeom prst="rect">
            <a:avLst/>
          </a:prstGeom>
        </p:spPr>
      </p:pic>
    </p:spTree>
    <p:extLst>
      <p:ext uri="{BB962C8B-B14F-4D97-AF65-F5344CB8AC3E}">
        <p14:creationId xmlns:p14="http://schemas.microsoft.com/office/powerpoint/2010/main" val="534973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7200" y="1215238"/>
            <a:ext cx="14397400" cy="1299600"/>
          </a:xfrm>
        </p:spPr>
        <p:txBody>
          <a:bodyPr/>
          <a:lstStyle/>
          <a:p>
            <a:r>
              <a:rPr lang="is-IS" dirty="0" smtClean="0"/>
              <a:t>Gengi krónu lækkaði nokkuð í sumar og um 5,5% milli fjórðunga á Q3 – í takt við spá PM 17/3 …</a:t>
            </a:r>
          </a:p>
          <a:p>
            <a:r>
              <a:rPr lang="is-IS" dirty="0" smtClean="0"/>
              <a:t>… gengið tók þó að hækka á ný er leið á september og gengissveiflur hafa minnkað</a:t>
            </a:r>
          </a:p>
          <a:p>
            <a:r>
              <a:rPr lang="is-IS" dirty="0" smtClean="0"/>
              <a:t>Gengishorfur breytast lítið: gengið heldur áfram að hækka framan af spátímanum en töluvert minna en undanfarið ár</a:t>
            </a:r>
          </a:p>
        </p:txBody>
      </p:sp>
      <p:sp>
        <p:nvSpPr>
          <p:cNvPr id="4" name="Title 3"/>
          <p:cNvSpPr>
            <a:spLocks noGrp="1"/>
          </p:cNvSpPr>
          <p:nvPr>
            <p:ph type="ctrTitle"/>
          </p:nvPr>
        </p:nvSpPr>
        <p:spPr/>
        <p:txBody>
          <a:bodyPr/>
          <a:lstStyle/>
          <a:p>
            <a:r>
              <a:rPr lang="is-IS" dirty="0" smtClean="0"/>
              <a:t>Gengið haldist tiltölulega stöðugt eftir sumarlækkun</a:t>
            </a:r>
            <a:endParaRPr lang="is-IS" dirty="0"/>
          </a:p>
        </p:txBody>
      </p:sp>
      <p:pic>
        <p:nvPicPr>
          <p:cNvPr id="3" name="Content Placeholder 2"/>
          <p:cNvPicPr>
            <a:picLocks noGrp="1" noChangeAspect="1"/>
          </p:cNvPicPr>
          <p:nvPr>
            <p:ph sz="quarter" idx="18"/>
          </p:nvPr>
        </p:nvPicPr>
        <p:blipFill>
          <a:blip r:embed="rId2"/>
          <a:stretch>
            <a:fillRect/>
          </a:stretch>
        </p:blipFill>
        <p:spPr>
          <a:xfrm>
            <a:off x="8460000" y="2412000"/>
            <a:ext cx="5972162" cy="6660000"/>
          </a:xfrm>
          <a:prstGeom prst="rect">
            <a:avLst/>
          </a:prstGeom>
        </p:spPr>
      </p:pic>
      <p:sp>
        <p:nvSpPr>
          <p:cNvPr id="9" name="TextBox 8"/>
          <p:cNvSpPr txBox="1"/>
          <p:nvPr/>
        </p:nvSpPr>
        <p:spPr>
          <a:xfrm>
            <a:off x="819400" y="8458200"/>
            <a:ext cx="14626000" cy="493931"/>
          </a:xfrm>
          <a:prstGeom prst="rect">
            <a:avLst/>
          </a:prstGeom>
          <a:noFill/>
        </p:spPr>
        <p:txBody>
          <a:bodyPr wrap="square" rtlCol="0" anchor="b" anchorCtr="0">
            <a:noAutofit/>
          </a:bodyPr>
          <a:lstStyle/>
          <a:p>
            <a:r>
              <a:rPr lang="is-IS" sz="1200" dirty="0" smtClean="0"/>
              <a:t>1. Grunnspá Seðlabankans 2017-2020. Þröng viðskiptavog.</a:t>
            </a:r>
          </a:p>
          <a:p>
            <a:r>
              <a:rPr lang="is-IS" sz="1200" i="1" dirty="0" smtClean="0"/>
              <a:t>Heimild:</a:t>
            </a:r>
            <a:r>
              <a:rPr lang="is-IS" sz="1200" dirty="0" smtClean="0"/>
              <a:t> Seðlabanki Íslands.</a:t>
            </a:r>
            <a:endParaRPr lang="is-IS" sz="1200" dirty="0"/>
          </a:p>
        </p:txBody>
      </p:sp>
      <p:pic>
        <p:nvPicPr>
          <p:cNvPr id="6" name="Content Placeholder 5"/>
          <p:cNvPicPr>
            <a:picLocks noGrp="1" noChangeAspect="1"/>
          </p:cNvPicPr>
          <p:nvPr>
            <p:ph sz="quarter" idx="17"/>
          </p:nvPr>
        </p:nvPicPr>
        <p:blipFill>
          <a:blip r:embed="rId3"/>
          <a:stretch>
            <a:fillRect/>
          </a:stretch>
        </p:blipFill>
        <p:spPr>
          <a:xfrm>
            <a:off x="1080000" y="2412000"/>
            <a:ext cx="5972162" cy="6660000"/>
          </a:xfrm>
          <a:prstGeom prst="rect">
            <a:avLst/>
          </a:prstGeom>
        </p:spPr>
      </p:pic>
    </p:spTree>
    <p:extLst>
      <p:ext uri="{BB962C8B-B14F-4D97-AF65-F5344CB8AC3E}">
        <p14:creationId xmlns:p14="http://schemas.microsoft.com/office/powerpoint/2010/main" val="2663863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Utanaðkomandi búhnykkir hafa hækkað innlendar tekjur mikið: kaupmáttur ráðstöfunartekna hefur hækkað um ríflega 9% á ári sl. 2 ár og er hann orðin meiri en hann var mestur fyrir kreppu … hafa einnig þrýst upp húsnæðisverði án þess að til mikillar skuldsetningar komi eins og í fyrri uppsveiflu … og stutt við mikinn vöxt einkaneyslu</a:t>
            </a:r>
            <a:endParaRPr lang="is-IS" dirty="0"/>
          </a:p>
        </p:txBody>
      </p:sp>
      <p:sp>
        <p:nvSpPr>
          <p:cNvPr id="4" name="Title 3"/>
          <p:cNvSpPr>
            <a:spLocks noGrp="1"/>
          </p:cNvSpPr>
          <p:nvPr>
            <p:ph type="ctrTitle"/>
          </p:nvPr>
        </p:nvSpPr>
        <p:spPr/>
        <p:txBody>
          <a:bodyPr>
            <a:normAutofit/>
          </a:bodyPr>
          <a:lstStyle/>
          <a:p>
            <a:r>
              <a:rPr lang="is-IS" dirty="0" smtClean="0"/>
              <a:t>Batnandi fjárhagsstaða styður við einkaneyslu</a:t>
            </a:r>
            <a:endParaRPr lang="is-IS" dirty="0"/>
          </a:p>
        </p:txBody>
      </p:sp>
      <p:pic>
        <p:nvPicPr>
          <p:cNvPr id="14" name="Content Placeholder 13"/>
          <p:cNvPicPr>
            <a:picLocks noGrp="1"/>
          </p:cNvPicPr>
          <p:nvPr>
            <p:ph sz="quarter" idx="17"/>
          </p:nvPr>
        </p:nvPicPr>
        <p:blipFill>
          <a:blip r:embed="rId2"/>
          <a:stretch>
            <a:fillRect/>
          </a:stretch>
        </p:blipFill>
        <p:spPr>
          <a:xfrm>
            <a:off x="431999" y="2412000"/>
            <a:ext cx="4896000" cy="6660000"/>
          </a:xfrm>
          <a:prstGeom prst="rect">
            <a:avLst/>
          </a:prstGeom>
        </p:spPr>
      </p:pic>
      <p:sp>
        <p:nvSpPr>
          <p:cNvPr id="13" name="TextBox 12"/>
          <p:cNvSpPr txBox="1"/>
          <p:nvPr/>
        </p:nvSpPr>
        <p:spPr>
          <a:xfrm>
            <a:off x="819400" y="8154492"/>
            <a:ext cx="14626000" cy="797639"/>
          </a:xfrm>
          <a:prstGeom prst="rect">
            <a:avLst/>
          </a:prstGeom>
          <a:noFill/>
        </p:spPr>
        <p:txBody>
          <a:bodyPr wrap="square" rtlCol="0" anchor="b" anchorCtr="0">
            <a:noAutofit/>
          </a:bodyPr>
          <a:lstStyle/>
          <a:p>
            <a:r>
              <a:rPr lang="is-IS" sz="1200" dirty="0" smtClean="0"/>
              <a:t>1. </a:t>
            </a:r>
            <a:r>
              <a:rPr lang="is-IS" sz="1200" dirty="0"/>
              <a:t>Atvinnutekjur eru ráðstöfunartekjur utan fjármagnstekna. Atvinnutekjur og ráðstöfunartekjur eru eftir skatt</a:t>
            </a:r>
            <a:r>
              <a:rPr lang="is-IS" sz="1200" dirty="0" smtClean="0"/>
              <a:t>. 2. Myndin </a:t>
            </a:r>
            <a:r>
              <a:rPr lang="is-IS" sz="1200" dirty="0"/>
              <a:t>sýnir húsnæðisverð í hlutfalli við almennt verðlag, kaupmátt atvinnutekna (ráðstöfunartekna utan fjármagnstekna) eftir skatt og útlán til heimila á föstu verði (leiðrétt fyrir skuldalækkunaraðgerðum stjórnvalda frá árinu </a:t>
            </a:r>
            <a:r>
              <a:rPr lang="is-IS" sz="1200" dirty="0" smtClean="0"/>
              <a:t>2009). </a:t>
            </a:r>
            <a:r>
              <a:rPr lang="is-IS" sz="1200" dirty="0"/>
              <a:t>Sýnd eru tvö hækkunarskeið húsnæðisverðs þar sem fyrsta ár tímabilsins (ár 1) er sett jafnt 100. Tölur fyrir 2017 </a:t>
            </a:r>
            <a:r>
              <a:rPr lang="is-IS" sz="1200" dirty="0" smtClean="0"/>
              <a:t>byggjast </a:t>
            </a:r>
            <a:r>
              <a:rPr lang="is-IS" sz="1200" dirty="0"/>
              <a:t>á fyrstu þremur fjórðungum ársins</a:t>
            </a:r>
            <a:r>
              <a:rPr lang="is-IS" sz="1200" dirty="0" smtClean="0"/>
              <a:t>. 3. Grunnspá </a:t>
            </a:r>
            <a:r>
              <a:rPr lang="is-IS" sz="1200" dirty="0"/>
              <a:t>Seðlabankans 2017. Hreinn auður er samtala húsnæðis- og fjárhagslegs auðs heimila (utan </a:t>
            </a:r>
            <a:r>
              <a:rPr lang="is-IS" sz="1200" dirty="0" err="1"/>
              <a:t>lífeyrisréttinda</a:t>
            </a:r>
            <a:r>
              <a:rPr lang="is-IS" sz="1200" dirty="0"/>
              <a:t>) að frádregnum skuldum heimila (árslokatölur</a:t>
            </a:r>
            <a:r>
              <a:rPr lang="is-IS" sz="1200" dirty="0" smtClean="0"/>
              <a:t>).</a:t>
            </a:r>
          </a:p>
          <a:p>
            <a:r>
              <a:rPr lang="is-IS" sz="1200" i="1" dirty="0" smtClean="0"/>
              <a:t>Heimildir:</a:t>
            </a:r>
            <a:r>
              <a:rPr lang="is-IS" sz="1200" dirty="0" smtClean="0"/>
              <a:t> Hagstofa Íslands, Seðlabanki Íslands.</a:t>
            </a:r>
            <a:endParaRPr lang="is-IS" sz="1200" dirty="0"/>
          </a:p>
        </p:txBody>
      </p:sp>
      <p:pic>
        <p:nvPicPr>
          <p:cNvPr id="3" name="Content Placeholder 2"/>
          <p:cNvPicPr>
            <a:picLocks noGrp="1"/>
          </p:cNvPicPr>
          <p:nvPr>
            <p:ph sz="quarter" idx="19"/>
          </p:nvPr>
        </p:nvPicPr>
        <p:blipFill>
          <a:blip r:embed="rId3"/>
          <a:stretch>
            <a:fillRect/>
          </a:stretch>
        </p:blipFill>
        <p:spPr>
          <a:xfrm>
            <a:off x="10800000" y="2412000"/>
            <a:ext cx="4896000" cy="6660000"/>
          </a:xfrm>
          <a:prstGeom prst="rect">
            <a:avLst/>
          </a:prstGeom>
        </p:spPr>
      </p:pic>
      <p:pic>
        <p:nvPicPr>
          <p:cNvPr id="8" name="Content Placeholder 7"/>
          <p:cNvPicPr>
            <a:picLocks noGrp="1"/>
          </p:cNvPicPr>
          <p:nvPr>
            <p:ph sz="quarter" idx="18"/>
          </p:nvPr>
        </p:nvPicPr>
        <p:blipFill>
          <a:blip r:embed="rId4"/>
          <a:stretch>
            <a:fillRect/>
          </a:stretch>
        </p:blipFill>
        <p:spPr>
          <a:xfrm>
            <a:off x="5760000" y="2412000"/>
            <a:ext cx="4896000" cy="6660000"/>
          </a:xfrm>
          <a:prstGeom prst="rect">
            <a:avLst/>
          </a:prstGeom>
        </p:spPr>
      </p:pic>
    </p:spTree>
    <p:extLst>
      <p:ext uri="{BB962C8B-B14F-4D97-AF65-F5344CB8AC3E}">
        <p14:creationId xmlns:p14="http://schemas.microsoft.com/office/powerpoint/2010/main" val="1884379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Horfur á 23 </a:t>
            </a:r>
            <a:r>
              <a:rPr lang="is-IS" dirty="0" err="1" smtClean="0"/>
              <a:t>ma.kr</a:t>
            </a:r>
            <a:r>
              <a:rPr lang="is-IS" dirty="0" smtClean="0"/>
              <a:t>. (0,9% af VLF) afgangi á ríkissjóði í ár en án einskiptistekna mælist halli upp á 18 </a:t>
            </a:r>
            <a:r>
              <a:rPr lang="is-IS" dirty="0" err="1" smtClean="0"/>
              <a:t>ma.kr</a:t>
            </a:r>
            <a:r>
              <a:rPr lang="is-IS" dirty="0" smtClean="0"/>
              <a:t>. (0,7% af VLF)</a:t>
            </a:r>
          </a:p>
          <a:p>
            <a:r>
              <a:rPr lang="is-IS" dirty="0" smtClean="0"/>
              <a:t>Minnkandi afgangur á frumjöfnuði í ár og því slaknar á aðhaldi ríkisfjármála um 1,5% af VLF og samtals 2,9% af VLF frá 2015</a:t>
            </a:r>
          </a:p>
          <a:p>
            <a:r>
              <a:rPr lang="is-IS" dirty="0" smtClean="0"/>
              <a:t>Miðað við fyrirliggjandi fjárlagafrumvarp gengur þetta að hluta til baka á næstu árum – en óvissa um afdrif frumvarps</a:t>
            </a:r>
          </a:p>
        </p:txBody>
      </p:sp>
      <p:sp>
        <p:nvSpPr>
          <p:cNvPr id="4" name="Title 3"/>
          <p:cNvSpPr>
            <a:spLocks noGrp="1"/>
          </p:cNvSpPr>
          <p:nvPr>
            <p:ph type="ctrTitle"/>
          </p:nvPr>
        </p:nvSpPr>
        <p:spPr/>
        <p:txBody>
          <a:bodyPr/>
          <a:lstStyle/>
          <a:p>
            <a:r>
              <a:rPr lang="is-IS" dirty="0" smtClean="0"/>
              <a:t>Slaknað hefur á aðhaldi ríkisfjármála sl. þrjú ár</a:t>
            </a:r>
            <a:endParaRPr lang="is-IS" dirty="0"/>
          </a:p>
        </p:txBody>
      </p:sp>
      <p:pic>
        <p:nvPicPr>
          <p:cNvPr id="9" name="Content Placeholder 8"/>
          <p:cNvPicPr>
            <a:picLocks noGrp="1" noChangeAspect="1"/>
          </p:cNvPicPr>
          <p:nvPr>
            <p:ph sz="quarter" idx="17"/>
          </p:nvPr>
        </p:nvPicPr>
        <p:blipFill>
          <a:blip r:embed="rId2"/>
          <a:stretch>
            <a:fillRect/>
          </a:stretch>
        </p:blipFill>
        <p:spPr>
          <a:xfrm>
            <a:off x="1080000" y="2412000"/>
            <a:ext cx="5972162" cy="6660000"/>
          </a:xfrm>
          <a:prstGeom prst="rect">
            <a:avLst/>
          </a:prstGeom>
        </p:spPr>
      </p:pic>
      <p:sp>
        <p:nvSpPr>
          <p:cNvPr id="8" name="TextBox 7"/>
          <p:cNvSpPr txBox="1"/>
          <p:nvPr/>
        </p:nvSpPr>
        <p:spPr>
          <a:xfrm>
            <a:off x="819400" y="8153400"/>
            <a:ext cx="14626000" cy="798731"/>
          </a:xfrm>
          <a:prstGeom prst="rect">
            <a:avLst/>
          </a:prstGeom>
          <a:noFill/>
        </p:spPr>
        <p:txBody>
          <a:bodyPr wrap="square" rtlCol="0" anchor="b" anchorCtr="0">
            <a:noAutofit/>
          </a:bodyPr>
          <a:lstStyle/>
          <a:p>
            <a:r>
              <a:rPr lang="is-IS" sz="1200" dirty="0"/>
              <a:t>1. Frumjöfnuður er leiðréttur fyrir einskiptistekjum og -gjöldum (t.d. stöðugleikaframlögum, flýtingu niðurfærslu verðtryggðra húsnæðisskulda). Árin 2016 og 2017 er heildarjöfnuður leiðréttur fyrir einskiptistekjum og -gjöldum, þ.e.a.s. stöðugleikaframlögum, arðgreiðslum umfram fjárlög og flýtingu </a:t>
            </a:r>
            <a:r>
              <a:rPr lang="is-IS" sz="1200" dirty="0" err="1"/>
              <a:t>niðurfærlsu</a:t>
            </a:r>
            <a:r>
              <a:rPr lang="is-IS" sz="1200" dirty="0"/>
              <a:t> verðtryggðra húsnæðisskulda. Grunnspá Seðlabankans 2017.</a:t>
            </a:r>
            <a:r>
              <a:rPr lang="is-IS" sz="1200" dirty="0" smtClean="0"/>
              <a:t> 2. </a:t>
            </a:r>
            <a:r>
              <a:rPr lang="is-IS" sz="1200" dirty="0"/>
              <a:t>Grunnspá Seðlabankans 2017-2020. Frumjöfnuður er leiðréttur fyrir einskiptis tekjum og gjöldum (t.d. arðgreiðslum og flýtingu niðurgreiðslu verðtryggðra húsnæðislána).</a:t>
            </a:r>
            <a:endParaRPr lang="is-IS" sz="1200" dirty="0" smtClean="0"/>
          </a:p>
          <a:p>
            <a:r>
              <a:rPr lang="is-IS" sz="1200" i="1" dirty="0" smtClean="0"/>
              <a:t>Heimildir:</a:t>
            </a:r>
            <a:r>
              <a:rPr lang="is-IS" sz="1200" dirty="0" smtClean="0"/>
              <a:t> Fjármála- og efnahagsráðuneytið, Hagstofa Íslands, Seðlabanki Íslands.</a:t>
            </a:r>
            <a:endParaRPr lang="is-IS" sz="1200" dirty="0"/>
          </a:p>
        </p:txBody>
      </p:sp>
      <p:pic>
        <p:nvPicPr>
          <p:cNvPr id="3" name="Content Placeholder 2"/>
          <p:cNvPicPr>
            <a:picLocks noGrp="1" noChangeAspect="1"/>
          </p:cNvPicPr>
          <p:nvPr>
            <p:ph sz="quarter" idx="18"/>
          </p:nvPr>
        </p:nvPicPr>
        <p:blipFill>
          <a:blip r:embed="rId3"/>
          <a:stretch>
            <a:fillRect/>
          </a:stretch>
        </p:blipFill>
        <p:spPr>
          <a:xfrm>
            <a:off x="8460000" y="2412000"/>
            <a:ext cx="5972162" cy="6660000"/>
          </a:xfrm>
          <a:prstGeom prst="rect">
            <a:avLst/>
          </a:prstGeom>
        </p:spPr>
      </p:pic>
    </p:spTree>
    <p:extLst>
      <p:ext uri="{BB962C8B-B14F-4D97-AF65-F5344CB8AC3E}">
        <p14:creationId xmlns:p14="http://schemas.microsoft.com/office/powerpoint/2010/main" val="3722816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Hagvöxtur 7,4% í fyrra (10,4% á seinni hluta </a:t>
            </a:r>
            <a:r>
              <a:rPr lang="is-IS" dirty="0" smtClean="0"/>
              <a:t>2016) </a:t>
            </a:r>
            <a:r>
              <a:rPr lang="is-IS" dirty="0" smtClean="0"/>
              <a:t>en eins og búist hafði verið við hægir töluvert á hagvexti í ár …</a:t>
            </a:r>
          </a:p>
          <a:p>
            <a:r>
              <a:rPr lang="is-IS" dirty="0" smtClean="0"/>
              <a:t>… en hjöðnun hraðari en spáð var (4,3% vöxtur á fyrri hluta </a:t>
            </a:r>
            <a:r>
              <a:rPr lang="is-IS" dirty="0" smtClean="0"/>
              <a:t>2017 </a:t>
            </a:r>
            <a:r>
              <a:rPr lang="is-IS" dirty="0" smtClean="0"/>
              <a:t>í stað 5,6% í PM 17/3) – veikari útflutningur meginástæða</a:t>
            </a:r>
          </a:p>
          <a:p>
            <a:r>
              <a:rPr lang="is-IS" dirty="0" smtClean="0"/>
              <a:t>Spáð töluvert minni hagvexti á árinu í heild en áður: 3,7% í stað 5,2% í ágúst … en horfur fyrir næstu ár breytast lítið</a:t>
            </a:r>
            <a:endParaRPr lang="is-IS" dirty="0"/>
          </a:p>
        </p:txBody>
      </p:sp>
      <p:sp>
        <p:nvSpPr>
          <p:cNvPr id="4" name="Title 3"/>
          <p:cNvSpPr>
            <a:spLocks noGrp="1"/>
          </p:cNvSpPr>
          <p:nvPr>
            <p:ph type="ctrTitle"/>
          </p:nvPr>
        </p:nvSpPr>
        <p:spPr/>
        <p:txBody>
          <a:bodyPr/>
          <a:lstStyle/>
          <a:p>
            <a:r>
              <a:rPr lang="is-IS" dirty="0" smtClean="0"/>
              <a:t>Hægt hefur á hagvexti eftir mikinn hagvöxt í fyrra</a:t>
            </a:r>
            <a:endParaRPr lang="is-IS" dirty="0"/>
          </a:p>
        </p:txBody>
      </p:sp>
      <p:pic>
        <p:nvPicPr>
          <p:cNvPr id="3" name="Content Placeholder 2"/>
          <p:cNvPicPr>
            <a:picLocks noGrp="1" noChangeAspect="1"/>
          </p:cNvPicPr>
          <p:nvPr>
            <p:ph sz="quarter" idx="17"/>
          </p:nvPr>
        </p:nvPicPr>
        <p:blipFill>
          <a:blip r:embed="rId2"/>
          <a:stretch>
            <a:fillRect/>
          </a:stretch>
        </p:blipFill>
        <p:spPr>
          <a:xfrm>
            <a:off x="1080000" y="2412000"/>
            <a:ext cx="5972162" cy="6660000"/>
          </a:xfrm>
          <a:prstGeom prst="rect">
            <a:avLst/>
          </a:prstGeom>
        </p:spPr>
      </p:pic>
      <p:pic>
        <p:nvPicPr>
          <p:cNvPr id="2" name="Content Placeholder 1"/>
          <p:cNvPicPr>
            <a:picLocks noGrp="1" noChangeAspect="1"/>
          </p:cNvPicPr>
          <p:nvPr>
            <p:ph sz="quarter" idx="18"/>
          </p:nvPr>
        </p:nvPicPr>
        <p:blipFill>
          <a:blip r:embed="rId3"/>
          <a:stretch>
            <a:fillRect/>
          </a:stretch>
        </p:blipFill>
        <p:spPr>
          <a:xfrm>
            <a:off x="8460000" y="2412000"/>
            <a:ext cx="5972162" cy="6660000"/>
          </a:xfrm>
          <a:prstGeom prst="rect">
            <a:avLst/>
          </a:prstGeom>
        </p:spPr>
      </p:pic>
      <p:sp>
        <p:nvSpPr>
          <p:cNvPr id="9" name="TextBox 8"/>
          <p:cNvSpPr txBox="1"/>
          <p:nvPr/>
        </p:nvSpPr>
        <p:spPr>
          <a:xfrm>
            <a:off x="819400" y="8458200"/>
            <a:ext cx="14626000" cy="493931"/>
          </a:xfrm>
          <a:prstGeom prst="rect">
            <a:avLst/>
          </a:prstGeom>
          <a:noFill/>
        </p:spPr>
        <p:txBody>
          <a:bodyPr wrap="square" rtlCol="0" anchor="b" anchorCtr="0">
            <a:noAutofit/>
          </a:bodyPr>
          <a:lstStyle/>
          <a:p>
            <a:r>
              <a:rPr lang="is-IS" sz="1200" dirty="0"/>
              <a:t>1. </a:t>
            </a:r>
            <a:r>
              <a:rPr lang="is-IS" sz="1200" dirty="0" smtClean="0"/>
              <a:t>Grunnspá Seðlabankans 2017-2020. Brotalínan sýnir spá frá PM 2017/3.</a:t>
            </a:r>
          </a:p>
          <a:p>
            <a:r>
              <a:rPr lang="is-IS" sz="1200" i="1" dirty="0" smtClean="0"/>
              <a:t>Heimildir:</a:t>
            </a:r>
            <a:r>
              <a:rPr lang="is-IS" sz="1200" dirty="0" smtClean="0"/>
              <a:t> Hagstofa Íslands, Seðlabanki Íslands.</a:t>
            </a:r>
            <a:endParaRPr lang="is-IS" sz="1200" dirty="0"/>
          </a:p>
        </p:txBody>
      </p:sp>
    </p:spTree>
    <p:extLst>
      <p:ext uri="{BB962C8B-B14F-4D97-AF65-F5344CB8AC3E}">
        <p14:creationId xmlns:p14="http://schemas.microsoft.com/office/powerpoint/2010/main" val="877340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is-IS" dirty="0" smtClean="0"/>
              <a:t>Hægir á fjölgun starfa en vandamál við túlkun</a:t>
            </a:r>
            <a:endParaRPr lang="is-IS" dirty="0"/>
          </a:p>
        </p:txBody>
      </p:sp>
      <p:pic>
        <p:nvPicPr>
          <p:cNvPr id="11" name="Content Placeholder 10"/>
          <p:cNvPicPr>
            <a:picLocks noGrp="1"/>
          </p:cNvPicPr>
          <p:nvPr>
            <p:ph sz="quarter" idx="18"/>
          </p:nvPr>
        </p:nvPicPr>
        <p:blipFill>
          <a:blip r:embed="rId2"/>
          <a:stretch>
            <a:fillRect/>
          </a:stretch>
        </p:blipFill>
        <p:spPr>
          <a:xfrm>
            <a:off x="5760000" y="2412000"/>
            <a:ext cx="4896000" cy="6660000"/>
          </a:xfrm>
          <a:prstGeom prst="rect">
            <a:avLst/>
          </a:prstGeom>
        </p:spPr>
      </p:pic>
      <p:pic>
        <p:nvPicPr>
          <p:cNvPr id="16" name="Content Placeholder 15"/>
          <p:cNvPicPr>
            <a:picLocks noGrp="1"/>
          </p:cNvPicPr>
          <p:nvPr>
            <p:ph sz="quarter" idx="19"/>
          </p:nvPr>
        </p:nvPicPr>
        <p:blipFill>
          <a:blip r:embed="rId3"/>
          <a:stretch>
            <a:fillRect/>
          </a:stretch>
        </p:blipFill>
        <p:spPr>
          <a:xfrm>
            <a:off x="10799999" y="2412000"/>
            <a:ext cx="4896000" cy="6660000"/>
          </a:xfrm>
          <a:prstGeom prst="rect">
            <a:avLst/>
          </a:prstGeom>
        </p:spPr>
      </p:pic>
      <p:sp>
        <p:nvSpPr>
          <p:cNvPr id="18" name="TextBox 17"/>
          <p:cNvSpPr txBox="1"/>
          <p:nvPr/>
        </p:nvSpPr>
        <p:spPr>
          <a:xfrm>
            <a:off x="819400" y="8458200"/>
            <a:ext cx="14626000" cy="493931"/>
          </a:xfrm>
          <a:prstGeom prst="rect">
            <a:avLst/>
          </a:prstGeom>
          <a:noFill/>
        </p:spPr>
        <p:txBody>
          <a:bodyPr wrap="square" rtlCol="0" anchor="b" anchorCtr="0">
            <a:noAutofit/>
          </a:bodyPr>
          <a:lstStyle/>
          <a:p>
            <a:r>
              <a:rPr lang="is-IS" sz="1200" dirty="0" smtClean="0"/>
              <a:t>1. Ársfjórðungsleg meðaltöl mánaðarlegra gagna. </a:t>
            </a:r>
            <a:r>
              <a:rPr lang="is-IS" sz="1200" dirty="0"/>
              <a:t>2. Grunnspá Seðlabankans 2017-2020. Brotalínur sýna spá frá PM 2017/3. </a:t>
            </a:r>
            <a:endParaRPr lang="is-IS" sz="1200" dirty="0" smtClean="0"/>
          </a:p>
          <a:p>
            <a:r>
              <a:rPr lang="is-IS" sz="1200" i="1" dirty="0" smtClean="0"/>
              <a:t>Heimildir:</a:t>
            </a:r>
            <a:r>
              <a:rPr lang="is-IS" sz="1200" dirty="0" smtClean="0"/>
              <a:t> Gallup, Hagstofa Íslands, Seðlabanki Íslands.</a:t>
            </a:r>
            <a:endParaRPr lang="is-IS" sz="1200" dirty="0"/>
          </a:p>
        </p:txBody>
      </p:sp>
      <p:pic>
        <p:nvPicPr>
          <p:cNvPr id="20" name="Content Placeholder 19"/>
          <p:cNvPicPr>
            <a:picLocks noGrp="1"/>
          </p:cNvPicPr>
          <p:nvPr>
            <p:ph sz="quarter" idx="17"/>
          </p:nvPr>
        </p:nvPicPr>
        <p:blipFill>
          <a:blip r:embed="rId4"/>
          <a:stretch>
            <a:fillRect/>
          </a:stretch>
        </p:blipFill>
        <p:spPr>
          <a:xfrm>
            <a:off x="431999" y="2412000"/>
            <a:ext cx="4896000" cy="6660000"/>
          </a:xfrm>
          <a:prstGeom prst="rect">
            <a:avLst/>
          </a:prstGeom>
        </p:spPr>
      </p:pic>
      <p:sp>
        <p:nvSpPr>
          <p:cNvPr id="2" name="Content Placeholder 1"/>
          <p:cNvSpPr>
            <a:spLocks noGrp="1"/>
          </p:cNvSpPr>
          <p:nvPr>
            <p:ph idx="1"/>
          </p:nvPr>
        </p:nvSpPr>
        <p:spPr/>
        <p:txBody>
          <a:bodyPr/>
          <a:lstStyle/>
          <a:p>
            <a:r>
              <a:rPr lang="is-IS" dirty="0"/>
              <a:t>Ólíkt því sem spáð var í PM 17/3 stóð fjöldi starfa í stað á Q3 og heildarvinnustundum fækkaði í fyrsta sinn frá 2012 …</a:t>
            </a:r>
          </a:p>
          <a:p>
            <a:r>
              <a:rPr lang="is-IS" dirty="0"/>
              <a:t>… kemur á óvart í ljósi mikils innflutnings vinnuafls og annarra vísbendinga af vinnumarkaði – vísbending um </a:t>
            </a:r>
            <a:r>
              <a:rPr lang="is-IS" dirty="0" smtClean="0"/>
              <a:t>mælivanda </a:t>
            </a:r>
            <a:r>
              <a:rPr lang="is-IS" dirty="0"/>
              <a:t>í VMK</a:t>
            </a:r>
          </a:p>
          <a:p>
            <a:r>
              <a:rPr lang="is-IS" dirty="0"/>
              <a:t>Vísbendingar um áframhaldandi vöxt vinnuaflseftirspurnar en hægari vöxt en verið hefur undanfarið</a:t>
            </a:r>
          </a:p>
        </p:txBody>
      </p:sp>
    </p:spTree>
    <p:extLst>
      <p:ext uri="{BB962C8B-B14F-4D97-AF65-F5344CB8AC3E}">
        <p14:creationId xmlns:p14="http://schemas.microsoft.com/office/powerpoint/2010/main" val="3988552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13066</TotalTime>
  <Words>1877</Words>
  <Application>Microsoft Office PowerPoint</Application>
  <PresentationFormat>Custom</PresentationFormat>
  <Paragraphs>88</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Hægir á útflutningsvexti eftir mikinn vöxt undanfarið</vt:lpstr>
      <vt:lpstr>Hraðar gengur á viðskiptaafgang en áður var spáð</vt:lpstr>
      <vt:lpstr>Gengið haldist tiltölulega stöðugt eftir sumarlækkun</vt:lpstr>
      <vt:lpstr>Batnandi fjárhagsstaða styður við einkaneyslu</vt:lpstr>
      <vt:lpstr>Slaknað hefur á aðhaldi ríkisfjármála sl. þrjú ár</vt:lpstr>
      <vt:lpstr>Hægt hefur á hagvexti eftir mikinn hagvöxt í fyrra</vt:lpstr>
      <vt:lpstr>Hægir á fjölgun starfa en vandamál við túlkun</vt:lpstr>
      <vt:lpstr>Atvinnuleysi minnkar og enn virðist spenna til staðar</vt:lpstr>
      <vt:lpstr>Verðbólga nálægt markmiði …</vt:lpstr>
      <vt:lpstr>… og virðist tekið að draga saman með undirþáttum</vt:lpstr>
      <vt:lpstr>Verðbólguvæntingar í ágætu samræmi við markmið</vt:lpstr>
      <vt:lpstr>Verðbólga nálægt markmiði út spátímann</vt:lpstr>
      <vt:lpstr>Fráviksdæmi: minna aðhald í ríkisfjármálum</vt:lpstr>
      <vt:lpstr>Fráviksdæmi: hægari útflutningsvöxtur</vt:lpstr>
      <vt:lpstr>Fráviksdæmi: spá með DSGE-líkani bankans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Sedlabankinn_PPT_grunnur_1-10</dc:title>
  <dc:creator>SÍ Þórarinn Gunnar Pétursson</dc:creator>
  <cp:lastModifiedBy>SÍ Þórarinn Gunnar Pétursson</cp:lastModifiedBy>
  <cp:revision>639</cp:revision>
  <cp:lastPrinted>2017-05-10T14:21:10Z</cp:lastPrinted>
  <dcterms:created xsi:type="dcterms:W3CDTF">2017-01-22T13:40:49Z</dcterms:created>
  <dcterms:modified xsi:type="dcterms:W3CDTF">2017-11-15T09:27:19Z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2017-01-22T00:00:00Z</vt:filetime>
  </property>
  <property fmtid="{D5CDD505-2E9C-101B-9397-08002B2CF9AE}" pid="3" name="Creator">
    <vt:lpwstr>Adobe Illustrator CC 2017 (Macintosh)</vt:lpwstr>
  </property>
  <property fmtid="{D5CDD505-2E9C-101B-9397-08002B2CF9AE}" pid="4" name="LastSaved">
    <vt:filetime>2017-01-22T00:00:00Z</vt:filetime>
  </property>
</Properties>
</file>