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74" r:id="rId2"/>
    <p:sldId id="300" r:id="rId3"/>
    <p:sldId id="313" r:id="rId4"/>
    <p:sldId id="366" r:id="rId5"/>
    <p:sldId id="315" r:id="rId6"/>
    <p:sldId id="337" r:id="rId7"/>
    <p:sldId id="360" r:id="rId8"/>
    <p:sldId id="370" r:id="rId9"/>
    <p:sldId id="367" r:id="rId10"/>
    <p:sldId id="371" r:id="rId11"/>
    <p:sldId id="364" r:id="rId12"/>
  </p:sldIdLst>
  <p:sldSz cx="16256000" cy="9144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1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AA7"/>
    <a:srgbClr val="FF7F00"/>
    <a:srgbClr val="B7014A"/>
    <a:srgbClr val="ECE9E4"/>
    <a:srgbClr val="D9D9D9"/>
    <a:srgbClr val="A6A6A6"/>
    <a:srgbClr val="004562"/>
    <a:srgbClr val="96B3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2" autoAdjust="0"/>
    <p:restoredTop sz="96473" autoAdjust="0"/>
  </p:normalViewPr>
  <p:slideViewPr>
    <p:cSldViewPr>
      <p:cViewPr varScale="1">
        <p:scale>
          <a:sx n="89" d="100"/>
          <a:sy n="89" d="100"/>
        </p:scale>
        <p:origin x="180" y="90"/>
      </p:cViewPr>
      <p:guideLst>
        <p:guide orient="horz" pos="2880"/>
        <p:guide pos="190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587" cy="498499"/>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sz="quarter" idx="1"/>
          </p:nvPr>
        </p:nvSpPr>
        <p:spPr>
          <a:xfrm>
            <a:off x="3849915" y="1"/>
            <a:ext cx="2946674" cy="498499"/>
          </a:xfrm>
          <a:prstGeom prst="rect">
            <a:avLst/>
          </a:prstGeom>
        </p:spPr>
        <p:txBody>
          <a:bodyPr vert="horz" lIns="91440" tIns="45720" rIns="91440" bIns="45720" rtlCol="0"/>
          <a:lstStyle>
            <a:lvl1pPr algn="r">
              <a:defRPr sz="1200"/>
            </a:lvl1pPr>
          </a:lstStyle>
          <a:p>
            <a:fld id="{9D0418B7-B189-4925-8CAA-399CF16DEDC2}" type="datetimeFigureOut">
              <a:rPr lang="is-IS" smtClean="0"/>
              <a:t>23.8.2017</a:t>
            </a:fld>
            <a:endParaRPr lang="is-IS"/>
          </a:p>
        </p:txBody>
      </p:sp>
      <p:sp>
        <p:nvSpPr>
          <p:cNvPr id="4" name="Footer Placeholder 3"/>
          <p:cNvSpPr>
            <a:spLocks noGrp="1"/>
          </p:cNvSpPr>
          <p:nvPr>
            <p:ph type="ftr" sz="quarter" idx="2"/>
          </p:nvPr>
        </p:nvSpPr>
        <p:spPr>
          <a:xfrm>
            <a:off x="0" y="9429728"/>
            <a:ext cx="2945587" cy="498497"/>
          </a:xfrm>
          <a:prstGeom prst="rect">
            <a:avLst/>
          </a:prstGeom>
        </p:spPr>
        <p:txBody>
          <a:bodyPr vert="horz" lIns="91440" tIns="45720" rIns="91440" bIns="45720" rtlCol="0" anchor="b"/>
          <a:lstStyle>
            <a:lvl1pPr algn="l">
              <a:defRPr sz="1200"/>
            </a:lvl1pPr>
          </a:lstStyle>
          <a:p>
            <a:endParaRPr lang="is-IS"/>
          </a:p>
        </p:txBody>
      </p:sp>
      <p:sp>
        <p:nvSpPr>
          <p:cNvPr id="5" name="Slide Number Placeholder 4"/>
          <p:cNvSpPr>
            <a:spLocks noGrp="1"/>
          </p:cNvSpPr>
          <p:nvPr>
            <p:ph type="sldNum" sz="quarter" idx="3"/>
          </p:nvPr>
        </p:nvSpPr>
        <p:spPr>
          <a:xfrm>
            <a:off x="3849915" y="9429728"/>
            <a:ext cx="2946674" cy="498497"/>
          </a:xfrm>
          <a:prstGeom prst="rect">
            <a:avLst/>
          </a:prstGeom>
        </p:spPr>
        <p:txBody>
          <a:bodyPr vert="horz" lIns="91440" tIns="45720" rIns="91440" bIns="45720" rtlCol="0" anchor="b"/>
          <a:lstStyle>
            <a:lvl1pPr algn="r">
              <a:defRPr sz="1200"/>
            </a:lvl1pPr>
          </a:lstStyle>
          <a:p>
            <a:fld id="{642DEB4B-235F-4E2E-AC53-DE5FD93D0D03}" type="slidenum">
              <a:rPr lang="is-IS" smtClean="0"/>
              <a:t>‹#›</a:t>
            </a:fld>
            <a:endParaRPr lang="is-IS"/>
          </a:p>
        </p:txBody>
      </p:sp>
    </p:spTree>
    <p:extLst>
      <p:ext uri="{BB962C8B-B14F-4D97-AF65-F5344CB8AC3E}">
        <p14:creationId xmlns:p14="http://schemas.microsoft.com/office/powerpoint/2010/main" val="3810282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438" cy="498135"/>
          </a:xfrm>
          <a:prstGeom prst="rect">
            <a:avLst/>
          </a:prstGeom>
        </p:spPr>
        <p:txBody>
          <a:bodyPr vert="horz" lIns="60213" tIns="30107" rIns="60213" bIns="30107" rtlCol="0"/>
          <a:lstStyle>
            <a:lvl1pPr algn="l">
              <a:defRPr sz="800"/>
            </a:lvl1pPr>
          </a:lstStyle>
          <a:p>
            <a:endParaRPr lang="en-US"/>
          </a:p>
        </p:txBody>
      </p:sp>
      <p:sp>
        <p:nvSpPr>
          <p:cNvPr id="3" name="Date Placeholder 2"/>
          <p:cNvSpPr>
            <a:spLocks noGrp="1"/>
          </p:cNvSpPr>
          <p:nvPr>
            <p:ph type="dt" idx="1"/>
          </p:nvPr>
        </p:nvSpPr>
        <p:spPr>
          <a:xfrm>
            <a:off x="3850246" y="0"/>
            <a:ext cx="2946102" cy="498135"/>
          </a:xfrm>
          <a:prstGeom prst="rect">
            <a:avLst/>
          </a:prstGeom>
        </p:spPr>
        <p:txBody>
          <a:bodyPr vert="horz" lIns="60213" tIns="30107" rIns="60213" bIns="30107" rtlCol="0"/>
          <a:lstStyle>
            <a:lvl1pPr algn="r">
              <a:defRPr sz="800"/>
            </a:lvl1pPr>
          </a:lstStyle>
          <a:p>
            <a:fld id="{A018983A-DE37-6548-8B7B-FA71F791DEB9}" type="datetimeFigureOut">
              <a:rPr lang="en-US" smtClean="0"/>
              <a:t>8/23/2017</a:t>
            </a:fld>
            <a:endParaRPr lang="en-US"/>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60213" tIns="30107" rIns="60213" bIns="30107" rtlCol="0" anchor="ctr"/>
          <a:lstStyle/>
          <a:p>
            <a:endParaRPr lang="en-US"/>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60213" tIns="30107" rIns="60213" bIns="301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438" cy="498135"/>
          </a:xfrm>
          <a:prstGeom prst="rect">
            <a:avLst/>
          </a:prstGeom>
        </p:spPr>
        <p:txBody>
          <a:bodyPr vert="horz" lIns="60213" tIns="30107" rIns="60213" bIns="30107" rtlCol="0" anchor="b"/>
          <a:lstStyle>
            <a:lvl1pPr algn="l">
              <a:defRPr sz="800"/>
            </a:lvl1pPr>
          </a:lstStyle>
          <a:p>
            <a:endParaRPr lang="en-US"/>
          </a:p>
        </p:txBody>
      </p:sp>
      <p:sp>
        <p:nvSpPr>
          <p:cNvPr id="7" name="Slide Number Placeholder 6"/>
          <p:cNvSpPr>
            <a:spLocks noGrp="1"/>
          </p:cNvSpPr>
          <p:nvPr>
            <p:ph type="sldNum" sz="quarter" idx="5"/>
          </p:nvPr>
        </p:nvSpPr>
        <p:spPr>
          <a:xfrm>
            <a:off x="3850246" y="9430091"/>
            <a:ext cx="2946102" cy="498135"/>
          </a:xfrm>
          <a:prstGeom prst="rect">
            <a:avLst/>
          </a:prstGeom>
        </p:spPr>
        <p:txBody>
          <a:bodyPr vert="horz" lIns="60213" tIns="30107" rIns="60213" bIns="30107" rtlCol="0" anchor="b"/>
          <a:lstStyle>
            <a:lvl1pPr algn="r">
              <a:defRPr sz="800"/>
            </a:lvl1pPr>
          </a:lstStyle>
          <a:p>
            <a:fld id="{5B160DF1-44A9-254D-B319-9F503AACB0A0}" type="slidenum">
              <a:rPr lang="en-US" smtClean="0"/>
              <a:t>‹#›</a:t>
            </a:fld>
            <a:endParaRPr lang="en-US"/>
          </a:p>
        </p:txBody>
      </p:sp>
    </p:spTree>
    <p:extLst>
      <p:ext uri="{BB962C8B-B14F-4D97-AF65-F5344CB8AC3E}">
        <p14:creationId xmlns:p14="http://schemas.microsoft.com/office/powerpoint/2010/main" val="10675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rsíða">
    <p:spTree>
      <p:nvGrpSpPr>
        <p:cNvPr id="1" name=""/>
        <p:cNvGrpSpPr/>
        <p:nvPr/>
      </p:nvGrpSpPr>
      <p:grpSpPr>
        <a:xfrm>
          <a:off x="0" y="0"/>
          <a:ext cx="0" cy="0"/>
          <a:chOff x="0" y="0"/>
          <a:chExt cx="0" cy="0"/>
        </a:xfrm>
      </p:grpSpPr>
      <p:pic>
        <p:nvPicPr>
          <p:cNvPr id="15" name="Picture Placeholder 10"/>
          <p:cNvPicPr>
            <a:picLocks noChangeAspect="1"/>
          </p:cNvPicPr>
          <p:nvPr userDrawn="1"/>
        </p:nvPicPr>
        <p:blipFill>
          <a:blip r:embed="rId2">
            <a:extLst>
              <a:ext uri="{28A0092B-C50C-407E-A947-70E740481C1C}">
                <a14:useLocalDpi xmlns:a14="http://schemas.microsoft.com/office/drawing/2010/main" val="0"/>
              </a:ext>
            </a:extLst>
          </a:blip>
          <a:srcRect l="3" r="3"/>
          <a:stretch>
            <a:fillRect/>
          </a:stretch>
        </p:blipFill>
        <p:spPr>
          <a:xfrm>
            <a:off x="0" y="1316038"/>
            <a:ext cx="13157834" cy="6509941"/>
          </a:xfrm>
          <a:prstGeom prst="rect">
            <a:avLst/>
          </a:prstGeom>
        </p:spPr>
      </p:pic>
      <p:sp>
        <p:nvSpPr>
          <p:cNvPr id="16"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ECE9E4"/>
          </a:solidFill>
        </p:spPr>
        <p:txBody>
          <a:bodyPr wrap="square" lIns="0" tIns="0" rIns="0" bIns="0" rtlCol="0"/>
          <a:lstStyle/>
          <a:p>
            <a:endParaRPr noProof="0"/>
          </a:p>
        </p:txBody>
      </p:sp>
      <p:sp>
        <p:nvSpPr>
          <p:cNvPr id="18" name="object 12"/>
          <p:cNvSpPr/>
          <p:nvPr userDrawn="1"/>
        </p:nvSpPr>
        <p:spPr>
          <a:xfrm>
            <a:off x="13158392" y="1316596"/>
            <a:ext cx="3097607"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004562"/>
          </a:solidFill>
        </p:spPr>
        <p:txBody>
          <a:bodyPr wrap="square" lIns="0" tIns="0" rIns="0" bIns="0" rtlCol="0"/>
          <a:lstStyle/>
          <a:p>
            <a:endParaRPr noProof="0"/>
          </a:p>
        </p:txBody>
      </p:sp>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06500" y="3743127"/>
            <a:ext cx="1612900" cy="1651000"/>
          </a:xfrm>
          <a:prstGeom prst="rect">
            <a:avLst/>
          </a:prstGeom>
        </p:spPr>
      </p:pic>
      <p:sp>
        <p:nvSpPr>
          <p:cNvPr id="25"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noProof="0"/>
          </a:p>
        </p:txBody>
      </p:sp>
      <p:sp>
        <p:nvSpPr>
          <p:cNvPr id="26"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noProof="0"/>
              <a:t>8/23/2017</a:t>
            </a:fld>
            <a:endParaRPr lang="en-US" noProof="0" dirty="0"/>
          </a:p>
        </p:txBody>
      </p:sp>
      <p:sp>
        <p:nvSpPr>
          <p:cNvPr id="27"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rPr noProof="0"/>
              <a:t>‹#›</a:t>
            </a:fld>
            <a:endParaRPr noProof="0"/>
          </a:p>
        </p:txBody>
      </p:sp>
      <p:pic>
        <p:nvPicPr>
          <p:cNvPr id="31" name="Picture 3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84087" y="460533"/>
            <a:ext cx="5763126" cy="457200"/>
          </a:xfrm>
          <a:prstGeom prst="rect">
            <a:avLst/>
          </a:prstGeom>
        </p:spPr>
      </p:pic>
      <p:sp>
        <p:nvSpPr>
          <p:cNvPr id="35" name="Text Placeholder 32"/>
          <p:cNvSpPr>
            <a:spLocks noGrp="1"/>
          </p:cNvSpPr>
          <p:nvPr>
            <p:ph type="body" sz="quarter" idx="16"/>
          </p:nvPr>
        </p:nvSpPr>
        <p:spPr>
          <a:xfrm>
            <a:off x="1651000" y="7950630"/>
            <a:ext cx="5562600" cy="365126"/>
          </a:xfrm>
        </p:spPr>
        <p:txBody>
          <a:bodyPr>
            <a:normAutofit/>
          </a:bodyPr>
          <a:lstStyle>
            <a:lvl1pPr marL="0" indent="0">
              <a:buNone/>
              <a:defRPr sz="2400">
                <a:solidFill>
                  <a:srgbClr val="004562"/>
                </a:solidFill>
              </a:defRPr>
            </a:lvl1pPr>
          </a:lstStyle>
          <a:p>
            <a:pPr lvl="0"/>
            <a:r>
              <a:rPr lang="is-IS" noProof="0" dirty="0" smtClean="0"/>
              <a:t>Click to edit Master text styles</a:t>
            </a:r>
          </a:p>
        </p:txBody>
      </p:sp>
      <p:sp>
        <p:nvSpPr>
          <p:cNvPr id="36" name="Text Placeholder 32"/>
          <p:cNvSpPr>
            <a:spLocks noGrp="1"/>
          </p:cNvSpPr>
          <p:nvPr>
            <p:ph type="body" sz="quarter" idx="17"/>
          </p:nvPr>
        </p:nvSpPr>
        <p:spPr>
          <a:xfrm>
            <a:off x="1651000" y="8332029"/>
            <a:ext cx="5562600" cy="365126"/>
          </a:xfrm>
        </p:spPr>
        <p:txBody>
          <a:bodyPr>
            <a:normAutofit/>
          </a:bodyPr>
          <a:lstStyle>
            <a:lvl1pPr marL="0" indent="0">
              <a:buNone/>
              <a:defRPr sz="2000">
                <a:solidFill>
                  <a:srgbClr val="004562"/>
                </a:solidFill>
              </a:defRPr>
            </a:lvl1pPr>
          </a:lstStyle>
          <a:p>
            <a:pPr lvl="0"/>
            <a:r>
              <a:rPr lang="is-IS" noProof="0" dirty="0" smtClean="0"/>
              <a:t>Click to edit Master text styles</a:t>
            </a:r>
          </a:p>
        </p:txBody>
      </p:sp>
      <p:sp>
        <p:nvSpPr>
          <p:cNvPr id="39" name="Text Placeholder 32"/>
          <p:cNvSpPr>
            <a:spLocks noGrp="1"/>
          </p:cNvSpPr>
          <p:nvPr>
            <p:ph type="body" sz="quarter" idx="18"/>
          </p:nvPr>
        </p:nvSpPr>
        <p:spPr>
          <a:xfrm>
            <a:off x="7617896" y="7950630"/>
            <a:ext cx="5075240" cy="365126"/>
          </a:xfrm>
        </p:spPr>
        <p:txBody>
          <a:bodyPr>
            <a:normAutofit/>
          </a:bodyPr>
          <a:lstStyle>
            <a:lvl1pPr marL="0" indent="0">
              <a:buNone/>
              <a:defRPr sz="2400">
                <a:solidFill>
                  <a:srgbClr val="004562"/>
                </a:solidFill>
              </a:defRPr>
            </a:lvl1pPr>
          </a:lstStyle>
          <a:p>
            <a:pPr lvl="0"/>
            <a:r>
              <a:rPr lang="is-IS" noProof="0" dirty="0" smtClean="0"/>
              <a:t>Click to edit Master text styles</a:t>
            </a:r>
          </a:p>
        </p:txBody>
      </p:sp>
      <p:sp>
        <p:nvSpPr>
          <p:cNvPr id="40" name="Text Placeholder 32"/>
          <p:cNvSpPr>
            <a:spLocks noGrp="1"/>
          </p:cNvSpPr>
          <p:nvPr>
            <p:ph type="body" sz="quarter" idx="19"/>
          </p:nvPr>
        </p:nvSpPr>
        <p:spPr>
          <a:xfrm>
            <a:off x="7617896" y="8332029"/>
            <a:ext cx="5075240" cy="365126"/>
          </a:xfrm>
        </p:spPr>
        <p:txBody>
          <a:bodyPr>
            <a:normAutofit/>
          </a:bodyPr>
          <a:lstStyle>
            <a:lvl1pPr marL="0" indent="0">
              <a:buNone/>
              <a:defRPr sz="2000">
                <a:solidFill>
                  <a:srgbClr val="004562"/>
                </a:solidFill>
              </a:defRPr>
            </a:lvl1pPr>
          </a:lstStyle>
          <a:p>
            <a:pPr lvl="0"/>
            <a:r>
              <a:rPr lang="is-IS" noProof="0" dirty="0" smtClean="0"/>
              <a:t>Click to edit Master text styles</a:t>
            </a:r>
          </a:p>
        </p:txBody>
      </p:sp>
      <p:sp>
        <p:nvSpPr>
          <p:cNvPr id="22"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chemeClr val="bg1"/>
                </a:solidFill>
              </a:defRPr>
            </a:lvl1pPr>
          </a:lstStyle>
          <a:p>
            <a:pPr lvl="0"/>
            <a:r>
              <a:rPr lang="is-IS" noProof="0" dirty="0" smtClean="0"/>
              <a:t>Click to edit Master text styles</a:t>
            </a:r>
          </a:p>
        </p:txBody>
      </p:sp>
      <p:sp>
        <p:nvSpPr>
          <p:cNvPr id="24"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chemeClr val="bg1"/>
                </a:solidFill>
              </a:defRPr>
            </a:lvl1pPr>
          </a:lstStyle>
          <a:p>
            <a:pPr lvl="0"/>
            <a:r>
              <a:rPr lang="is-IS" noProof="0" dirty="0" smtClean="0"/>
              <a:t>Click to 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extagl_fyris 1 lína_3 myndir">
    <p:spTree>
      <p:nvGrpSpPr>
        <p:cNvPr id="1" name=""/>
        <p:cNvGrpSpPr/>
        <p:nvPr/>
      </p:nvGrpSpPr>
      <p:grpSpPr>
        <a:xfrm>
          <a:off x="0" y="0"/>
          <a:ext cx="0" cy="0"/>
          <a:chOff x="0" y="0"/>
          <a:chExt cx="0" cy="0"/>
        </a:xfrm>
      </p:grpSpPr>
      <p:sp>
        <p:nvSpPr>
          <p:cNvPr id="26" name="Content Placeholder 2"/>
          <p:cNvSpPr>
            <a:spLocks noGrp="1"/>
          </p:cNvSpPr>
          <p:nvPr>
            <p:ph idx="1"/>
          </p:nvPr>
        </p:nvSpPr>
        <p:spPr>
          <a:xfrm>
            <a:off x="817200" y="1219200"/>
            <a:ext cx="14630400" cy="1299600"/>
          </a:xfrm>
        </p:spPr>
        <p:txBody>
          <a:bodyPr>
            <a:noAutofit/>
          </a:bodyPr>
          <a:lstStyle>
            <a:lvl1pPr marL="288000" indent="-288000">
              <a:buClr>
                <a:srgbClr val="004562"/>
              </a:buClr>
              <a:buFont typeface="Arial" charset="0"/>
              <a:buChar char="•"/>
              <a:tabLst/>
              <a:defRPr sz="2200"/>
            </a:lvl1pPr>
            <a:lvl2pPr marL="745200" indent="-284400">
              <a:buClr>
                <a:srgbClr val="004562"/>
              </a:buClr>
              <a:buFont typeface="Arial" charset="0"/>
              <a:buChar char="•"/>
              <a:tabLst/>
              <a:defRPr sz="2200"/>
            </a:lvl2pPr>
            <a:lvl3pPr marL="1200150" indent="-285750">
              <a:buClr>
                <a:srgbClr val="004562"/>
              </a:buClr>
              <a:buFont typeface="Arial" charset="0"/>
              <a:buChar char="•"/>
              <a:defRPr sz="2200"/>
            </a:lvl3pPr>
            <a:lvl4pPr marL="1657350" indent="-285750">
              <a:buClr>
                <a:srgbClr val="004562"/>
              </a:buClr>
              <a:buFont typeface="Arial" charset="0"/>
              <a:buChar char="•"/>
              <a:defRPr sz="2200"/>
            </a:lvl4pPr>
            <a:lvl5pPr marL="2114550" indent="-285750">
              <a:buClr>
                <a:srgbClr val="004562"/>
              </a:buClr>
              <a:buFont typeface="Arial" charset="0"/>
              <a:buChar char="•"/>
              <a:defRPr sz="2200"/>
            </a:lvl5pPr>
          </a:lstStyle>
          <a:p>
            <a:pPr lvl="0"/>
            <a:r>
              <a:rPr lang="is-IS" noProof="0" dirty="0" smtClean="0"/>
              <a:t>Click to edit Master text styles</a:t>
            </a:r>
            <a:endParaRPr lang="is-IS" noProof="0" dirty="0"/>
          </a:p>
        </p:txBody>
      </p:sp>
      <p:sp>
        <p:nvSpPr>
          <p:cNvPr id="21" name="Content Placeholder 5"/>
          <p:cNvSpPr>
            <a:spLocks noGrp="1"/>
          </p:cNvSpPr>
          <p:nvPr>
            <p:ph sz="quarter" idx="17"/>
          </p:nvPr>
        </p:nvSpPr>
        <p:spPr>
          <a:xfrm>
            <a:off x="817200" y="2518801"/>
            <a:ext cx="4724400" cy="5863200"/>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3" name="Content Placeholder 5"/>
          <p:cNvSpPr>
            <a:spLocks noGrp="1"/>
          </p:cNvSpPr>
          <p:nvPr>
            <p:ph sz="quarter" idx="18"/>
          </p:nvPr>
        </p:nvSpPr>
        <p:spPr>
          <a:xfrm>
            <a:off x="5781358" y="2518801"/>
            <a:ext cx="4724400" cy="5863200"/>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4" name="Content Placeholder 5"/>
          <p:cNvSpPr>
            <a:spLocks noGrp="1"/>
          </p:cNvSpPr>
          <p:nvPr>
            <p:ph sz="quarter" idx="19"/>
          </p:nvPr>
        </p:nvSpPr>
        <p:spPr>
          <a:xfrm>
            <a:off x="10718800" y="2518801"/>
            <a:ext cx="4724400" cy="5863200"/>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33"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34"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8/23/2017</a:t>
            </a:fld>
            <a:endParaRPr lang="en-US"/>
          </a:p>
        </p:txBody>
      </p:sp>
      <p:sp>
        <p:nvSpPr>
          <p:cNvPr id="35"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20" name="Holder 2"/>
          <p:cNvSpPr>
            <a:spLocks noGrp="1"/>
          </p:cNvSpPr>
          <p:nvPr>
            <p:ph type="ctrTitle"/>
          </p:nvPr>
        </p:nvSpPr>
        <p:spPr>
          <a:xfrm>
            <a:off x="818025" y="546817"/>
            <a:ext cx="12923375" cy="668422"/>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guide id="8" pos="972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extagl_fyrirsögn 2 línur_stærra letur">
    <p:spTree>
      <p:nvGrpSpPr>
        <p:cNvPr id="1" name=""/>
        <p:cNvGrpSpPr/>
        <p:nvPr/>
      </p:nvGrpSpPr>
      <p:grpSpPr>
        <a:xfrm>
          <a:off x="0" y="0"/>
          <a:ext cx="0" cy="0"/>
          <a:chOff x="0" y="0"/>
          <a:chExt cx="0" cy="0"/>
        </a:xfrm>
      </p:grpSpPr>
      <p:sp>
        <p:nvSpPr>
          <p:cNvPr id="17" name="Holder 2"/>
          <p:cNvSpPr txBox="1">
            <a:spLocks/>
          </p:cNvSpPr>
          <p:nvPr userDrawn="1"/>
        </p:nvSpPr>
        <p:spPr>
          <a:xfrm>
            <a:off x="825500" y="533400"/>
            <a:ext cx="12923375" cy="1295399"/>
          </a:xfrm>
          <a:prstGeom prst="rect">
            <a:avLst/>
          </a:prstGeom>
        </p:spPr>
        <p:txBody>
          <a:bodyPr wrap="square" lIns="0" tIns="0" rIns="0" bIns="0">
            <a:normAutofit/>
          </a:bodyPr>
          <a:lstStyle>
            <a:lvl1pPr>
              <a:lnSpc>
                <a:spcPct val="80000"/>
              </a:lnSpc>
              <a:spcBef>
                <a:spcPts val="0"/>
              </a:spcBef>
              <a:spcAft>
                <a:spcPts val="0"/>
              </a:spcAft>
              <a:defRPr sz="4800" b="0" i="0">
                <a:solidFill>
                  <a:srgbClr val="004562"/>
                </a:solidFill>
                <a:latin typeface="Calibri"/>
                <a:ea typeface="+mj-ea"/>
                <a:cs typeface="Calibri"/>
              </a:defRPr>
            </a:lvl1pPr>
          </a:lstStyle>
          <a:p>
            <a:endParaRPr lang="en-US" kern="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0"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21"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1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1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8/23/2017</a:t>
            </a:fld>
            <a:endParaRPr lang="en-US"/>
          </a:p>
        </p:txBody>
      </p:sp>
      <p:sp>
        <p:nvSpPr>
          <p:cNvPr id="1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9"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18" name="Content Placeholder 2"/>
          <p:cNvSpPr>
            <a:spLocks noGrp="1"/>
          </p:cNvSpPr>
          <p:nvPr>
            <p:ph idx="1"/>
          </p:nvPr>
        </p:nvSpPr>
        <p:spPr>
          <a:xfrm>
            <a:off x="817200" y="2049876"/>
            <a:ext cx="14630400" cy="6332124"/>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extagl_2 myndir_stærra letur">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8/23/2017</a:t>
            </a:fld>
            <a:endParaRPr lang="en-US"/>
          </a:p>
        </p:txBody>
      </p:sp>
      <p:sp>
        <p:nvSpPr>
          <p:cNvPr id="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8"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20" name="Content Placeholder 2"/>
          <p:cNvSpPr>
            <a:spLocks noGrp="1"/>
          </p:cNvSpPr>
          <p:nvPr>
            <p:ph idx="1"/>
          </p:nvPr>
        </p:nvSpPr>
        <p:spPr>
          <a:xfrm>
            <a:off x="817200" y="2049876"/>
            <a:ext cx="7158400" cy="6332124"/>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1" name="Content Placeholder 2"/>
          <p:cNvSpPr>
            <a:spLocks noGrp="1"/>
          </p:cNvSpPr>
          <p:nvPr>
            <p:ph idx="10"/>
          </p:nvPr>
        </p:nvSpPr>
        <p:spPr>
          <a:xfrm>
            <a:off x="8280400" y="2049876"/>
            <a:ext cx="7158400" cy="6332124"/>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extaglæra_meiri-texti-pos">
    <p:spTree>
      <p:nvGrpSpPr>
        <p:cNvPr id="1" name=""/>
        <p:cNvGrpSpPr/>
        <p:nvPr/>
      </p:nvGrpSpPr>
      <p:grpSpPr>
        <a:xfrm>
          <a:off x="0" y="0"/>
          <a:ext cx="0" cy="0"/>
          <a:chOff x="0" y="0"/>
          <a:chExt cx="0" cy="0"/>
        </a:xfrm>
      </p:grpSpPr>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 name="Holder 2"/>
          <p:cNvSpPr>
            <a:spLocks noGrp="1"/>
          </p:cNvSpPr>
          <p:nvPr>
            <p:ph type="ctrTitle"/>
          </p:nvPr>
        </p:nvSpPr>
        <p:spPr>
          <a:xfrm>
            <a:off x="818025" y="417983"/>
            <a:ext cx="12923375" cy="763410"/>
          </a:xfrm>
          <a:prstGeom prst="rect">
            <a:avLst/>
          </a:prstGeom>
        </p:spPr>
        <p:txBody>
          <a:bodyPr wrap="square" lIns="0" tIns="0" rIns="0" bIns="0">
            <a:normAutofit/>
          </a:bodyPr>
          <a:lstStyle>
            <a:lvl1pPr>
              <a:defRPr/>
            </a:lvl1pPr>
          </a:lstStyle>
          <a:p>
            <a:endParaRPr lang="is-IS" noProof="0" dirty="0"/>
          </a:p>
        </p:txBody>
      </p:sp>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2" name="Content Placeholder 2"/>
          <p:cNvSpPr>
            <a:spLocks noGrp="1"/>
          </p:cNvSpPr>
          <p:nvPr>
            <p:ph idx="1"/>
          </p:nvPr>
        </p:nvSpPr>
        <p:spPr>
          <a:xfrm>
            <a:off x="812800" y="1181393"/>
            <a:ext cx="14630400" cy="1230607"/>
          </a:xfrm>
        </p:spPr>
        <p:txBody>
          <a:bodyPr>
            <a:normAutofit/>
          </a:bodyPr>
          <a:lstStyle>
            <a:lvl1pPr marL="273050" indent="-273050">
              <a:buClr>
                <a:srgbClr val="004562"/>
              </a:buClr>
              <a:buFont typeface="Arial" charset="0"/>
              <a:buChar char="•"/>
              <a:tabLst/>
              <a:defRPr sz="1800"/>
            </a:lvl1pPr>
            <a:lvl2pPr marL="800100" indent="-342900">
              <a:buClr>
                <a:srgbClr val="004562"/>
              </a:buClr>
              <a:buFont typeface="Arial" charset="0"/>
              <a:buChar char="•"/>
              <a:defRPr sz="1800"/>
            </a:lvl2pPr>
            <a:lvl3pPr marL="1200150" indent="-285750">
              <a:buClr>
                <a:srgbClr val="004562"/>
              </a:buClr>
              <a:buFont typeface="Arial" charset="0"/>
              <a:buChar char="•"/>
              <a:defRPr sz="1800"/>
            </a:lvl3pPr>
            <a:lvl4pPr marL="1657350" indent="-285750">
              <a:buClr>
                <a:srgbClr val="004562"/>
              </a:buClr>
              <a:buFont typeface="Arial" charset="0"/>
              <a:buChar char="•"/>
              <a:defRPr sz="1800"/>
            </a:lvl4pPr>
            <a:lvl5pPr marL="2114550" indent="-285750">
              <a:buClr>
                <a:srgbClr val="004562"/>
              </a:buClr>
              <a:buFont typeface="Arial" charset="0"/>
              <a:buChar char="•"/>
              <a:defRPr sz="18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4" name="Text Placeholder 3"/>
          <p:cNvSpPr>
            <a:spLocks noGrp="1"/>
          </p:cNvSpPr>
          <p:nvPr>
            <p:ph type="body" sz="quarter" idx="16"/>
          </p:nvPr>
        </p:nvSpPr>
        <p:spPr>
          <a:xfrm>
            <a:off x="812800" y="8160603"/>
            <a:ext cx="14648961" cy="678597"/>
          </a:xfrm>
        </p:spPr>
        <p:txBody>
          <a:bodyPr>
            <a:normAutofit/>
          </a:bodyPr>
          <a:lstStyle>
            <a:lvl1pPr>
              <a:defRPr sz="1200"/>
            </a:lvl1pPr>
          </a:lstStyle>
          <a:p>
            <a:pPr>
              <a:defRPr/>
            </a:pPr>
            <a:endParaRPr lang="is-IS" sz="1200" noProof="0" dirty="0">
              <a:solidFill>
                <a:srgbClr val="000000"/>
              </a:solidFill>
              <a:cs typeface="Arial"/>
            </a:endParaRPr>
          </a:p>
        </p:txBody>
      </p:sp>
      <p:sp>
        <p:nvSpPr>
          <p:cNvPr id="21" name="Content Placeholder 5"/>
          <p:cNvSpPr>
            <a:spLocks noGrp="1"/>
          </p:cNvSpPr>
          <p:nvPr>
            <p:ph sz="quarter" idx="17"/>
          </p:nvPr>
        </p:nvSpPr>
        <p:spPr>
          <a:xfrm>
            <a:off x="812800" y="2411413"/>
            <a:ext cx="4724400" cy="5622925"/>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4" name="Content Placeholder 5"/>
          <p:cNvSpPr>
            <a:spLocks noGrp="1"/>
          </p:cNvSpPr>
          <p:nvPr>
            <p:ph sz="quarter" idx="18"/>
          </p:nvPr>
        </p:nvSpPr>
        <p:spPr>
          <a:xfrm>
            <a:off x="5781358" y="2411413"/>
            <a:ext cx="4724400" cy="5622925"/>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6" name="Content Placeholder 5"/>
          <p:cNvSpPr>
            <a:spLocks noGrp="1"/>
          </p:cNvSpPr>
          <p:nvPr>
            <p:ph sz="quarter" idx="19"/>
          </p:nvPr>
        </p:nvSpPr>
        <p:spPr>
          <a:xfrm>
            <a:off x="10718800" y="2411413"/>
            <a:ext cx="4724400" cy="5622925"/>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guide id="8" pos="102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Milliglæra-blá">
    <p:spTree>
      <p:nvGrpSpPr>
        <p:cNvPr id="1" name=""/>
        <p:cNvGrpSpPr/>
        <p:nvPr/>
      </p:nvGrpSpPr>
      <p:grpSpPr>
        <a:xfrm>
          <a:off x="0" y="0"/>
          <a:ext cx="0" cy="0"/>
          <a:chOff x="0" y="0"/>
          <a:chExt cx="0" cy="0"/>
        </a:xfrm>
      </p:grpSpPr>
      <p:sp>
        <p:nvSpPr>
          <p:cNvPr id="14"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ECE9E4"/>
          </a:solidFill>
        </p:spPr>
        <p:txBody>
          <a:bodyPr wrap="square" lIns="0" tIns="0" rIns="0" bIns="0" rtlCol="0"/>
          <a:lstStyle/>
          <a:p>
            <a:endParaRPr/>
          </a:p>
        </p:txBody>
      </p:sp>
      <p:sp>
        <p:nvSpPr>
          <p:cNvPr id="16" name="object 12"/>
          <p:cNvSpPr/>
          <p:nvPr userDrawn="1"/>
        </p:nvSpPr>
        <p:spPr>
          <a:xfrm>
            <a:off x="0" y="1317308"/>
            <a:ext cx="16256000"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004562"/>
          </a:solidFill>
        </p:spPr>
        <p:txBody>
          <a:bodyPr wrap="square" lIns="0" tIns="0" rIns="0" bIns="0" rtlCol="0"/>
          <a:lstStyle/>
          <a:p>
            <a:endParaRPr/>
          </a:p>
        </p:txBody>
      </p:sp>
      <p:sp>
        <p:nvSpPr>
          <p:cNvPr id="25"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chemeClr val="bg1"/>
                </a:solidFill>
              </a:defRPr>
            </a:lvl1pPr>
          </a:lstStyle>
          <a:p>
            <a:pPr lvl="0"/>
            <a:r>
              <a:rPr lang="is-IS" noProof="0" dirty="0" smtClean="0"/>
              <a:t>Click to edit Master text styles</a:t>
            </a:r>
          </a:p>
        </p:txBody>
      </p:sp>
      <p:sp>
        <p:nvSpPr>
          <p:cNvPr id="28"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chemeClr val="bg1"/>
                </a:solidFill>
              </a:defRPr>
            </a:lvl1pPr>
          </a:lstStyle>
          <a:p>
            <a:pPr lvl="0"/>
            <a:r>
              <a:rPr lang="is-IS" noProof="0" dirty="0" smtClean="0"/>
              <a:t>Click to edit Master text styles</a:t>
            </a: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26"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27"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8/23/2017</a:t>
            </a:fld>
            <a:endParaRPr lang="en-US"/>
          </a:p>
        </p:txBody>
      </p:sp>
      <p:sp>
        <p:nvSpPr>
          <p:cNvPr id="30"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892245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userDrawn="1">
          <p15:clr>
            <a:srgbClr val="FBAE40"/>
          </p15:clr>
        </p15:guide>
        <p15:guide id="2" orient="horz" pos="2736" userDrawn="1">
          <p15:clr>
            <a:srgbClr val="FBAE40"/>
          </p15:clr>
        </p15:guide>
        <p15:guide id="4" pos="10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Milliglæra-blá_mynd">
    <p:spTree>
      <p:nvGrpSpPr>
        <p:cNvPr id="1" name=""/>
        <p:cNvGrpSpPr/>
        <p:nvPr/>
      </p:nvGrpSpPr>
      <p:grpSpPr>
        <a:xfrm>
          <a:off x="0" y="0"/>
          <a:ext cx="0" cy="0"/>
          <a:chOff x="0" y="0"/>
          <a:chExt cx="0" cy="0"/>
        </a:xfrm>
      </p:grpSpPr>
      <p:sp>
        <p:nvSpPr>
          <p:cNvPr id="14"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ECE9E4"/>
          </a:solidFill>
        </p:spPr>
        <p:txBody>
          <a:bodyPr wrap="square" lIns="0" tIns="0" rIns="0" bIns="0" rtlCol="0"/>
          <a:lstStyle/>
          <a:p>
            <a:endParaRPr/>
          </a:p>
        </p:txBody>
      </p:sp>
      <p:sp>
        <p:nvSpPr>
          <p:cNvPr id="10" name="Picture Placeholder 28"/>
          <p:cNvSpPr>
            <a:spLocks noGrp="1"/>
          </p:cNvSpPr>
          <p:nvPr>
            <p:ph type="pic" sz="quarter" idx="15" hasCustomPrompt="1"/>
          </p:nvPr>
        </p:nvSpPr>
        <p:spPr>
          <a:xfrm>
            <a:off x="-1" y="1316038"/>
            <a:ext cx="16255999" cy="6509941"/>
          </a:xfrm>
          <a:solidFill>
            <a:schemeClr val="bg1">
              <a:lumMod val="75000"/>
            </a:schemeClr>
          </a:solidFill>
        </p:spPr>
        <p:txBody>
          <a:bodyPr/>
          <a:lstStyle>
            <a:lvl1pPr marL="0" indent="0">
              <a:buNone/>
              <a:defRPr baseline="0"/>
            </a:lvl1pPr>
          </a:lstStyle>
          <a:p>
            <a:r>
              <a:rPr lang="is-IS" dirty="0" smtClean="0"/>
              <a:t>Dragið </a:t>
            </a:r>
            <a:r>
              <a:rPr lang="is-IS" noProof="0" dirty="0" smtClean="0"/>
              <a:t>mynd</a:t>
            </a:r>
            <a:r>
              <a:rPr lang="is-IS" dirty="0" smtClean="0"/>
              <a:t> inn í myndflötinn eða veljið myndflöt og notið „insert picture“ hnapp frá valblaði</a:t>
            </a:r>
            <a:endParaRPr lang="is-IS" dirty="0"/>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26"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27"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8/23/2017</a:t>
            </a:fld>
            <a:endParaRPr lang="en-US"/>
          </a:p>
        </p:txBody>
      </p:sp>
      <p:sp>
        <p:nvSpPr>
          <p:cNvPr id="30"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3"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chemeClr val="bg1"/>
                </a:solidFill>
              </a:defRPr>
            </a:lvl1pPr>
          </a:lstStyle>
          <a:p>
            <a:pPr lvl="0"/>
            <a:r>
              <a:rPr lang="is-IS" noProof="0" dirty="0" smtClean="0"/>
              <a:t>Click to edit Master text styles</a:t>
            </a:r>
          </a:p>
        </p:txBody>
      </p:sp>
      <p:sp>
        <p:nvSpPr>
          <p:cNvPr id="15"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chemeClr val="bg1"/>
                </a:solidFill>
              </a:defRPr>
            </a:lvl1pPr>
          </a:lstStyle>
          <a:p>
            <a:pPr lvl="0"/>
            <a:r>
              <a:rPr lang="is-IS" noProof="0" dirty="0" smtClean="0"/>
              <a:t>Click to 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orient="horz" pos="27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Milliglæra-ljósgrá">
    <p:spTree>
      <p:nvGrpSpPr>
        <p:cNvPr id="1" name=""/>
        <p:cNvGrpSpPr/>
        <p:nvPr/>
      </p:nvGrpSpPr>
      <p:grpSpPr>
        <a:xfrm>
          <a:off x="0" y="0"/>
          <a:ext cx="0" cy="0"/>
          <a:chOff x="0" y="0"/>
          <a:chExt cx="0" cy="0"/>
        </a:xfrm>
      </p:grpSpPr>
      <p:sp>
        <p:nvSpPr>
          <p:cNvPr id="27"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004562"/>
          </a:solidFill>
        </p:spPr>
        <p:txBody>
          <a:bodyPr wrap="square" lIns="0" tIns="0" rIns="0" bIns="0" rtlCol="0"/>
          <a:lstStyle/>
          <a:p>
            <a:endParaRPr/>
          </a:p>
        </p:txBody>
      </p:sp>
      <p:sp>
        <p:nvSpPr>
          <p:cNvPr id="16" name="object 12"/>
          <p:cNvSpPr/>
          <p:nvPr userDrawn="1"/>
        </p:nvSpPr>
        <p:spPr>
          <a:xfrm>
            <a:off x="0" y="1316596"/>
            <a:ext cx="16256000"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ECE9E4"/>
          </a:solidFill>
        </p:spPr>
        <p:txBody>
          <a:bodyPr wrap="square" lIns="0" tIns="0" rIns="0" bIns="0" rtlCol="0"/>
          <a:lstStyle/>
          <a:p>
            <a:endParaRP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31"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32"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8/23/2017</a:t>
            </a:fld>
            <a:endParaRPr lang="en-US"/>
          </a:p>
        </p:txBody>
      </p:sp>
      <p:sp>
        <p:nvSpPr>
          <p:cNvPr id="33"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2"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rgbClr val="004562"/>
                </a:solidFill>
              </a:defRPr>
            </a:lvl1pPr>
          </a:lstStyle>
          <a:p>
            <a:pPr lvl="0"/>
            <a:r>
              <a:rPr lang="is-IS" noProof="0" dirty="0" smtClean="0"/>
              <a:t>Click to edit Master text styles</a:t>
            </a:r>
          </a:p>
        </p:txBody>
      </p:sp>
      <p:sp>
        <p:nvSpPr>
          <p:cNvPr id="13"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rgbClr val="004562"/>
                </a:solidFill>
              </a:defRPr>
            </a:lvl1pPr>
          </a:lstStyle>
          <a:p>
            <a:pPr lvl="0"/>
            <a:r>
              <a:rPr lang="is-IS" noProof="0" dirty="0" smtClean="0"/>
              <a:t>Click to 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orient="horz" pos="27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2-Milliglæra-ljósgrá_mynd">
    <p:spTree>
      <p:nvGrpSpPr>
        <p:cNvPr id="1" name=""/>
        <p:cNvGrpSpPr/>
        <p:nvPr/>
      </p:nvGrpSpPr>
      <p:grpSpPr>
        <a:xfrm>
          <a:off x="0" y="0"/>
          <a:ext cx="0" cy="0"/>
          <a:chOff x="0" y="0"/>
          <a:chExt cx="0" cy="0"/>
        </a:xfrm>
      </p:grpSpPr>
      <p:sp>
        <p:nvSpPr>
          <p:cNvPr id="27"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004562"/>
          </a:solidFill>
        </p:spPr>
        <p:txBody>
          <a:bodyPr wrap="square" lIns="0" tIns="0" rIns="0" bIns="0" rtlCol="0"/>
          <a:lstStyle/>
          <a:p>
            <a:endParaRPr noProof="0"/>
          </a:p>
        </p:txBody>
      </p:sp>
      <p:sp>
        <p:nvSpPr>
          <p:cNvPr id="10" name="Picture Placeholder 28"/>
          <p:cNvSpPr>
            <a:spLocks noGrp="1"/>
          </p:cNvSpPr>
          <p:nvPr>
            <p:ph type="pic" sz="quarter" idx="15"/>
          </p:nvPr>
        </p:nvSpPr>
        <p:spPr>
          <a:xfrm>
            <a:off x="0" y="1316038"/>
            <a:ext cx="13157834" cy="6509941"/>
          </a:xfrm>
          <a:solidFill>
            <a:schemeClr val="bg1">
              <a:lumMod val="75000"/>
            </a:schemeClr>
          </a:solidFill>
        </p:spPr>
        <p:txBody>
          <a:bodyPr/>
          <a:lstStyle/>
          <a:p>
            <a:endParaRPr lang="en-US" noProof="0"/>
          </a:p>
        </p:txBody>
      </p:sp>
      <p:sp>
        <p:nvSpPr>
          <p:cNvPr id="11" name="Picture Placeholder 28"/>
          <p:cNvSpPr>
            <a:spLocks noGrp="1"/>
          </p:cNvSpPr>
          <p:nvPr>
            <p:ph type="pic" sz="quarter" idx="16" hasCustomPrompt="1"/>
          </p:nvPr>
        </p:nvSpPr>
        <p:spPr>
          <a:xfrm>
            <a:off x="-15570" y="1317029"/>
            <a:ext cx="16271569" cy="6509941"/>
          </a:xfrm>
          <a:solidFill>
            <a:schemeClr val="bg1">
              <a:lumMod val="75000"/>
            </a:schemeClr>
          </a:solidFill>
        </p:spPr>
        <p:txBody>
          <a:bodyPr/>
          <a:lstStyle>
            <a:lvl1pPr marL="0" marR="0" indent="0" defTabSz="914400" eaLnBrk="1" fontAlgn="auto" latinLnBrk="0" hangingPunct="1">
              <a:lnSpc>
                <a:spcPct val="100000"/>
              </a:lnSpc>
              <a:spcBef>
                <a:spcPts val="0"/>
              </a:spcBef>
              <a:spcAft>
                <a:spcPts val="0"/>
              </a:spcAft>
              <a:buClr>
                <a:srgbClr val="004562"/>
              </a:buClr>
              <a:buSzTx/>
              <a:buFont typeface="Arial" charset="0"/>
              <a:buNone/>
              <a:tabLst/>
              <a:defRPr/>
            </a:lvl1pPr>
          </a:lstStyle>
          <a:p>
            <a:r>
              <a:rPr lang="is-IS" noProof="0" dirty="0" smtClean="0"/>
              <a:t>Dragið mynd inn í myndflötinn eða veljið myndflöt og notið „insert picture“ hnapp frá valblaði</a:t>
            </a:r>
          </a:p>
          <a:p>
            <a:endParaRPr lang="is-IS" noProof="0" dirty="0"/>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31"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noProof="0"/>
          </a:p>
        </p:txBody>
      </p:sp>
      <p:sp>
        <p:nvSpPr>
          <p:cNvPr id="32"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noProof="0"/>
              <a:t>8/23/2017</a:t>
            </a:fld>
            <a:endParaRPr lang="en-US" noProof="0"/>
          </a:p>
        </p:txBody>
      </p:sp>
      <p:sp>
        <p:nvSpPr>
          <p:cNvPr id="33"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rPr noProof="0"/>
              <a:t>‹#›</a:t>
            </a:fld>
            <a:endParaRPr noProof="0"/>
          </a:p>
        </p:txBody>
      </p:sp>
      <p:sp>
        <p:nvSpPr>
          <p:cNvPr id="16"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rgbClr val="004562"/>
                </a:solidFill>
              </a:defRPr>
            </a:lvl1pPr>
          </a:lstStyle>
          <a:p>
            <a:pPr lvl="0"/>
            <a:r>
              <a:rPr lang="is-IS" noProof="0" dirty="0" smtClean="0"/>
              <a:t>Click to edit Master text styles</a:t>
            </a:r>
          </a:p>
        </p:txBody>
      </p:sp>
      <p:sp>
        <p:nvSpPr>
          <p:cNvPr id="17"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rgbClr val="004562"/>
                </a:solidFill>
              </a:defRPr>
            </a:lvl1pPr>
          </a:lstStyle>
          <a:p>
            <a:pPr lvl="0"/>
            <a:r>
              <a:rPr lang="is-IS" noProof="0" dirty="0" smtClean="0"/>
              <a:t>Click to 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orient="horz" pos="27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extaglæra_fyrirsögn 2 línur">
    <p:spTree>
      <p:nvGrpSpPr>
        <p:cNvPr id="1" name=""/>
        <p:cNvGrpSpPr/>
        <p:nvPr/>
      </p:nvGrpSpPr>
      <p:grpSpPr>
        <a:xfrm>
          <a:off x="0" y="0"/>
          <a:ext cx="0" cy="0"/>
          <a:chOff x="0" y="0"/>
          <a:chExt cx="0" cy="0"/>
        </a:xfrm>
      </p:grpSpPr>
      <p:sp>
        <p:nvSpPr>
          <p:cNvPr id="17" name="Holder 2"/>
          <p:cNvSpPr txBox="1">
            <a:spLocks/>
          </p:cNvSpPr>
          <p:nvPr userDrawn="1"/>
        </p:nvSpPr>
        <p:spPr>
          <a:xfrm>
            <a:off x="825500" y="533400"/>
            <a:ext cx="12923375" cy="1295399"/>
          </a:xfrm>
          <a:prstGeom prst="rect">
            <a:avLst/>
          </a:prstGeom>
        </p:spPr>
        <p:txBody>
          <a:bodyPr wrap="square" lIns="0" tIns="0" rIns="0" bIns="0">
            <a:normAutofit/>
          </a:bodyPr>
          <a:lstStyle>
            <a:lvl1pPr>
              <a:lnSpc>
                <a:spcPct val="80000"/>
              </a:lnSpc>
              <a:spcBef>
                <a:spcPts val="0"/>
              </a:spcBef>
              <a:spcAft>
                <a:spcPts val="0"/>
              </a:spcAft>
              <a:defRPr sz="4800" b="0" i="0">
                <a:solidFill>
                  <a:srgbClr val="004562"/>
                </a:solidFill>
                <a:latin typeface="Calibri"/>
                <a:ea typeface="+mj-ea"/>
                <a:cs typeface="Calibri"/>
              </a:defRPr>
            </a:lvl1pPr>
          </a:lstStyle>
          <a:p>
            <a:endParaRPr lang="en-US" kern="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0"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21"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1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1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8/23/2017</a:t>
            </a:fld>
            <a:endParaRPr lang="en-US"/>
          </a:p>
        </p:txBody>
      </p:sp>
      <p:sp>
        <p:nvSpPr>
          <p:cNvPr id="1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9"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18" name="Content Placeholder 2"/>
          <p:cNvSpPr>
            <a:spLocks noGrp="1"/>
          </p:cNvSpPr>
          <p:nvPr>
            <p:ph idx="1"/>
          </p:nvPr>
        </p:nvSpPr>
        <p:spPr>
          <a:xfrm>
            <a:off x="817200" y="2049876"/>
            <a:ext cx="14630400" cy="6332124"/>
          </a:xfrm>
        </p:spPr>
        <p:txBody>
          <a:bodyPr>
            <a:normAutofit/>
          </a:bodyPr>
          <a:lstStyle>
            <a:lvl1pPr marL="288000" marR="0" indent="-288000" defTabSz="914400" eaLnBrk="1" fontAlgn="auto" latinLnBrk="0" hangingPunct="1">
              <a:lnSpc>
                <a:spcPct val="100000"/>
              </a:lnSpc>
              <a:spcBef>
                <a:spcPts val="1000"/>
              </a:spcBef>
              <a:spcAft>
                <a:spcPts val="0"/>
              </a:spcAft>
              <a:buClr>
                <a:srgbClr val="004562"/>
              </a:buClr>
              <a:buSzTx/>
              <a:buFont typeface="Arial" charset="0"/>
              <a:buChar char="•"/>
              <a:tabLst/>
              <a:defRPr sz="4000"/>
            </a:lvl1pPr>
            <a:lvl2pPr marL="7429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3600"/>
            </a:lvl2pPr>
            <a:lvl3pPr marL="12001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3200"/>
            </a:lvl3pPr>
            <a:lvl4pPr marL="16573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2800"/>
            </a:lvl4pPr>
            <a:lvl5pPr marL="21145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2400"/>
            </a:lvl5pPr>
          </a:lstStyle>
          <a:p>
            <a:pPr marL="288000" marR="0" lvl="0" indent="-28800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3200" b="0" i="0" u="none" strike="noStrike" kern="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2800" b="0" i="0" u="none" strike="noStrike" kern="0" cap="none" spc="0" normalizeH="0" baseline="0" noProof="0" dirty="0" smtClean="0">
                <a:ln>
                  <a:noFill/>
                </a:ln>
                <a:solidFill>
                  <a:sysClr val="windowText" lastClr="000000"/>
                </a:solidFill>
                <a:effectLst/>
                <a:uLnTx/>
                <a:uFillTx/>
                <a:latin typeface="+mn-lt"/>
                <a:ea typeface="+mn-ea"/>
                <a:cs typeface="+mn-cs"/>
              </a:rPr>
              <a:t>Second level</a:t>
            </a:r>
          </a:p>
          <a:p>
            <a:pPr marL="1200150" marR="0" lvl="2"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2400" b="0" i="0" u="none" strike="noStrike" kern="0" cap="none" spc="0" normalizeH="0" baseline="0" noProof="0" dirty="0" smtClean="0">
                <a:ln>
                  <a:noFill/>
                </a:ln>
                <a:solidFill>
                  <a:sysClr val="windowText" lastClr="000000"/>
                </a:solidFill>
                <a:effectLst/>
                <a:uLnTx/>
                <a:uFillTx/>
                <a:latin typeface="+mn-lt"/>
                <a:ea typeface="+mn-ea"/>
                <a:cs typeface="+mn-cs"/>
              </a:rPr>
              <a:t>Third level</a:t>
            </a:r>
          </a:p>
          <a:p>
            <a:pPr marL="1657350" marR="0" lvl="3"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2000" b="0" i="0" u="none" strike="noStrike" kern="0" cap="none" spc="0" normalizeH="0" baseline="0" noProof="0" dirty="0" smtClean="0">
                <a:ln>
                  <a:noFill/>
                </a:ln>
                <a:solidFill>
                  <a:sysClr val="windowText" lastClr="000000"/>
                </a:solidFill>
                <a:effectLst/>
                <a:uLnTx/>
                <a:uFillTx/>
                <a:latin typeface="+mn-lt"/>
                <a:ea typeface="+mn-ea"/>
                <a:cs typeface="+mn-cs"/>
              </a:rPr>
              <a:t>Fourth level</a:t>
            </a:r>
          </a:p>
          <a:p>
            <a:pPr marL="2114550" marR="0" lvl="4"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1800" b="0" i="0" u="none" strike="noStrike" kern="0" cap="none" spc="0" normalizeH="0" baseline="0" noProof="0" dirty="0" smtClean="0">
                <a:ln>
                  <a:noFill/>
                </a:ln>
                <a:solidFill>
                  <a:sysClr val="windowText" lastClr="000000"/>
                </a:solidFill>
                <a:effectLst/>
                <a:uLnTx/>
                <a:uFillTx/>
                <a:latin typeface="+mn-lt"/>
                <a:ea typeface="+mn-ea"/>
                <a:cs typeface="+mn-cs"/>
              </a:rPr>
              <a:t>Fifth level</a:t>
            </a:r>
            <a:endParaRPr kumimoji="0" lang="is-IS" sz="1800" b="0" i="0" u="none" strike="noStrike" kern="0" cap="none" spc="0" normalizeH="0" baseline="0" noProof="0" dirty="0">
              <a:ln>
                <a:noFill/>
              </a:ln>
              <a:solidFill>
                <a:sysClr val="windowText" lastClr="000000"/>
              </a:solidFill>
              <a:effectLst/>
              <a:uLnTx/>
              <a:uFillTx/>
              <a:latin typeface="+mn-lt"/>
              <a:ea typeface="+mn-ea"/>
              <a:cs typeface="+mn-cs"/>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extagl_fyrirs 2 línur_2 myndir">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8/23/2017</a:t>
            </a:fld>
            <a:endParaRPr lang="en-US"/>
          </a:p>
        </p:txBody>
      </p:sp>
      <p:sp>
        <p:nvSpPr>
          <p:cNvPr id="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5" name="Content Placeholder 4"/>
          <p:cNvSpPr>
            <a:spLocks noGrp="1"/>
          </p:cNvSpPr>
          <p:nvPr>
            <p:ph sz="quarter" idx="17"/>
          </p:nvPr>
        </p:nvSpPr>
        <p:spPr>
          <a:xfrm>
            <a:off x="817200" y="2045914"/>
            <a:ext cx="7151687" cy="6323386"/>
          </a:xfrm>
        </p:spPr>
        <p:txBody>
          <a:bodyPr>
            <a:normAutofit/>
          </a:bodyPr>
          <a:lstStyle>
            <a:lvl1pPr marL="288000" indent="-288000">
              <a:spcBef>
                <a:spcPts val="600"/>
              </a:spcBef>
              <a:buClr>
                <a:srgbClr val="004562"/>
              </a:buClr>
              <a:tabLst/>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6" name="Content Placeholder 4"/>
          <p:cNvSpPr>
            <a:spLocks noGrp="1"/>
          </p:cNvSpPr>
          <p:nvPr>
            <p:ph sz="quarter" idx="18"/>
          </p:nvPr>
        </p:nvSpPr>
        <p:spPr>
          <a:xfrm>
            <a:off x="8291513" y="2045914"/>
            <a:ext cx="7151687" cy="6323386"/>
          </a:xfrm>
        </p:spPr>
        <p:txBody>
          <a:bodyPr>
            <a:norm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8"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extaglæra_fyrirsögn 1 lína">
    <p:spTree>
      <p:nvGrpSpPr>
        <p:cNvPr id="1" name=""/>
        <p:cNvGrpSpPr/>
        <p:nvPr/>
      </p:nvGrpSpPr>
      <p:grpSpPr>
        <a:xfrm>
          <a:off x="0" y="0"/>
          <a:ext cx="0" cy="0"/>
          <a:chOff x="0" y="0"/>
          <a:chExt cx="0" cy="0"/>
        </a:xfrm>
      </p:grpSpPr>
      <p:sp>
        <p:nvSpPr>
          <p:cNvPr id="17" name="Holder 2"/>
          <p:cNvSpPr txBox="1">
            <a:spLocks/>
          </p:cNvSpPr>
          <p:nvPr userDrawn="1"/>
        </p:nvSpPr>
        <p:spPr>
          <a:xfrm>
            <a:off x="825500" y="533401"/>
            <a:ext cx="12923375" cy="1143000"/>
          </a:xfrm>
          <a:prstGeom prst="rect">
            <a:avLst/>
          </a:prstGeom>
        </p:spPr>
        <p:txBody>
          <a:bodyPr wrap="square" lIns="0" tIns="0" rIns="0" bIns="0">
            <a:normAutofit/>
          </a:bodyPr>
          <a:lstStyle>
            <a:lvl1pPr>
              <a:lnSpc>
                <a:spcPct val="80000"/>
              </a:lnSpc>
              <a:spcBef>
                <a:spcPts val="0"/>
              </a:spcBef>
              <a:spcAft>
                <a:spcPts val="0"/>
              </a:spcAft>
              <a:defRPr sz="4800" b="0" i="0">
                <a:solidFill>
                  <a:srgbClr val="004562"/>
                </a:solidFill>
                <a:latin typeface="Calibri"/>
                <a:ea typeface="+mj-ea"/>
                <a:cs typeface="Calibri"/>
              </a:defRPr>
            </a:lvl1pPr>
          </a:lstStyle>
          <a:p>
            <a:endParaRPr lang="en-US" kern="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0"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21"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1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1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8/23/2017</a:t>
            </a:fld>
            <a:endParaRPr lang="en-US"/>
          </a:p>
        </p:txBody>
      </p:sp>
      <p:sp>
        <p:nvSpPr>
          <p:cNvPr id="1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9" name="Holder 2"/>
          <p:cNvSpPr>
            <a:spLocks noGrp="1"/>
          </p:cNvSpPr>
          <p:nvPr>
            <p:ph type="ctrTitle"/>
          </p:nvPr>
        </p:nvSpPr>
        <p:spPr>
          <a:xfrm>
            <a:off x="818025" y="546817"/>
            <a:ext cx="12923375" cy="668422"/>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18" name="Content Placeholder 2"/>
          <p:cNvSpPr>
            <a:spLocks noGrp="1"/>
          </p:cNvSpPr>
          <p:nvPr>
            <p:ph idx="1"/>
          </p:nvPr>
        </p:nvSpPr>
        <p:spPr>
          <a:xfrm>
            <a:off x="817200" y="2514838"/>
            <a:ext cx="14630400" cy="5855162"/>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2" name="Content Placeholder 2"/>
          <p:cNvSpPr>
            <a:spLocks noGrp="1"/>
          </p:cNvSpPr>
          <p:nvPr>
            <p:ph idx="10"/>
          </p:nvPr>
        </p:nvSpPr>
        <p:spPr>
          <a:xfrm>
            <a:off x="817200" y="1215238"/>
            <a:ext cx="14630400" cy="1299600"/>
          </a:xfrm>
        </p:spPr>
        <p:txBody>
          <a:bodyPr>
            <a:noAutofit/>
          </a:bodyPr>
          <a:lstStyle>
            <a:lvl1pPr marL="288000" indent="-288000">
              <a:buClr>
                <a:srgbClr val="004562"/>
              </a:buClr>
              <a:buFont typeface="Arial" charset="0"/>
              <a:buChar char="•"/>
              <a:tabLst/>
              <a:defRPr sz="2200"/>
            </a:lvl1pPr>
            <a:lvl2pPr marL="741600" indent="-284400">
              <a:buClr>
                <a:srgbClr val="004562"/>
              </a:buClr>
              <a:buFont typeface="Arial" charset="0"/>
              <a:buChar char="•"/>
              <a:tabLst/>
              <a:defRPr sz="2200"/>
            </a:lvl2pPr>
            <a:lvl3pPr marL="1200150" indent="-285750">
              <a:buClr>
                <a:srgbClr val="004562"/>
              </a:buClr>
              <a:buFont typeface="Arial" charset="0"/>
              <a:buChar char="•"/>
              <a:defRPr sz="2200"/>
            </a:lvl3pPr>
            <a:lvl4pPr marL="1657350" indent="-285750">
              <a:buClr>
                <a:srgbClr val="004562"/>
              </a:buClr>
              <a:buFont typeface="Arial" charset="0"/>
              <a:buChar char="•"/>
              <a:defRPr sz="2200"/>
            </a:lvl4pPr>
            <a:lvl5pPr marL="2114550" indent="-285750">
              <a:buClr>
                <a:srgbClr val="004562"/>
              </a:buClr>
              <a:buFont typeface="Arial" charset="0"/>
              <a:buChar char="•"/>
              <a:defRPr sz="2200"/>
            </a:lvl5pPr>
          </a:lstStyle>
          <a:p>
            <a:pPr lvl="0"/>
            <a:r>
              <a:rPr lang="is-IS" noProof="0" dirty="0" smtClean="0"/>
              <a:t>Click to edit Master text styles</a:t>
            </a:r>
          </a:p>
        </p:txBody>
      </p:sp>
    </p:spTree>
    <p:extLst>
      <p:ext uri="{BB962C8B-B14F-4D97-AF65-F5344CB8AC3E}">
        <p14:creationId xmlns:p14="http://schemas.microsoft.com/office/powerpoint/2010/main" val="356047642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extagl_fyris 1 lína_2 myndir">
    <p:spTree>
      <p:nvGrpSpPr>
        <p:cNvPr id="1" name=""/>
        <p:cNvGrpSpPr/>
        <p:nvPr/>
      </p:nvGrpSpPr>
      <p:grpSpPr>
        <a:xfrm>
          <a:off x="0" y="0"/>
          <a:ext cx="0" cy="0"/>
          <a:chOff x="0" y="0"/>
          <a:chExt cx="0" cy="0"/>
        </a:xfrm>
      </p:grpSpPr>
      <p:sp>
        <p:nvSpPr>
          <p:cNvPr id="29" name="Content Placeholder 2"/>
          <p:cNvSpPr>
            <a:spLocks noGrp="1"/>
          </p:cNvSpPr>
          <p:nvPr>
            <p:ph idx="1"/>
          </p:nvPr>
        </p:nvSpPr>
        <p:spPr>
          <a:xfrm>
            <a:off x="817200" y="1215238"/>
            <a:ext cx="14630400" cy="1299600"/>
          </a:xfrm>
        </p:spPr>
        <p:txBody>
          <a:bodyPr>
            <a:noAutofit/>
          </a:bodyPr>
          <a:lstStyle>
            <a:lvl1pPr marL="288000" indent="-288000">
              <a:buClr>
                <a:srgbClr val="004562"/>
              </a:buClr>
              <a:buFont typeface="Arial" charset="0"/>
              <a:buChar char="•"/>
              <a:tabLst/>
              <a:defRPr sz="2200"/>
            </a:lvl1pPr>
            <a:lvl2pPr marL="741600" indent="-284400">
              <a:buClr>
                <a:srgbClr val="004562"/>
              </a:buClr>
              <a:buFont typeface="Arial" charset="0"/>
              <a:buChar char="•"/>
              <a:tabLst/>
              <a:defRPr sz="2200"/>
            </a:lvl2pPr>
            <a:lvl3pPr marL="1200150" indent="-285750">
              <a:buClr>
                <a:srgbClr val="004562"/>
              </a:buClr>
              <a:buFont typeface="Arial" charset="0"/>
              <a:buChar char="•"/>
              <a:defRPr sz="2200"/>
            </a:lvl3pPr>
            <a:lvl4pPr marL="1657350" indent="-285750">
              <a:buClr>
                <a:srgbClr val="004562"/>
              </a:buClr>
              <a:buFont typeface="Arial" charset="0"/>
              <a:buChar char="•"/>
              <a:defRPr sz="2200"/>
            </a:lvl4pPr>
            <a:lvl5pPr marL="2114550" indent="-285750">
              <a:buClr>
                <a:srgbClr val="004562"/>
              </a:buClr>
              <a:buFont typeface="Arial" charset="0"/>
              <a:buChar char="•"/>
              <a:defRPr sz="2200"/>
            </a:lvl5pPr>
          </a:lstStyle>
          <a:p>
            <a:pPr lvl="0"/>
            <a:r>
              <a:rPr lang="is-IS" noProof="0" dirty="0" smtClean="0"/>
              <a:t>Click to edit Master text styles</a:t>
            </a:r>
            <a:endParaRPr lang="is-IS" noProof="0" dirty="0"/>
          </a:p>
        </p:txBody>
      </p:sp>
      <p:sp>
        <p:nvSpPr>
          <p:cNvPr id="17" name="Content Placeholder 4"/>
          <p:cNvSpPr>
            <a:spLocks noGrp="1"/>
          </p:cNvSpPr>
          <p:nvPr>
            <p:ph sz="quarter" idx="17"/>
          </p:nvPr>
        </p:nvSpPr>
        <p:spPr>
          <a:xfrm>
            <a:off x="817200" y="2514839"/>
            <a:ext cx="7151687" cy="5854462"/>
          </a:xfrm>
        </p:spPr>
        <p:txBody>
          <a:bodyPr>
            <a:norm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0" name="Content Placeholder 4"/>
          <p:cNvSpPr>
            <a:spLocks noGrp="1"/>
          </p:cNvSpPr>
          <p:nvPr>
            <p:ph sz="quarter" idx="18"/>
          </p:nvPr>
        </p:nvSpPr>
        <p:spPr>
          <a:xfrm>
            <a:off x="8291513" y="2514839"/>
            <a:ext cx="7151687" cy="5854462"/>
          </a:xfrm>
        </p:spPr>
        <p:txBody>
          <a:bodyPr>
            <a:norm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1"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23"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8/23/2017</a:t>
            </a:fld>
            <a:endParaRPr lang="en-US"/>
          </a:p>
        </p:txBody>
      </p:sp>
      <p:sp>
        <p:nvSpPr>
          <p:cNvPr id="24"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22" name="Holder 2"/>
          <p:cNvSpPr>
            <a:spLocks noGrp="1"/>
          </p:cNvSpPr>
          <p:nvPr>
            <p:ph type="ctrTitle"/>
          </p:nvPr>
        </p:nvSpPr>
        <p:spPr>
          <a:xfrm>
            <a:off x="818025" y="546817"/>
            <a:ext cx="12923375" cy="664460"/>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guide id="8" pos="972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38187" y="465292"/>
            <a:ext cx="14579625" cy="786130"/>
          </a:xfrm>
          <a:prstGeom prst="rect">
            <a:avLst/>
          </a:prstGeom>
        </p:spPr>
        <p:txBody>
          <a:bodyPr wrap="square" lIns="0" tIns="0" rIns="0" bIns="0">
            <a:normAutofit/>
          </a:bodyPr>
          <a:lstStyle>
            <a:lvl1pPr>
              <a:defRPr sz="4800" b="0" i="0">
                <a:solidFill>
                  <a:srgbClr val="004562"/>
                </a:solidFill>
                <a:latin typeface="Calibri"/>
                <a:cs typeface="Calibri"/>
              </a:defRPr>
            </a:lvl1pPr>
          </a:lstStyle>
          <a:p>
            <a:endParaRPr dirty="0"/>
          </a:p>
        </p:txBody>
      </p:sp>
      <p:sp>
        <p:nvSpPr>
          <p:cNvPr id="3" name="Holder 3"/>
          <p:cNvSpPr>
            <a:spLocks noGrp="1"/>
          </p:cNvSpPr>
          <p:nvPr>
            <p:ph type="body" idx="1"/>
          </p:nvPr>
        </p:nvSpPr>
        <p:spPr>
          <a:xfrm>
            <a:off x="838200" y="2019224"/>
            <a:ext cx="14579612" cy="6286576"/>
          </a:xfrm>
          <a:prstGeom prst="rect">
            <a:avLst/>
          </a:prstGeom>
        </p:spPr>
        <p:txBody>
          <a:bodyPr wrap="square" lIns="0" tIns="0" rIns="0" bIns="0">
            <a:normAutofit/>
          </a:bodyPr>
          <a:lstStyle>
            <a:lvl1pPr>
              <a:defRPr b="0" i="0">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7" name="Holder 4"/>
          <p:cNvSpPr>
            <a:spLocks noGrp="1"/>
          </p:cNvSpPr>
          <p:nvPr>
            <p:ph type="ftr" sz="quarter" idx="3"/>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noProof="0"/>
          </a:p>
        </p:txBody>
      </p:sp>
      <p:sp>
        <p:nvSpPr>
          <p:cNvPr id="8" name="Holder 5"/>
          <p:cNvSpPr>
            <a:spLocks noGrp="1"/>
          </p:cNvSpPr>
          <p:nvPr>
            <p:ph type="dt" sz="half" idx="2"/>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noProof="0"/>
              <a:t>8/23/2017</a:t>
            </a:fld>
            <a:endParaRPr lang="en-US" noProof="0" dirty="0"/>
          </a:p>
        </p:txBody>
      </p:sp>
      <p:sp>
        <p:nvSpPr>
          <p:cNvPr id="9" name="Holder 6"/>
          <p:cNvSpPr>
            <a:spLocks noGrp="1"/>
          </p:cNvSpPr>
          <p:nvPr>
            <p:ph type="sldNum" sz="quarter" idx="4"/>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rPr noProof="0"/>
              <a:t>‹#›</a:t>
            </a:fld>
            <a:endParaRPr noProof="0"/>
          </a:p>
        </p:txBody>
      </p:sp>
    </p:spTree>
  </p:cSld>
  <p:clrMap bg1="lt1" tx1="dk1" bg2="lt2" tx2="dk2" accent1="accent1" accent2="accent2" accent3="accent3" accent4="accent4" accent5="accent5" accent6="accent6" hlink="hlink" folHlink="folHlink"/>
  <p:sldLayoutIdLst>
    <p:sldLayoutId id="2147483680" r:id="rId1"/>
    <p:sldLayoutId id="2147483671" r:id="rId2"/>
    <p:sldLayoutId id="2147483678" r:id="rId3"/>
    <p:sldLayoutId id="2147483672" r:id="rId4"/>
    <p:sldLayoutId id="2147483677" r:id="rId5"/>
    <p:sldLayoutId id="2147483682" r:id="rId6"/>
    <p:sldLayoutId id="2147483683" r:id="rId7"/>
    <p:sldLayoutId id="2147483684" r:id="rId8"/>
    <p:sldLayoutId id="2147483667" r:id="rId9"/>
    <p:sldLayoutId id="2147483670" r:id="rId10"/>
    <p:sldLayoutId id="2147483681" r:id="rId11"/>
    <p:sldLayoutId id="2147483668" r:id="rId12"/>
    <p:sldLayoutId id="2147483674" r:id="rId13"/>
  </p:sldLayoutIdLst>
  <p:timing>
    <p:tnLst>
      <p:par>
        <p:cTn id="1" dur="indefinite" restart="never" nodeType="tmRoot"/>
      </p:par>
    </p:tnLst>
  </p:timing>
  <p:txStyles>
    <p:titleStyle>
      <a:lvl1pPr>
        <a:defRPr>
          <a:latin typeface="+mj-lt"/>
          <a:ea typeface="+mj-ea"/>
          <a:cs typeface="+mj-cs"/>
        </a:defRPr>
      </a:lvl1pPr>
    </p:titleStyle>
    <p:bodyStyle>
      <a:lvl1pPr marL="288000" indent="-288000">
        <a:buClr>
          <a:srgbClr val="004562"/>
        </a:buClr>
        <a:buFont typeface="Arial" charset="0"/>
        <a:buChar char="•"/>
        <a:tabLst/>
        <a:defRPr sz="3200">
          <a:solidFill>
            <a:schemeClr val="tx1">
              <a:lumMod val="50000"/>
              <a:lumOff val="50000"/>
            </a:schemeClr>
          </a:solidFill>
          <a:latin typeface="+mn-lt"/>
          <a:ea typeface="+mn-ea"/>
          <a:cs typeface="+mn-cs"/>
        </a:defRPr>
      </a:lvl1pPr>
      <a:lvl2pPr marL="742950" indent="-285750">
        <a:buClr>
          <a:srgbClr val="004562"/>
        </a:buClr>
        <a:buFont typeface="Arial" charset="0"/>
        <a:buChar char="•"/>
        <a:defRPr sz="2800">
          <a:latin typeface="+mn-lt"/>
          <a:ea typeface="+mn-ea"/>
          <a:cs typeface="+mn-cs"/>
        </a:defRPr>
      </a:lvl2pPr>
      <a:lvl3pPr marL="1200150" indent="-285750">
        <a:buClr>
          <a:srgbClr val="004562"/>
        </a:buClr>
        <a:buFont typeface="Arial" charset="0"/>
        <a:buChar char="•"/>
        <a:defRPr sz="2400">
          <a:latin typeface="+mn-lt"/>
          <a:ea typeface="+mn-ea"/>
          <a:cs typeface="+mn-cs"/>
        </a:defRPr>
      </a:lvl3pPr>
      <a:lvl4pPr marL="1657350" indent="-285750">
        <a:buClr>
          <a:srgbClr val="004562"/>
        </a:buClr>
        <a:buFont typeface="Arial" charset="0"/>
        <a:buChar char="•"/>
        <a:defRPr sz="2000">
          <a:latin typeface="+mn-lt"/>
          <a:ea typeface="+mn-ea"/>
          <a:cs typeface="+mn-cs"/>
        </a:defRPr>
      </a:lvl4pPr>
      <a:lvl5pPr marL="2114550" indent="-285750">
        <a:buClr>
          <a:srgbClr val="004562"/>
        </a:buClr>
        <a:buFont typeface="Arial" charset="0"/>
        <a:buChar char="•"/>
        <a:defRPr sz="180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lnSpcReduction="10000"/>
          </a:bodyPr>
          <a:lstStyle/>
          <a:p>
            <a:r>
              <a:rPr lang="is-IS" dirty="0" smtClean="0"/>
              <a:t>Kynningarfundur</a:t>
            </a:r>
            <a:endParaRPr lang="is-IS" dirty="0"/>
          </a:p>
        </p:txBody>
      </p:sp>
      <p:sp>
        <p:nvSpPr>
          <p:cNvPr id="7" name="Text Placeholder 6"/>
          <p:cNvSpPr>
            <a:spLocks noGrp="1"/>
          </p:cNvSpPr>
          <p:nvPr>
            <p:ph type="body" sz="quarter" idx="17"/>
          </p:nvPr>
        </p:nvSpPr>
        <p:spPr/>
        <p:txBody>
          <a:bodyPr/>
          <a:lstStyle/>
          <a:p>
            <a:r>
              <a:rPr lang="is-IS" dirty="0" smtClean="0"/>
              <a:t>23. Ágúst 2017</a:t>
            </a:r>
            <a:endParaRPr lang="is-IS" dirty="0"/>
          </a:p>
        </p:txBody>
      </p:sp>
      <p:sp>
        <p:nvSpPr>
          <p:cNvPr id="8" name="Text Placeholder 7"/>
          <p:cNvSpPr>
            <a:spLocks noGrp="1"/>
          </p:cNvSpPr>
          <p:nvPr>
            <p:ph type="body" sz="quarter" idx="18"/>
          </p:nvPr>
        </p:nvSpPr>
        <p:spPr/>
        <p:txBody>
          <a:bodyPr>
            <a:normAutofit lnSpcReduction="10000"/>
          </a:bodyPr>
          <a:lstStyle/>
          <a:p>
            <a:endParaRPr lang="is-IS" dirty="0"/>
          </a:p>
        </p:txBody>
      </p:sp>
      <p:sp>
        <p:nvSpPr>
          <p:cNvPr id="9" name="Text Placeholder 8"/>
          <p:cNvSpPr>
            <a:spLocks noGrp="1"/>
          </p:cNvSpPr>
          <p:nvPr>
            <p:ph type="body" sz="quarter" idx="19"/>
          </p:nvPr>
        </p:nvSpPr>
        <p:spPr/>
        <p:txBody>
          <a:bodyPr/>
          <a:lstStyle/>
          <a:p>
            <a:endParaRPr lang="is-IS" dirty="0"/>
          </a:p>
        </p:txBody>
      </p:sp>
      <p:sp>
        <p:nvSpPr>
          <p:cNvPr id="4" name="Text Placeholder 3"/>
          <p:cNvSpPr>
            <a:spLocks noGrp="1"/>
          </p:cNvSpPr>
          <p:nvPr>
            <p:ph type="body" sz="quarter" idx="13"/>
          </p:nvPr>
        </p:nvSpPr>
        <p:spPr/>
        <p:txBody>
          <a:bodyPr/>
          <a:lstStyle/>
          <a:p>
            <a:r>
              <a:rPr lang="is-IS" dirty="0" smtClean="0"/>
              <a:t>Vaxtaákvörðun</a:t>
            </a:r>
            <a:endParaRPr lang="is-IS" dirty="0"/>
          </a:p>
        </p:txBody>
      </p:sp>
      <p:sp>
        <p:nvSpPr>
          <p:cNvPr id="5" name="Text Placeholder 4"/>
          <p:cNvSpPr>
            <a:spLocks noGrp="1"/>
          </p:cNvSpPr>
          <p:nvPr>
            <p:ph type="body" sz="quarter" idx="14"/>
          </p:nvPr>
        </p:nvSpPr>
        <p:spPr/>
        <p:txBody>
          <a:bodyPr>
            <a:normAutofit/>
          </a:bodyPr>
          <a:lstStyle/>
          <a:p>
            <a:r>
              <a:rPr lang="is-IS" dirty="0" smtClean="0"/>
              <a:t>Stefnuyfirlýsing peningastefnunefndar</a:t>
            </a:r>
            <a:endParaRPr lang="is-IS" dirty="0"/>
          </a:p>
        </p:txBody>
      </p:sp>
    </p:spTree>
    <p:extLst>
      <p:ext uri="{BB962C8B-B14F-4D97-AF65-F5344CB8AC3E}">
        <p14:creationId xmlns:p14="http://schemas.microsoft.com/office/powerpoint/2010/main" val="3695713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is-IS" dirty="0" smtClean="0"/>
              <a:t>… og kjölfesta verðbólguvæntingar hefur styrkst</a:t>
            </a:r>
            <a:endParaRPr lang="is-IS" dirty="0"/>
          </a:p>
        </p:txBody>
      </p:sp>
      <p:sp>
        <p:nvSpPr>
          <p:cNvPr id="7" name="Content Placeholder 6"/>
          <p:cNvSpPr>
            <a:spLocks noGrp="1"/>
          </p:cNvSpPr>
          <p:nvPr>
            <p:ph idx="10"/>
          </p:nvPr>
        </p:nvSpPr>
        <p:spPr/>
        <p:txBody>
          <a:bodyPr/>
          <a:lstStyle/>
          <a:p>
            <a:r>
              <a:rPr lang="is-IS" dirty="0" smtClean="0"/>
              <a:t>Skammtímaverðbólguvæntingar heimila, fyrirtækja og markaðsaðila við eða nálægt </a:t>
            </a:r>
            <a:r>
              <a:rPr lang="is-IS" dirty="0" smtClean="0"/>
              <a:t>markmiði …</a:t>
            </a:r>
          </a:p>
          <a:p>
            <a:r>
              <a:rPr lang="is-IS" dirty="0" smtClean="0"/>
              <a:t>… hið sama má segja um langtímaverðbólguvæntingar</a:t>
            </a:r>
            <a:r>
              <a:rPr lang="is-IS" dirty="0" smtClean="0"/>
              <a:t>: </a:t>
            </a:r>
            <a:r>
              <a:rPr lang="is-IS" dirty="0" smtClean="0"/>
              <a:t>markaðsaðilar búast við 2½% verðbólgu næstu 5-10 </a:t>
            </a:r>
            <a:r>
              <a:rPr lang="is-IS" dirty="0" smtClean="0"/>
              <a:t>ár …</a:t>
            </a:r>
          </a:p>
          <a:p>
            <a:r>
              <a:rPr lang="is-IS" dirty="0" smtClean="0"/>
              <a:t>… þótt v</a:t>
            </a:r>
            <a:r>
              <a:rPr lang="is-IS" dirty="0" smtClean="0"/>
              <a:t>erðbólguálagið hafi </a:t>
            </a:r>
            <a:r>
              <a:rPr lang="is-IS" dirty="0" smtClean="0"/>
              <a:t>hækkað nokkuð undanfarna </a:t>
            </a:r>
            <a:r>
              <a:rPr lang="is-IS" dirty="0" smtClean="0"/>
              <a:t>daga – 10 </a:t>
            </a:r>
            <a:r>
              <a:rPr lang="is-IS" dirty="0" smtClean="0"/>
              <a:t>ára álagið </a:t>
            </a:r>
            <a:r>
              <a:rPr lang="is-IS" dirty="0" smtClean="0"/>
              <a:t>er</a:t>
            </a:r>
            <a:r>
              <a:rPr lang="is-IS" dirty="0" smtClean="0"/>
              <a:t> </a:t>
            </a:r>
            <a:r>
              <a:rPr lang="is-IS" dirty="0" smtClean="0"/>
              <a:t>2,6% að meðaltali það sem af er Q3</a:t>
            </a:r>
            <a:endParaRPr lang="is-IS" dirty="0"/>
          </a:p>
        </p:txBody>
      </p:sp>
      <p:sp>
        <p:nvSpPr>
          <p:cNvPr id="9" name="TextBox 8"/>
          <p:cNvSpPr txBox="1"/>
          <p:nvPr/>
        </p:nvSpPr>
        <p:spPr>
          <a:xfrm>
            <a:off x="819400" y="8458200"/>
            <a:ext cx="14626000" cy="493931"/>
          </a:xfrm>
          <a:prstGeom prst="rect">
            <a:avLst/>
          </a:prstGeom>
          <a:noFill/>
        </p:spPr>
        <p:txBody>
          <a:bodyPr wrap="square" rtlCol="0" anchor="b" anchorCtr="0">
            <a:noAutofit/>
          </a:bodyPr>
          <a:lstStyle/>
          <a:p>
            <a:r>
              <a:rPr lang="is-IS" sz="1200" dirty="0">
                <a:solidFill>
                  <a:srgbClr val="000000"/>
                </a:solidFill>
                <a:cs typeface="Arial"/>
              </a:rPr>
              <a:t>1. </a:t>
            </a:r>
            <a:r>
              <a:rPr lang="is-IS" sz="1200" kern="0" dirty="0" smtClean="0">
                <a:solidFill>
                  <a:sysClr val="windowText" lastClr="000000"/>
                </a:solidFill>
              </a:rPr>
              <a:t>Talan </a:t>
            </a:r>
            <a:r>
              <a:rPr lang="is-IS" sz="1200" kern="0" dirty="0">
                <a:solidFill>
                  <a:sysClr val="windowText" lastClr="000000"/>
                </a:solidFill>
              </a:rPr>
              <a:t>fyrir </a:t>
            </a:r>
            <a:r>
              <a:rPr lang="is-IS" sz="1200" kern="0" dirty="0" smtClean="0">
                <a:solidFill>
                  <a:sysClr val="windowText" lastClr="000000"/>
                </a:solidFill>
              </a:rPr>
              <a:t>3. </a:t>
            </a:r>
            <a:r>
              <a:rPr lang="is-IS" sz="1200" kern="0" dirty="0">
                <a:solidFill>
                  <a:sysClr val="windowText" lastClr="000000"/>
                </a:solidFill>
              </a:rPr>
              <a:t>ársfjórðung </a:t>
            </a:r>
            <a:r>
              <a:rPr lang="is-IS" sz="1200" kern="0" dirty="0" smtClean="0">
                <a:solidFill>
                  <a:sysClr val="windowText" lastClr="000000"/>
                </a:solidFill>
              </a:rPr>
              <a:t>2017 </a:t>
            </a:r>
            <a:r>
              <a:rPr lang="is-IS" sz="1200" kern="0" dirty="0">
                <a:solidFill>
                  <a:sysClr val="windowText" lastClr="000000"/>
                </a:solidFill>
              </a:rPr>
              <a:t>er meðaltal það sem af er fjórðungnum. </a:t>
            </a:r>
            <a:r>
              <a:rPr lang="is-IS" sz="1200" dirty="0"/>
              <a:t>2. Verðbólguvæntingar til 1, 2, 5 og 10 ára út frá verðbólguálagi á skuldabréfamarkaði (ársfjórðungsleg meðaltöl) og könnun meðal markaðsaðila.</a:t>
            </a:r>
            <a:endParaRPr lang="is-IS" sz="1200" dirty="0" smtClean="0"/>
          </a:p>
          <a:p>
            <a:r>
              <a:rPr lang="is-IS" sz="1200" i="1" dirty="0" smtClean="0"/>
              <a:t>Heimildir:</a:t>
            </a:r>
            <a:r>
              <a:rPr lang="is-IS" sz="1200" dirty="0" smtClean="0"/>
              <a:t> Gallup, Hagstofa Íslands, Seðlabanki Íslands.</a:t>
            </a:r>
            <a:endParaRPr lang="is-IS" sz="1200" dirty="0"/>
          </a:p>
        </p:txBody>
      </p:sp>
      <p:pic>
        <p:nvPicPr>
          <p:cNvPr id="3" name="Content Placeholder 2"/>
          <p:cNvPicPr>
            <a:picLocks noGrp="1"/>
          </p:cNvPicPr>
          <p:nvPr>
            <p:ph idx="1"/>
          </p:nvPr>
        </p:nvPicPr>
        <p:blipFill>
          <a:blip r:embed="rId2"/>
          <a:stretch>
            <a:fillRect/>
          </a:stretch>
        </p:blipFill>
        <p:spPr>
          <a:xfrm>
            <a:off x="720000" y="2412000"/>
            <a:ext cx="14760000" cy="6480000"/>
          </a:xfrm>
          <a:prstGeom prst="rect">
            <a:avLst/>
          </a:prstGeom>
        </p:spPr>
      </p:pic>
    </p:spTree>
    <p:extLst>
      <p:ext uri="{BB962C8B-B14F-4D97-AF65-F5344CB8AC3E}">
        <p14:creationId xmlns:p14="http://schemas.microsoft.com/office/powerpoint/2010/main" val="2206136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Verðbólga var 1,7% á Q2/2017 – 0,2 pr. minni en spáð var í PM 17/2</a:t>
            </a:r>
          </a:p>
          <a:p>
            <a:r>
              <a:rPr lang="is-IS" dirty="0" smtClean="0"/>
              <a:t>Verðbólga komin í 2% á H2 og í markmið um mitt næsta ár … fer rétt yfir 3% seint á næsta ári en hjaðnar síðan í markmið</a:t>
            </a:r>
          </a:p>
          <a:p>
            <a:r>
              <a:rPr lang="is-IS" dirty="0" smtClean="0"/>
              <a:t>Horfur á meiri verðbólgu á næsta ári en spáð í PM 17/2 (lægra gengi vegur þyngra en minni spenna) en lítil breyting 2019-20</a:t>
            </a:r>
          </a:p>
        </p:txBody>
      </p:sp>
      <p:sp>
        <p:nvSpPr>
          <p:cNvPr id="4" name="Title 3"/>
          <p:cNvSpPr>
            <a:spLocks noGrp="1"/>
          </p:cNvSpPr>
          <p:nvPr>
            <p:ph type="ctrTitle"/>
          </p:nvPr>
        </p:nvSpPr>
        <p:spPr/>
        <p:txBody>
          <a:bodyPr>
            <a:normAutofit/>
          </a:bodyPr>
          <a:lstStyle/>
          <a:p>
            <a:r>
              <a:rPr lang="is-IS" dirty="0" smtClean="0"/>
              <a:t>Verðbólga þokast upp í markmið um mitt næsta ár</a:t>
            </a:r>
            <a:endParaRPr lang="is-IS" dirty="0"/>
          </a:p>
        </p:txBody>
      </p:sp>
      <p:pic>
        <p:nvPicPr>
          <p:cNvPr id="3" name="Content Placeholder 2"/>
          <p:cNvPicPr>
            <a:picLocks noGrp="1" noChangeAspect="1"/>
          </p:cNvPicPr>
          <p:nvPr>
            <p:ph sz="quarter" idx="17"/>
          </p:nvPr>
        </p:nvPicPr>
        <p:blipFill>
          <a:blip r:embed="rId2"/>
          <a:stretch>
            <a:fillRect/>
          </a:stretch>
        </p:blipFill>
        <p:spPr>
          <a:xfrm>
            <a:off x="1080000" y="2412000"/>
            <a:ext cx="5972162" cy="6660000"/>
          </a:xfrm>
          <a:prstGeom prst="rect">
            <a:avLst/>
          </a:prstGeom>
        </p:spPr>
      </p:pic>
      <p:pic>
        <p:nvPicPr>
          <p:cNvPr id="7" name="Content Placeholder 6"/>
          <p:cNvPicPr>
            <a:picLocks noGrp="1" noChangeAspect="1"/>
          </p:cNvPicPr>
          <p:nvPr>
            <p:ph sz="quarter" idx="18"/>
          </p:nvPr>
        </p:nvPicPr>
        <p:blipFill>
          <a:blip r:embed="rId3"/>
          <a:stretch>
            <a:fillRect/>
          </a:stretch>
        </p:blipFill>
        <p:spPr>
          <a:xfrm>
            <a:off x="8460000" y="2412000"/>
            <a:ext cx="5972162" cy="6660000"/>
          </a:xfrm>
          <a:prstGeom prst="rect">
            <a:avLst/>
          </a:prstGeom>
        </p:spPr>
      </p:pic>
      <p:sp>
        <p:nvSpPr>
          <p:cNvPr id="9" name="TextBox 8"/>
          <p:cNvSpPr txBox="1"/>
          <p:nvPr/>
        </p:nvSpPr>
        <p:spPr>
          <a:xfrm>
            <a:off x="819400" y="8458200"/>
            <a:ext cx="14626000" cy="493931"/>
          </a:xfrm>
          <a:prstGeom prst="rect">
            <a:avLst/>
          </a:prstGeom>
          <a:noFill/>
        </p:spPr>
        <p:txBody>
          <a:bodyPr wrap="square" rtlCol="0" anchor="b" anchorCtr="0">
            <a:noAutofit/>
          </a:bodyPr>
          <a:lstStyle/>
          <a:p>
            <a:r>
              <a:rPr lang="is-IS" sz="1200" dirty="0" smtClean="0"/>
              <a:t>1. Grunnspá Seðlabankans 3. ársfjórðungur 2017 – 3. ársfjórðungur 2020.</a:t>
            </a:r>
          </a:p>
          <a:p>
            <a:r>
              <a:rPr lang="is-IS" sz="1200" i="1" dirty="0" smtClean="0"/>
              <a:t>Heimildir:</a:t>
            </a:r>
            <a:r>
              <a:rPr lang="is-IS" sz="1200" dirty="0" smtClean="0"/>
              <a:t> Hagstofa Íslands, Seðlabanki Íslands.</a:t>
            </a:r>
            <a:endParaRPr lang="is-IS" sz="1200" dirty="0"/>
          </a:p>
        </p:txBody>
      </p:sp>
    </p:spTree>
    <p:extLst>
      <p:ext uri="{BB962C8B-B14F-4D97-AF65-F5344CB8AC3E}">
        <p14:creationId xmlns:p14="http://schemas.microsoft.com/office/powerpoint/2010/main" val="2463673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is-IS" dirty="0" smtClean="0"/>
              <a:t>Peningamál 2017/3</a:t>
            </a:r>
            <a:endParaRPr lang="is-IS" dirty="0"/>
          </a:p>
        </p:txBody>
      </p:sp>
      <p:sp>
        <p:nvSpPr>
          <p:cNvPr id="3" name="Text Placeholder 2"/>
          <p:cNvSpPr>
            <a:spLocks noGrp="1"/>
          </p:cNvSpPr>
          <p:nvPr>
            <p:ph type="body" sz="quarter" idx="14"/>
          </p:nvPr>
        </p:nvSpPr>
        <p:spPr/>
        <p:txBody>
          <a:bodyPr/>
          <a:lstStyle/>
          <a:p>
            <a:r>
              <a:rPr lang="is-IS" dirty="0" smtClean="0"/>
              <a:t>Hægir á hagvexti en hann verður áfram mikill</a:t>
            </a:r>
            <a:endParaRPr lang="is-IS" dirty="0"/>
          </a:p>
        </p:txBody>
      </p:sp>
    </p:spTree>
    <p:extLst>
      <p:ext uri="{BB962C8B-B14F-4D97-AF65-F5344CB8AC3E}">
        <p14:creationId xmlns:p14="http://schemas.microsoft.com/office/powerpoint/2010/main" val="3359548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quarter" idx="17"/>
          </p:nvPr>
        </p:nvPicPr>
        <p:blipFill>
          <a:blip r:embed="rId2"/>
          <a:stretch>
            <a:fillRect/>
          </a:stretch>
        </p:blipFill>
        <p:spPr>
          <a:xfrm>
            <a:off x="1080000" y="2412000"/>
            <a:ext cx="5972162" cy="6660000"/>
          </a:xfrm>
          <a:prstGeom prst="rect">
            <a:avLst/>
          </a:prstGeom>
        </p:spPr>
      </p:pic>
      <p:sp>
        <p:nvSpPr>
          <p:cNvPr id="5" name="Content Placeholder 4"/>
          <p:cNvSpPr>
            <a:spLocks noGrp="1"/>
          </p:cNvSpPr>
          <p:nvPr>
            <p:ph idx="1"/>
          </p:nvPr>
        </p:nvSpPr>
        <p:spPr/>
        <p:txBody>
          <a:bodyPr/>
          <a:lstStyle/>
          <a:p>
            <a:r>
              <a:rPr lang="is-IS" dirty="0" smtClean="0"/>
              <a:t>Hagvöxtur var 2,1% í helstu viðskiptalöndum á H1/2017 – nokkru meiri vöxtur en spáð var í PM 17/2 </a:t>
            </a:r>
          </a:p>
          <a:p>
            <a:r>
              <a:rPr lang="is-IS" dirty="0" smtClean="0"/>
              <a:t>Hagvaxtarspár hafa verið endurskoðaðar upp á við fyrir flest iðnríki – fyrir utan Bandaríkin og Bretland</a:t>
            </a:r>
          </a:p>
          <a:p>
            <a:r>
              <a:rPr lang="is-IS" dirty="0" smtClean="0"/>
              <a:t>Aukinnar bjartsýni gætir og hagvísar benda til áframhaldandi bata í flestum þeirra</a:t>
            </a:r>
            <a:endParaRPr lang="is-IS" dirty="0"/>
          </a:p>
        </p:txBody>
      </p:sp>
      <p:sp>
        <p:nvSpPr>
          <p:cNvPr id="4" name="Title 3"/>
          <p:cNvSpPr>
            <a:spLocks noGrp="1"/>
          </p:cNvSpPr>
          <p:nvPr>
            <p:ph type="ctrTitle"/>
          </p:nvPr>
        </p:nvSpPr>
        <p:spPr/>
        <p:txBody>
          <a:bodyPr/>
          <a:lstStyle/>
          <a:p>
            <a:r>
              <a:rPr lang="is-IS" dirty="0" smtClean="0"/>
              <a:t>Alþjóðlegar efnahagshorfur batna</a:t>
            </a:r>
            <a:endParaRPr lang="is-IS" dirty="0"/>
          </a:p>
        </p:txBody>
      </p:sp>
      <p:sp>
        <p:nvSpPr>
          <p:cNvPr id="8" name="TextBox 7"/>
          <p:cNvSpPr txBox="1"/>
          <p:nvPr/>
        </p:nvSpPr>
        <p:spPr>
          <a:xfrm>
            <a:off x="819400" y="8305800"/>
            <a:ext cx="14626000" cy="646331"/>
          </a:xfrm>
          <a:prstGeom prst="rect">
            <a:avLst/>
          </a:prstGeom>
          <a:noFill/>
        </p:spPr>
        <p:txBody>
          <a:bodyPr wrap="square" rtlCol="0" anchor="b" anchorCtr="0">
            <a:noAutofit/>
          </a:bodyPr>
          <a:lstStyle/>
          <a:p>
            <a:r>
              <a:rPr lang="is-IS" sz="1200" dirty="0" smtClean="0"/>
              <a:t>1. </a:t>
            </a:r>
            <a:r>
              <a:rPr lang="is-IS" sz="1200" dirty="0"/>
              <a:t>Spár sem lágu til grundvallar í PM 2017/2</a:t>
            </a:r>
            <a:r>
              <a:rPr lang="is-IS" sz="1200" dirty="0" smtClean="0"/>
              <a:t>. </a:t>
            </a:r>
            <a:r>
              <a:rPr lang="is-IS" sz="1200" dirty="0"/>
              <a:t>2. Vísitala Markit fyrir framleiðslu og þjónustu (Composite Purchasing Managers‘ Index, PMI). Vísitalan er birt mánaðarlega og er árstíðarleiðrétt. Þegar gildi vísitölunnar er yfir 50 táknar það vöxt milli mánaða en ef hún er undir 50 táknar það samdrátt.</a:t>
            </a:r>
            <a:endParaRPr lang="is-IS" sz="1200" dirty="0" smtClean="0"/>
          </a:p>
          <a:p>
            <a:r>
              <a:rPr lang="is-IS" sz="1200" i="1" dirty="0" smtClean="0"/>
              <a:t>Heimildir:</a:t>
            </a:r>
            <a:r>
              <a:rPr lang="is-IS" sz="1200" dirty="0" smtClean="0"/>
              <a:t> Bloomberg, Consensus Forecasts.</a:t>
            </a:r>
            <a:endParaRPr lang="is-IS" sz="1200" dirty="0"/>
          </a:p>
        </p:txBody>
      </p:sp>
      <p:pic>
        <p:nvPicPr>
          <p:cNvPr id="2" name="Content Placeholder 1"/>
          <p:cNvPicPr>
            <a:picLocks noGrp="1" noChangeAspect="1"/>
          </p:cNvPicPr>
          <p:nvPr>
            <p:ph sz="quarter" idx="18"/>
          </p:nvPr>
        </p:nvPicPr>
        <p:blipFill>
          <a:blip r:embed="rId3"/>
          <a:stretch>
            <a:fillRect/>
          </a:stretch>
        </p:blipFill>
        <p:spPr>
          <a:xfrm>
            <a:off x="8460000" y="2412000"/>
            <a:ext cx="5972162" cy="6660000"/>
          </a:xfrm>
          <a:prstGeom prst="rect">
            <a:avLst/>
          </a:prstGeom>
        </p:spPr>
      </p:pic>
    </p:spTree>
    <p:extLst>
      <p:ext uri="{BB962C8B-B14F-4D97-AF65-F5344CB8AC3E}">
        <p14:creationId xmlns:p14="http://schemas.microsoft.com/office/powerpoint/2010/main" val="2696909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Vísbendingar eru um að viðskiptakjör hafi batnað meira á H1 en spáð var í PM 17/2 og horfur hafa batnað fyrir árið í heild</a:t>
            </a:r>
          </a:p>
          <a:p>
            <a:r>
              <a:rPr lang="is-IS" dirty="0" smtClean="0"/>
              <a:t>Hins vegar var vöxtur útflutnings hægari á Q1 og horfur fyrir árið í heild eru lakari …</a:t>
            </a:r>
            <a:endParaRPr lang="is-IS" dirty="0"/>
          </a:p>
          <a:p>
            <a:r>
              <a:rPr lang="is-IS" dirty="0" smtClean="0"/>
              <a:t>… ástæðan liggur í hægari vexti í ferðaþjónustu – og þar eru vísbendingar um </a:t>
            </a:r>
            <a:r>
              <a:rPr lang="is-IS" dirty="0" smtClean="0"/>
              <a:t>möguleg vatnaskil</a:t>
            </a:r>
            <a:endParaRPr lang="is-IS" dirty="0" smtClean="0"/>
          </a:p>
        </p:txBody>
      </p:sp>
      <p:sp>
        <p:nvSpPr>
          <p:cNvPr id="4" name="Title 3"/>
          <p:cNvSpPr>
            <a:spLocks noGrp="1"/>
          </p:cNvSpPr>
          <p:nvPr>
            <p:ph type="ctrTitle"/>
          </p:nvPr>
        </p:nvSpPr>
        <p:spPr/>
        <p:txBody>
          <a:bodyPr/>
          <a:lstStyle/>
          <a:p>
            <a:r>
              <a:rPr lang="is-IS" dirty="0" smtClean="0"/>
              <a:t>Vísbendingar um hægari útflutningsvöxt</a:t>
            </a:r>
            <a:endParaRPr lang="is-IS" dirty="0"/>
          </a:p>
        </p:txBody>
      </p:sp>
      <p:pic>
        <p:nvPicPr>
          <p:cNvPr id="3" name="Content Placeholder 2"/>
          <p:cNvPicPr>
            <a:picLocks noGrp="1" noChangeAspect="1"/>
          </p:cNvPicPr>
          <p:nvPr>
            <p:ph sz="quarter" idx="18"/>
          </p:nvPr>
        </p:nvPicPr>
        <p:blipFill>
          <a:blip r:embed="rId2"/>
          <a:stretch>
            <a:fillRect/>
          </a:stretch>
        </p:blipFill>
        <p:spPr>
          <a:xfrm>
            <a:off x="8460000" y="2412000"/>
            <a:ext cx="5972162" cy="6660000"/>
          </a:xfrm>
          <a:prstGeom prst="rect">
            <a:avLst/>
          </a:prstGeom>
        </p:spPr>
      </p:pic>
      <p:sp>
        <p:nvSpPr>
          <p:cNvPr id="8" name="TextBox 7"/>
          <p:cNvSpPr txBox="1"/>
          <p:nvPr/>
        </p:nvSpPr>
        <p:spPr>
          <a:xfrm>
            <a:off x="819400" y="8001000"/>
            <a:ext cx="14626000" cy="951131"/>
          </a:xfrm>
          <a:prstGeom prst="rect">
            <a:avLst/>
          </a:prstGeom>
          <a:noFill/>
        </p:spPr>
        <p:txBody>
          <a:bodyPr wrap="square" rtlCol="0" anchor="b" anchorCtr="0">
            <a:noAutofit/>
          </a:bodyPr>
          <a:lstStyle/>
          <a:p>
            <a:r>
              <a:rPr lang="is-IS" sz="1200" dirty="0"/>
              <a:t>1. Verð sjávarafurða í erlendum gjaldmiðli er reiknað með því að deila í verð sjávarafurða í íslenskum krónum með gengisvísitölu. Álverð í USD er reiknað með því að deila í álverð í íslenskum krónum með gengi Bandaríkjadals. Viðskiptakjör fyrir 2. ársfjórðung 2017 byggjast á grunnspá </a:t>
            </a:r>
            <a:r>
              <a:rPr lang="is-IS" sz="1200" dirty="0" smtClean="0"/>
              <a:t>PM </a:t>
            </a:r>
            <a:r>
              <a:rPr lang="is-IS" sz="1200" dirty="0"/>
              <a:t>2017/3</a:t>
            </a:r>
            <a:r>
              <a:rPr lang="is-IS" sz="1200" dirty="0" smtClean="0"/>
              <a:t>. 2. </a:t>
            </a:r>
            <a:r>
              <a:rPr lang="is-IS" sz="1200" dirty="0"/>
              <a:t>Ársbreyting fjögurra ársfjórðunga hreyfanlegs meðaltals útfluttra ferðalaga á föstu verðlagi. </a:t>
            </a:r>
            <a:r>
              <a:rPr lang="is-IS" sz="1200" dirty="0" smtClean="0"/>
              <a:t>3. </a:t>
            </a:r>
            <a:r>
              <a:rPr lang="is-IS" sz="1200" dirty="0"/>
              <a:t>Árstíðarleiðrétt meðalútgjöld innanlands á ferðamann samkvæmt gögnum um þjónustuútflutning. </a:t>
            </a:r>
            <a:r>
              <a:rPr lang="is-IS" sz="1200" dirty="0" smtClean="0"/>
              <a:t>4. </a:t>
            </a:r>
            <a:r>
              <a:rPr lang="is-IS" sz="1200" dirty="0"/>
              <a:t>Árstíðarleiðrétt kortaveltuútgjöld á hvern ferðamann (án millilandaflugs og opinberra gjalda). </a:t>
            </a:r>
            <a:r>
              <a:rPr lang="is-IS" sz="1200" dirty="0" smtClean="0"/>
              <a:t>5. </a:t>
            </a:r>
            <a:r>
              <a:rPr lang="is-IS" sz="1200" dirty="0"/>
              <a:t>Árstíðarleiðréttar brottfarir erlendra ferðamanna um Keflavíkurflugvöll. </a:t>
            </a:r>
            <a:r>
              <a:rPr lang="is-IS" sz="1200" dirty="0" smtClean="0"/>
              <a:t>6. </a:t>
            </a:r>
            <a:r>
              <a:rPr lang="is-IS" sz="1200" dirty="0"/>
              <a:t>Þáttalíkan sem tekur saman tíðni fimm ólíkra leitarniðurstaðna sem tengjast ferðalögum til Íslands samkvæmt Google leitarvélinni (</a:t>
            </a:r>
            <a:r>
              <a:rPr lang="is-IS" sz="1200" dirty="0" smtClean="0"/>
              <a:t>árstíðarleiðrétt</a:t>
            </a:r>
            <a:r>
              <a:rPr lang="is-IS" sz="1200" dirty="0"/>
              <a:t>).</a:t>
            </a:r>
            <a:endParaRPr lang="is-IS" sz="1200" dirty="0" smtClean="0"/>
          </a:p>
          <a:p>
            <a:r>
              <a:rPr lang="is-IS" sz="1200" i="1" dirty="0"/>
              <a:t>Heimildir:</a:t>
            </a:r>
            <a:r>
              <a:rPr lang="is-IS" sz="1200" dirty="0"/>
              <a:t> </a:t>
            </a:r>
            <a:r>
              <a:rPr lang="is-IS" sz="1200" dirty="0" smtClean="0"/>
              <a:t>Alþjóðagjaldeyrissjóðurinn, Google </a:t>
            </a:r>
            <a:r>
              <a:rPr lang="is-IS" sz="1200" dirty="0"/>
              <a:t>Trends, Hagstofa Íslands, ISAVIA, Rannsóknarsetur verslunarinnar, Seðlabanki Íslands.</a:t>
            </a:r>
          </a:p>
        </p:txBody>
      </p:sp>
      <p:pic>
        <p:nvPicPr>
          <p:cNvPr id="6" name="Content Placeholder 5"/>
          <p:cNvPicPr>
            <a:picLocks noGrp="1"/>
          </p:cNvPicPr>
          <p:nvPr>
            <p:ph sz="quarter" idx="17"/>
          </p:nvPr>
        </p:nvPicPr>
        <p:blipFill>
          <a:blip r:embed="rId3"/>
          <a:stretch>
            <a:fillRect/>
          </a:stretch>
        </p:blipFill>
        <p:spPr>
          <a:xfrm>
            <a:off x="1080000" y="2412000"/>
            <a:ext cx="5972400" cy="6660000"/>
          </a:xfrm>
          <a:prstGeom prst="rect">
            <a:avLst/>
          </a:prstGeom>
        </p:spPr>
      </p:pic>
    </p:spTree>
    <p:extLst>
      <p:ext uri="{BB962C8B-B14F-4D97-AF65-F5344CB8AC3E}">
        <p14:creationId xmlns:p14="http://schemas.microsoft.com/office/powerpoint/2010/main" val="3353649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7200" y="1215238"/>
            <a:ext cx="15007000" cy="1299600"/>
          </a:xfrm>
        </p:spPr>
        <p:txBody>
          <a:bodyPr/>
          <a:lstStyle/>
          <a:p>
            <a:r>
              <a:rPr lang="is-IS" dirty="0" smtClean="0"/>
              <a:t>Gengið hefur lækkað um liðlega 2% frá áramótum og 12% frá hámarki snemma í júní eftir nær samfellda hækkun í fyrra …</a:t>
            </a:r>
          </a:p>
          <a:p>
            <a:r>
              <a:rPr lang="is-IS" dirty="0" smtClean="0"/>
              <a:t>… mögulega áhrif losunar hafta og aukinnar sóknar í áhættuvarnir, minna innflæðis gjaldeyristekna og aukins fjárfestingarútflæðis</a:t>
            </a:r>
          </a:p>
          <a:p>
            <a:r>
              <a:rPr lang="is-IS" dirty="0" smtClean="0"/>
              <a:t>Samkvæmt grunnspá hækkar gengið út næsta ár en lækkar lítillega það sem eftir lifir spátíma – og er heldur lægra en í PM 17/2</a:t>
            </a:r>
            <a:endParaRPr lang="is-IS" dirty="0"/>
          </a:p>
        </p:txBody>
      </p:sp>
      <p:sp>
        <p:nvSpPr>
          <p:cNvPr id="4" name="Title 3"/>
          <p:cNvSpPr>
            <a:spLocks noGrp="1"/>
          </p:cNvSpPr>
          <p:nvPr>
            <p:ph type="ctrTitle"/>
          </p:nvPr>
        </p:nvSpPr>
        <p:spPr/>
        <p:txBody>
          <a:bodyPr>
            <a:normAutofit/>
          </a:bodyPr>
          <a:lstStyle/>
          <a:p>
            <a:r>
              <a:rPr lang="is-IS" dirty="0" smtClean="0"/>
              <a:t>Gengi krónunnar lækkað undanfarið</a:t>
            </a:r>
            <a:endParaRPr lang="is-IS" dirty="0"/>
          </a:p>
        </p:txBody>
      </p:sp>
      <p:sp>
        <p:nvSpPr>
          <p:cNvPr id="9" name="TextBox 8"/>
          <p:cNvSpPr txBox="1"/>
          <p:nvPr/>
        </p:nvSpPr>
        <p:spPr>
          <a:xfrm>
            <a:off x="819400" y="8458200"/>
            <a:ext cx="14626000" cy="493931"/>
          </a:xfrm>
          <a:prstGeom prst="rect">
            <a:avLst/>
          </a:prstGeom>
          <a:noFill/>
        </p:spPr>
        <p:txBody>
          <a:bodyPr wrap="square" rtlCol="0" anchor="b" anchorCtr="0">
            <a:noAutofit/>
          </a:bodyPr>
          <a:lstStyle/>
          <a:p>
            <a:r>
              <a:rPr lang="is-IS" sz="1200" dirty="0" smtClean="0"/>
              <a:t>1. Grunnspá Seðlabankans 2017-2019. Þröng viðskiptavog.</a:t>
            </a:r>
          </a:p>
          <a:p>
            <a:r>
              <a:rPr lang="is-IS" sz="1200" i="1" dirty="0" smtClean="0"/>
              <a:t>Heimild:</a:t>
            </a:r>
            <a:r>
              <a:rPr lang="is-IS" sz="1200" dirty="0" smtClean="0"/>
              <a:t> Seðlabanki Íslands.</a:t>
            </a:r>
            <a:endParaRPr lang="is-IS" sz="1200" dirty="0"/>
          </a:p>
        </p:txBody>
      </p:sp>
      <p:pic>
        <p:nvPicPr>
          <p:cNvPr id="3" name="Content Placeholder 2"/>
          <p:cNvPicPr>
            <a:picLocks noGrp="1"/>
          </p:cNvPicPr>
          <p:nvPr>
            <p:ph sz="quarter" idx="17"/>
          </p:nvPr>
        </p:nvPicPr>
        <p:blipFill>
          <a:blip r:embed="rId2"/>
          <a:stretch>
            <a:fillRect/>
          </a:stretch>
        </p:blipFill>
        <p:spPr>
          <a:xfrm>
            <a:off x="1080000" y="2412000"/>
            <a:ext cx="5972400" cy="6660000"/>
          </a:xfrm>
          <a:prstGeom prst="rect">
            <a:avLst/>
          </a:prstGeom>
        </p:spPr>
      </p:pic>
      <p:pic>
        <p:nvPicPr>
          <p:cNvPr id="12" name="Content Placeholder 11"/>
          <p:cNvPicPr>
            <a:picLocks noGrp="1" noChangeAspect="1"/>
          </p:cNvPicPr>
          <p:nvPr>
            <p:ph sz="quarter" idx="18"/>
          </p:nvPr>
        </p:nvPicPr>
        <p:blipFill>
          <a:blip r:embed="rId3"/>
          <a:stretch>
            <a:fillRect/>
          </a:stretch>
        </p:blipFill>
        <p:spPr>
          <a:xfrm>
            <a:off x="8460000" y="2412000"/>
            <a:ext cx="5972162" cy="6660000"/>
          </a:xfrm>
          <a:prstGeom prst="rect">
            <a:avLst/>
          </a:prstGeom>
        </p:spPr>
      </p:pic>
    </p:spTree>
    <p:extLst>
      <p:ext uri="{BB962C8B-B14F-4D97-AF65-F5344CB8AC3E}">
        <p14:creationId xmlns:p14="http://schemas.microsoft.com/office/powerpoint/2010/main" val="3544160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Nokkuð hægði á hagvexti á Q1 í takt við spá PM 17/2: áhrif sjómannaverkfalls á útflutning og birgðir eins og spáð var en </a:t>
            </a:r>
            <a:r>
              <a:rPr lang="is-IS" dirty="0" smtClean="0"/>
              <a:t>hægari </a:t>
            </a:r>
            <a:r>
              <a:rPr lang="is-IS" dirty="0" smtClean="0"/>
              <a:t>vöxtur þjónustuútflutnings og </a:t>
            </a:r>
            <a:r>
              <a:rPr lang="is-IS" dirty="0" smtClean="0"/>
              <a:t>íbúðafjárfestingar skýrir heldur minni vöxt en spáð var</a:t>
            </a:r>
            <a:endParaRPr lang="is-IS" dirty="0" smtClean="0"/>
          </a:p>
          <a:p>
            <a:r>
              <a:rPr lang="is-IS" dirty="0" smtClean="0"/>
              <a:t>Horfur á minni hagvexti í ár: 5,2% í stað 6,3% (neikvæðara framlag utanríkisviðskipta) en horfur fyrir 2018-19 lítið breyttar</a:t>
            </a:r>
            <a:endParaRPr lang="is-IS" dirty="0"/>
          </a:p>
        </p:txBody>
      </p:sp>
      <p:sp>
        <p:nvSpPr>
          <p:cNvPr id="4" name="Title 3"/>
          <p:cNvSpPr>
            <a:spLocks noGrp="1"/>
          </p:cNvSpPr>
          <p:nvPr>
            <p:ph type="ctrTitle"/>
          </p:nvPr>
        </p:nvSpPr>
        <p:spPr/>
        <p:txBody>
          <a:bodyPr/>
          <a:lstStyle/>
          <a:p>
            <a:r>
              <a:rPr lang="is-IS" dirty="0" smtClean="0"/>
              <a:t>Hægir á hagvexti en hann verður áfram mikill</a:t>
            </a:r>
            <a:endParaRPr lang="is-IS" dirty="0"/>
          </a:p>
        </p:txBody>
      </p:sp>
      <p:pic>
        <p:nvPicPr>
          <p:cNvPr id="9" name="Content Placeholder 8"/>
          <p:cNvPicPr>
            <a:picLocks noGrp="1" noChangeAspect="1"/>
          </p:cNvPicPr>
          <p:nvPr>
            <p:ph sz="quarter" idx="18"/>
          </p:nvPr>
        </p:nvPicPr>
        <p:blipFill>
          <a:blip r:embed="rId2"/>
          <a:stretch>
            <a:fillRect/>
          </a:stretch>
        </p:blipFill>
        <p:spPr>
          <a:xfrm>
            <a:off x="8460000" y="2412000"/>
            <a:ext cx="5972162" cy="6660000"/>
          </a:xfrm>
          <a:prstGeom prst="rect">
            <a:avLst/>
          </a:prstGeom>
        </p:spPr>
      </p:pic>
      <p:sp>
        <p:nvSpPr>
          <p:cNvPr id="8" name="TextBox 7"/>
          <p:cNvSpPr txBox="1"/>
          <p:nvPr/>
        </p:nvSpPr>
        <p:spPr>
          <a:xfrm>
            <a:off x="819400" y="8458200"/>
            <a:ext cx="14626000" cy="493931"/>
          </a:xfrm>
          <a:prstGeom prst="rect">
            <a:avLst/>
          </a:prstGeom>
          <a:noFill/>
        </p:spPr>
        <p:txBody>
          <a:bodyPr wrap="square" rtlCol="0" anchor="b" anchorCtr="0">
            <a:noAutofit/>
          </a:bodyPr>
          <a:lstStyle/>
          <a:p>
            <a:r>
              <a:rPr lang="is-IS" sz="1200" dirty="0"/>
              <a:t>1. </a:t>
            </a:r>
            <a:r>
              <a:rPr lang="is-IS" sz="1200" dirty="0" smtClean="0"/>
              <a:t>Grunnspá Seðlabankans 2017-2019. Brotalínan sýnir spá frá PM 2017/2.</a:t>
            </a:r>
          </a:p>
          <a:p>
            <a:r>
              <a:rPr lang="is-IS" sz="1200" i="1" dirty="0" smtClean="0"/>
              <a:t>Heimildir:</a:t>
            </a:r>
            <a:r>
              <a:rPr lang="is-IS" sz="1200" dirty="0" smtClean="0"/>
              <a:t> Hagstofa Íslands, Seðlabanki Íslands.</a:t>
            </a:r>
            <a:endParaRPr lang="is-IS" sz="1200" dirty="0"/>
          </a:p>
        </p:txBody>
      </p:sp>
      <p:pic>
        <p:nvPicPr>
          <p:cNvPr id="3" name="Content Placeholder 2"/>
          <p:cNvPicPr>
            <a:picLocks noGrp="1" noChangeAspect="1"/>
          </p:cNvPicPr>
          <p:nvPr>
            <p:ph sz="quarter" idx="17"/>
          </p:nvPr>
        </p:nvPicPr>
        <p:blipFill>
          <a:blip r:embed="rId3"/>
          <a:stretch>
            <a:fillRect/>
          </a:stretch>
        </p:blipFill>
        <p:spPr>
          <a:xfrm>
            <a:off x="1080000" y="2412000"/>
            <a:ext cx="5972162" cy="6660000"/>
          </a:xfrm>
          <a:prstGeom prst="rect">
            <a:avLst/>
          </a:prstGeom>
        </p:spPr>
      </p:pic>
    </p:spTree>
    <p:extLst>
      <p:ext uri="{BB962C8B-B14F-4D97-AF65-F5344CB8AC3E}">
        <p14:creationId xmlns:p14="http://schemas.microsoft.com/office/powerpoint/2010/main" val="4271686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Heildarvinnustundum fjölgaði um 2,1% frá fyrra ári (spáð 3,8% í PM 17/2): virðist hafa hægt á vexti vinnuaflseftirspurnar en aðrar vísbendingar benda til áframhaldandi kröftugs vaxtar (við bætist líklegt vanmat á innfluttu vinnuafli)</a:t>
            </a:r>
          </a:p>
          <a:p>
            <a:r>
              <a:rPr lang="is-IS" dirty="0" smtClean="0"/>
              <a:t>Erlendum ríkisborgurum fjölgaði um 2,1% af mannfjölda á vinnualdri á H1 – sem er meiri fjölgun en á öllu árinu 2016</a:t>
            </a:r>
            <a:endParaRPr lang="is-IS" dirty="0"/>
          </a:p>
        </p:txBody>
      </p:sp>
      <p:sp>
        <p:nvSpPr>
          <p:cNvPr id="4" name="Title 3"/>
          <p:cNvSpPr>
            <a:spLocks noGrp="1"/>
          </p:cNvSpPr>
          <p:nvPr>
            <p:ph type="ctrTitle"/>
          </p:nvPr>
        </p:nvSpPr>
        <p:spPr/>
        <p:txBody>
          <a:bodyPr>
            <a:normAutofit/>
          </a:bodyPr>
          <a:lstStyle/>
          <a:p>
            <a:r>
              <a:rPr lang="is-IS" dirty="0" smtClean="0"/>
              <a:t>Hægir á fjölgun starfa en mikill </a:t>
            </a:r>
            <a:r>
              <a:rPr lang="is-IS" dirty="0" err="1" smtClean="0"/>
              <a:t>innflutn</a:t>
            </a:r>
            <a:r>
              <a:rPr lang="is-IS" dirty="0" smtClean="0"/>
              <a:t>. vinnuafls</a:t>
            </a:r>
            <a:endParaRPr lang="is-IS" dirty="0"/>
          </a:p>
        </p:txBody>
      </p:sp>
      <p:pic>
        <p:nvPicPr>
          <p:cNvPr id="3" name="Content Placeholder 2"/>
          <p:cNvPicPr>
            <a:picLocks noGrp="1" noChangeAspect="1"/>
          </p:cNvPicPr>
          <p:nvPr>
            <p:ph sz="quarter" idx="17"/>
          </p:nvPr>
        </p:nvPicPr>
        <p:blipFill>
          <a:blip r:embed="rId2"/>
          <a:stretch>
            <a:fillRect/>
          </a:stretch>
        </p:blipFill>
        <p:spPr>
          <a:xfrm>
            <a:off x="1080000" y="2412000"/>
            <a:ext cx="5972162" cy="6660000"/>
          </a:xfrm>
          <a:prstGeom prst="rect">
            <a:avLst/>
          </a:prstGeom>
        </p:spPr>
      </p:pic>
      <p:sp>
        <p:nvSpPr>
          <p:cNvPr id="8" name="TextBox 7"/>
          <p:cNvSpPr txBox="1"/>
          <p:nvPr/>
        </p:nvSpPr>
        <p:spPr>
          <a:xfrm>
            <a:off x="819400" y="8305800"/>
            <a:ext cx="14626000" cy="646331"/>
          </a:xfrm>
          <a:prstGeom prst="rect">
            <a:avLst/>
          </a:prstGeom>
          <a:noFill/>
        </p:spPr>
        <p:txBody>
          <a:bodyPr wrap="square" rtlCol="0" anchor="b" anchorCtr="0">
            <a:noAutofit/>
          </a:bodyPr>
          <a:lstStyle/>
          <a:p>
            <a:r>
              <a:rPr lang="is-IS" sz="1200" dirty="0" smtClean="0"/>
              <a:t>1. Ársfjórðungsleg </a:t>
            </a:r>
            <a:r>
              <a:rPr lang="is-IS" sz="1200" dirty="0"/>
              <a:t>meðaltöl mánaðarlegra gagna</a:t>
            </a:r>
            <a:r>
              <a:rPr lang="is-IS" sz="1200" dirty="0" smtClean="0"/>
              <a:t>. 2. Búferlaflutningar </a:t>
            </a:r>
            <a:r>
              <a:rPr lang="is-IS" sz="1200" dirty="0"/>
              <a:t>fólks á aldrinum 20-59 ára í hlutfalli af mannfjölda sama aldurshóps í upphafi árs. Árlegar tölur 1995-2016 og uppsafnaðar tölur frá áramótum á 2. fjórðungi áranna 2016 og 2017</a:t>
            </a:r>
            <a:r>
              <a:rPr lang="is-IS" sz="1200" dirty="0" smtClean="0"/>
              <a:t>.</a:t>
            </a:r>
          </a:p>
          <a:p>
            <a:r>
              <a:rPr lang="is-IS" sz="1200" i="1" dirty="0" smtClean="0"/>
              <a:t>Heimild:</a:t>
            </a:r>
            <a:r>
              <a:rPr lang="is-IS" sz="1200" dirty="0" smtClean="0"/>
              <a:t> Hagstofa Íslands.</a:t>
            </a:r>
            <a:endParaRPr lang="is-IS" sz="1200" dirty="0"/>
          </a:p>
        </p:txBody>
      </p:sp>
      <p:pic>
        <p:nvPicPr>
          <p:cNvPr id="10" name="Content Placeholder 9"/>
          <p:cNvPicPr>
            <a:picLocks noGrp="1" noChangeAspect="1"/>
          </p:cNvPicPr>
          <p:nvPr>
            <p:ph sz="quarter" idx="18"/>
          </p:nvPr>
        </p:nvPicPr>
        <p:blipFill>
          <a:blip r:embed="rId3"/>
          <a:stretch>
            <a:fillRect/>
          </a:stretch>
        </p:blipFill>
        <p:spPr>
          <a:xfrm>
            <a:off x="8460000" y="2412000"/>
            <a:ext cx="5972162" cy="6660000"/>
          </a:xfrm>
          <a:prstGeom prst="rect">
            <a:avLst/>
          </a:prstGeom>
        </p:spPr>
      </p:pic>
    </p:spTree>
    <p:extLst>
      <p:ext uri="{BB962C8B-B14F-4D97-AF65-F5344CB8AC3E}">
        <p14:creationId xmlns:p14="http://schemas.microsoft.com/office/powerpoint/2010/main" val="2703383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20000" y="2412000"/>
            <a:ext cx="14760000" cy="6584333"/>
          </a:xfrm>
          <a:prstGeom prst="rect">
            <a:avLst/>
          </a:prstGeom>
        </p:spPr>
      </p:pic>
      <p:sp>
        <p:nvSpPr>
          <p:cNvPr id="5" name="Title 4"/>
          <p:cNvSpPr>
            <a:spLocks noGrp="1"/>
          </p:cNvSpPr>
          <p:nvPr>
            <p:ph type="ctrTitle"/>
          </p:nvPr>
        </p:nvSpPr>
        <p:spPr/>
        <p:txBody>
          <a:bodyPr>
            <a:normAutofit/>
          </a:bodyPr>
          <a:lstStyle/>
          <a:p>
            <a:r>
              <a:rPr lang="is-IS" dirty="0" smtClean="0"/>
              <a:t>Vísbendingar um aukna spennu í þjóðarbúinu …</a:t>
            </a:r>
            <a:endParaRPr lang="is-IS" dirty="0"/>
          </a:p>
        </p:txBody>
      </p:sp>
      <p:sp>
        <p:nvSpPr>
          <p:cNvPr id="7" name="Content Placeholder 6"/>
          <p:cNvSpPr>
            <a:spLocks noGrp="1"/>
          </p:cNvSpPr>
          <p:nvPr>
            <p:ph idx="10"/>
          </p:nvPr>
        </p:nvSpPr>
        <p:spPr/>
        <p:txBody>
          <a:bodyPr/>
          <a:lstStyle/>
          <a:p>
            <a:r>
              <a:rPr lang="is-IS" dirty="0"/>
              <a:t>Viðvarandi skortur á starfsfólki, </a:t>
            </a:r>
            <a:r>
              <a:rPr lang="is-IS" dirty="0" smtClean="0"/>
              <a:t>atvinnuþátttaka sögulega há og fyrirtækjum </a:t>
            </a:r>
            <a:r>
              <a:rPr lang="is-IS" dirty="0"/>
              <a:t>sem starfa við eða umfram fulla framleiðslugetu </a:t>
            </a:r>
            <a:r>
              <a:rPr lang="is-IS" dirty="0" smtClean="0"/>
              <a:t>heldur áfram að fjölga </a:t>
            </a:r>
            <a:r>
              <a:rPr lang="is-IS" dirty="0"/>
              <a:t>… atvinnuleysi komið í </a:t>
            </a:r>
            <a:r>
              <a:rPr lang="is-IS" dirty="0" smtClean="0"/>
              <a:t>2,5% </a:t>
            </a:r>
            <a:r>
              <a:rPr lang="is-IS" dirty="0"/>
              <a:t>og hefur ekki verið minna síðan </a:t>
            </a:r>
            <a:r>
              <a:rPr lang="is-IS" dirty="0" smtClean="0"/>
              <a:t>á Q2/2008</a:t>
            </a:r>
            <a:endParaRPr lang="is-IS" dirty="0"/>
          </a:p>
          <a:p>
            <a:r>
              <a:rPr lang="is-IS" dirty="0" smtClean="0"/>
              <a:t>Vaxandi framleiðsluspenna sem nær hámarki undir áramót í tæplega 3% af framleiðslugetu (heldur minni en í PM 17/2)</a:t>
            </a:r>
            <a:endParaRPr lang="is-IS" dirty="0"/>
          </a:p>
        </p:txBody>
      </p:sp>
      <p:sp>
        <p:nvSpPr>
          <p:cNvPr id="8" name="TextBox 7"/>
          <p:cNvSpPr txBox="1"/>
          <p:nvPr/>
        </p:nvSpPr>
        <p:spPr>
          <a:xfrm>
            <a:off x="819400" y="8305800"/>
            <a:ext cx="14626000" cy="646331"/>
          </a:xfrm>
          <a:prstGeom prst="rect">
            <a:avLst/>
          </a:prstGeom>
          <a:noFill/>
        </p:spPr>
        <p:txBody>
          <a:bodyPr wrap="square" rtlCol="0" anchor="b" anchorCtr="0">
            <a:noAutofit/>
          </a:bodyPr>
          <a:lstStyle/>
          <a:p>
            <a:r>
              <a:rPr lang="is-IS" sz="1200" dirty="0" smtClean="0"/>
              <a:t>1. Mælikvarðar </a:t>
            </a:r>
            <a:r>
              <a:rPr lang="is-IS" sz="1200" dirty="0"/>
              <a:t>á nýtingu framleiðsluþátta eru úr viðhorfskönnun Gallup meðal 400 stærstu fyrirtækja landsins en atvinnuþátttaka samkvæmt vinnumarkaðskönnun Hagstofunnar. Árstíðarleiðréttar </a:t>
            </a:r>
            <a:r>
              <a:rPr lang="is-IS" sz="1200" dirty="0" smtClean="0"/>
              <a:t>tölur fyrir tímabilið 1. ársfj. 2006 - 2. ársfj. 2017. </a:t>
            </a:r>
            <a:r>
              <a:rPr lang="is-IS" sz="1200" dirty="0"/>
              <a:t>Brotalínur sýna meðalhlutföll tímabilsins. </a:t>
            </a:r>
            <a:r>
              <a:rPr lang="is-IS" sz="1200" dirty="0" smtClean="0"/>
              <a:t>2</a:t>
            </a:r>
            <a:r>
              <a:rPr lang="is-IS" sz="1200" dirty="0"/>
              <a:t>. </a:t>
            </a:r>
            <a:r>
              <a:rPr lang="is-IS" sz="1200" dirty="0" smtClean="0"/>
              <a:t>Árstíðarleiðréttar tölur. 3. </a:t>
            </a:r>
            <a:r>
              <a:rPr lang="is-IS" sz="1200" dirty="0"/>
              <a:t>Grunnspá Seðlabankans 2017-2019. Brotalínur sýna spá frá PM 2017/2.</a:t>
            </a:r>
            <a:endParaRPr lang="is-IS" sz="1200" dirty="0" smtClean="0"/>
          </a:p>
          <a:p>
            <a:r>
              <a:rPr lang="is-IS" sz="1200" i="1" dirty="0" smtClean="0"/>
              <a:t>Heimildir:</a:t>
            </a:r>
            <a:r>
              <a:rPr lang="is-IS" sz="1200" dirty="0" smtClean="0"/>
              <a:t> Gallup, Hagstofa Íslands, Seðlabanki Íslands.</a:t>
            </a:r>
            <a:endParaRPr lang="is-IS" sz="1200" dirty="0"/>
          </a:p>
        </p:txBody>
      </p:sp>
    </p:spTree>
    <p:extLst>
      <p:ext uri="{BB962C8B-B14F-4D97-AF65-F5344CB8AC3E}">
        <p14:creationId xmlns:p14="http://schemas.microsoft.com/office/powerpoint/2010/main" val="2181325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p:cNvPicPr>
          <p:nvPr>
            <p:ph idx="1"/>
          </p:nvPr>
        </p:nvPicPr>
        <p:blipFill>
          <a:blip r:embed="rId2"/>
          <a:stretch>
            <a:fillRect/>
          </a:stretch>
        </p:blipFill>
        <p:spPr>
          <a:xfrm>
            <a:off x="719999" y="2412000"/>
            <a:ext cx="14760000" cy="6480000"/>
          </a:xfrm>
          <a:prstGeom prst="rect">
            <a:avLst/>
          </a:prstGeom>
        </p:spPr>
      </p:pic>
      <p:sp>
        <p:nvSpPr>
          <p:cNvPr id="5" name="Title 4"/>
          <p:cNvSpPr>
            <a:spLocks noGrp="1"/>
          </p:cNvSpPr>
          <p:nvPr>
            <p:ph type="ctrTitle"/>
          </p:nvPr>
        </p:nvSpPr>
        <p:spPr/>
        <p:txBody>
          <a:bodyPr/>
          <a:lstStyle/>
          <a:p>
            <a:r>
              <a:rPr lang="is-IS" dirty="0" smtClean="0"/>
              <a:t>… en verðbólga enn undir markmiði …</a:t>
            </a:r>
            <a:endParaRPr lang="is-IS" dirty="0"/>
          </a:p>
        </p:txBody>
      </p:sp>
      <p:sp>
        <p:nvSpPr>
          <p:cNvPr id="7" name="Content Placeholder 6"/>
          <p:cNvSpPr>
            <a:spLocks noGrp="1"/>
          </p:cNvSpPr>
          <p:nvPr>
            <p:ph idx="10"/>
          </p:nvPr>
        </p:nvSpPr>
        <p:spPr/>
        <p:txBody>
          <a:bodyPr/>
          <a:lstStyle/>
          <a:p>
            <a:r>
              <a:rPr lang="is-IS" dirty="0"/>
              <a:t>Verðbólga var </a:t>
            </a:r>
            <a:r>
              <a:rPr lang="is-IS" dirty="0" smtClean="0"/>
              <a:t>1,8% </a:t>
            </a:r>
            <a:r>
              <a:rPr lang="is-IS" dirty="0"/>
              <a:t>í </a:t>
            </a:r>
            <a:r>
              <a:rPr lang="is-IS" dirty="0" smtClean="0"/>
              <a:t>júlí og hefur sveiflast á bilinu 1,5-2% frá september í fyrra </a:t>
            </a:r>
            <a:r>
              <a:rPr lang="is-IS" dirty="0"/>
              <a:t>– </a:t>
            </a:r>
            <a:r>
              <a:rPr lang="is-IS" dirty="0" smtClean="0"/>
              <a:t>hún jókst úr 1,5% í júní en flestir mælikvarðar á undirliggjandi verðbólgu hafa haldið áfram að lækka og án húsnæðis mælist mikil lækkun verðlags</a:t>
            </a:r>
          </a:p>
          <a:p>
            <a:r>
              <a:rPr lang="is-IS" dirty="0" smtClean="0"/>
              <a:t>Sem fyrr vegast á áhrif hækkunar á gengi krónunnar og hækkunar á launakostnaði á framleidda einingu</a:t>
            </a:r>
            <a:endParaRPr lang="is-IS" dirty="0"/>
          </a:p>
        </p:txBody>
      </p:sp>
      <p:sp>
        <p:nvSpPr>
          <p:cNvPr id="6" name="TextBox 5"/>
          <p:cNvSpPr txBox="1"/>
          <p:nvPr/>
        </p:nvSpPr>
        <p:spPr>
          <a:xfrm>
            <a:off x="819400" y="8153400"/>
            <a:ext cx="14626000" cy="798731"/>
          </a:xfrm>
          <a:prstGeom prst="rect">
            <a:avLst/>
          </a:prstGeom>
          <a:noFill/>
        </p:spPr>
        <p:txBody>
          <a:bodyPr wrap="square" rtlCol="0" anchor="b" anchorCtr="0">
            <a:noAutofit/>
          </a:bodyPr>
          <a:lstStyle/>
          <a:p>
            <a:r>
              <a:rPr lang="is-IS" sz="1200" dirty="0"/>
              <a:t>1. </a:t>
            </a:r>
            <a:r>
              <a:rPr lang="is-IS" sz="1200" dirty="0" smtClean="0"/>
              <a:t>Skyggða svæðið inniheldur bil 1. og 3. fjórðungs mats á undirliggjandi verðbólgu þar sem hún er mæld með kjarnavísitölum sem undanskilja sveiflukennda matvöruliði, bensín, opinbera þjónustu, reiknaða húsaleigu, áhrif breytinga á óbeinum sköttum og raunvöxtum húsnæðislána en einnig með tölfræðilegum mælikvörðum eins og vegnu miðgildi, klipptum meðaltölum og kviku þáttalíkani. 2. Grunnspá Seðlabankans 2. ársfj. 2017. 3. </a:t>
            </a:r>
            <a:r>
              <a:rPr lang="is-IS" sz="1200" dirty="0"/>
              <a:t>Framleiðniaukning kemur fram sem neikvætt framlag til hækkunar á launakostnaði á framleidda einingu. Grunnspá Seðlabankans 2015-2019.</a:t>
            </a:r>
            <a:endParaRPr lang="is-IS" sz="1200" dirty="0" smtClean="0"/>
          </a:p>
          <a:p>
            <a:r>
              <a:rPr lang="is-IS" sz="1200" i="1" dirty="0" smtClean="0"/>
              <a:t>Heimildir:</a:t>
            </a:r>
            <a:r>
              <a:rPr lang="is-IS" sz="1200" dirty="0" smtClean="0"/>
              <a:t> Hagstofa Íslands, Thomson Reuters, Seðlabanki Íslands.</a:t>
            </a:r>
            <a:endParaRPr lang="is-IS" sz="1200" dirty="0"/>
          </a:p>
        </p:txBody>
      </p:sp>
    </p:spTree>
    <p:extLst>
      <p:ext uri="{BB962C8B-B14F-4D97-AF65-F5344CB8AC3E}">
        <p14:creationId xmlns:p14="http://schemas.microsoft.com/office/powerpoint/2010/main" val="2293519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11753</TotalTime>
  <Words>1132</Words>
  <Application>Microsoft Office PowerPoint</Application>
  <PresentationFormat>Custom</PresentationFormat>
  <Paragraphs>56</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Alþjóðlegar efnahagshorfur batna</vt:lpstr>
      <vt:lpstr>Vísbendingar um hægari útflutningsvöxt</vt:lpstr>
      <vt:lpstr>Gengi krónunnar lækkað undanfarið</vt:lpstr>
      <vt:lpstr>Hægir á hagvexti en hann verður áfram mikill</vt:lpstr>
      <vt:lpstr>Hægir á fjölgun starfa en mikill innflutn. vinnuafls</vt:lpstr>
      <vt:lpstr>Vísbendingar um aukna spennu í þjóðarbúinu …</vt:lpstr>
      <vt:lpstr>… en verðbólga enn undir markmiði …</vt:lpstr>
      <vt:lpstr>… og kjölfesta verðbólguvæntingar hefur styrkst</vt:lpstr>
      <vt:lpstr>Verðbólga þokast upp í markmið um mitt næsta ár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Sedlabankinn_PPT_grunnur_1-10</dc:title>
  <dc:creator>SÍ Þórarinn Gunnar Pétursson</dc:creator>
  <cp:lastModifiedBy>SÍ Þórarinn Gunnar Pétursson</cp:lastModifiedBy>
  <cp:revision>562</cp:revision>
  <cp:lastPrinted>2017-05-10T14:21:10Z</cp:lastPrinted>
  <dcterms:created xsi:type="dcterms:W3CDTF">2017-01-22T13:40:49Z</dcterms:created>
  <dcterms:modified xsi:type="dcterms:W3CDTF">2017-08-23T09:21:09Z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2017-01-22T00:00:00Z</vt:filetime>
  </property>
  <property fmtid="{D5CDD505-2E9C-101B-9397-08002B2CF9AE}" pid="3" name="Creator">
    <vt:lpwstr>Adobe Illustrator CC 2017 (Macintosh)</vt:lpwstr>
  </property>
  <property fmtid="{D5CDD505-2E9C-101B-9397-08002B2CF9AE}" pid="4" name="LastSaved">
    <vt:filetime>2017-01-22T00:00:00Z</vt:filetime>
  </property>
</Properties>
</file>