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8" r:id="rId2"/>
    <p:sldId id="300" r:id="rId3"/>
    <p:sldId id="379" r:id="rId4"/>
    <p:sldId id="380" r:id="rId5"/>
    <p:sldId id="381" r:id="rId6"/>
    <p:sldId id="403" r:id="rId7"/>
    <p:sldId id="384" r:id="rId8"/>
    <p:sldId id="382" r:id="rId9"/>
    <p:sldId id="386" r:id="rId10"/>
    <p:sldId id="407" r:id="rId11"/>
    <p:sldId id="385" r:id="rId12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B7014A"/>
    <a:srgbClr val="ECE9E4"/>
    <a:srgbClr val="004562"/>
    <a:srgbClr val="3A5AA7"/>
    <a:srgbClr val="D9D9D9"/>
    <a:srgbClr val="A6A6A6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79" d="100"/>
          <a:sy n="79" d="100"/>
        </p:scale>
        <p:origin x="120" y="27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7.2.2018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2/7/2018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2/7/2018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2/7/2018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2/7/2018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7. febrúar 2018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448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Verðbólguálag hefur hækkað undanfarið og 10-ára álagið er nú um 3,1% – gæti endurspeglað hækkun áhættuálags á </a:t>
            </a:r>
            <a:r>
              <a:rPr lang="is-IS" dirty="0" err="1" smtClean="0"/>
              <a:t>óverðtryggða</a:t>
            </a:r>
            <a:r>
              <a:rPr lang="is-IS" dirty="0" smtClean="0"/>
              <a:t> vexti en ekki er útilokað að langtímavæntingar hafi þokast upp – þótt ný væntingakönnun bendi ekki til þess</a:t>
            </a:r>
          </a:p>
          <a:p>
            <a:r>
              <a:rPr lang="is-IS" dirty="0" smtClean="0"/>
              <a:t>Verðbólguvæntingar til meðallangs og langs tíma virðast heilt yfir í ágætu samræmi við markmiðið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Væntingar virðast í ágætu samræmi við markmið</a:t>
            </a:r>
            <a:endParaRPr lang="is-IS" dirty="0"/>
          </a:p>
        </p:txBody>
      </p:sp>
      <p:sp>
        <p:nvSpPr>
          <p:cNvPr id="23" name="TextBox 22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Talan </a:t>
            </a:r>
            <a:r>
              <a:rPr lang="is-IS" sz="1200" kern="0" dirty="0">
                <a:solidFill>
                  <a:sysClr val="windowText" lastClr="000000"/>
                </a:solidFill>
              </a:rPr>
              <a:t>fyrir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1. </a:t>
            </a:r>
            <a:r>
              <a:rPr lang="is-IS" sz="1200" kern="0" dirty="0">
                <a:solidFill>
                  <a:sysClr val="windowText" lastClr="000000"/>
                </a:solidFill>
              </a:rPr>
              <a:t>ársfjórðung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2018 </a:t>
            </a:r>
            <a:r>
              <a:rPr lang="is-IS" sz="1200" kern="0" dirty="0">
                <a:solidFill>
                  <a:sysClr val="windowText" lastClr="000000"/>
                </a:solidFill>
              </a:rPr>
              <a:t>er meðaltal það sem af er fjórðungnum. </a:t>
            </a:r>
            <a:r>
              <a:rPr lang="is-IS" sz="1200" dirty="0"/>
              <a:t>2. Verðbólguvæntingar til 1, 2, 5 og 10 ára út frá verðbólguálagi á skuldabréfamarkaði (ársfjórðungsleg meðaltöl) og könnun meðal markaðsaðila.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60000" y="2412000"/>
            <a:ext cx="4896000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var 1,8% á Q4/2017 (spáð 1,9% í PM 17/4) – eykst í 2,4% á Q1/2018 og verður á bilinu 2,1-2,8% út spátímann</a:t>
            </a:r>
          </a:p>
          <a:p>
            <a:r>
              <a:rPr lang="is-IS" dirty="0" smtClean="0"/>
              <a:t>Meiri verðbólga en spáð var í PM 17/4 fram eftir þessu ári en heldur minni frá næsta ári: skýrist fyrst og fremst af horfum um minni framleiðsluspennu en þá var spáð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Verðbólga við markmið út spátímann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2018 - 1.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2021.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760000" y="2412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Peningamál 2018/1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9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Hægir á vexti útflutnings eftir mikinn vöxt undanfarið: hækkandi raungengi og aðlögun ferðaþjónustu að sjálfbærum vexti</a:t>
            </a:r>
          </a:p>
          <a:p>
            <a:r>
              <a:rPr lang="is-IS" dirty="0" smtClean="0"/>
              <a:t>Hægði hraðar á vextinum á H2/2017 en spáð í PM 17/4: mikill samdráttur útflutnings hugverka og viðskiptaþjónustu í lyfjaiðnaði og áhrif sjómannaverkfalls á útflutning sjávarafurða … gengur hraðar á viðskiptaafgang en áður spáð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Hægir hraðar á vexti útflutnings en áður spáð</a:t>
            </a:r>
            <a:endParaRPr lang="is-I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Álútflutningur skv. skilgreiningu þjóðhagsreikninga. Ferðaþjónusta er samtala á „ferðalögum“ og „farþegaflutningum með flugi“. Grunnspá Seðlabankans 2017-2020</a:t>
            </a:r>
            <a:r>
              <a:rPr lang="is-IS" sz="1200" dirty="0" smtClean="0"/>
              <a:t>. </a:t>
            </a:r>
            <a:r>
              <a:rPr lang="is-IS" sz="1200" dirty="0"/>
              <a:t>Brotalínan sýnir spá frá PM 2017/4</a:t>
            </a:r>
            <a:r>
              <a:rPr lang="is-IS" sz="1200" dirty="0" smtClean="0"/>
              <a:t>. 2. </a:t>
            </a:r>
            <a:r>
              <a:rPr lang="is-IS" sz="1200" dirty="0"/>
              <a:t>Rekstrarframlög talin með frumþáttatekjum. </a:t>
            </a:r>
            <a:r>
              <a:rPr lang="is-IS" sz="1200" dirty="0" smtClean="0"/>
              <a:t>Viðskiptajöfnuður án </a:t>
            </a:r>
            <a:r>
              <a:rPr lang="is-IS" sz="1200" dirty="0"/>
              <a:t>áhrifa fallinna fjármálafyrirtækja 2008-2015 og lyfjafyrirtækisins </a:t>
            </a:r>
            <a:r>
              <a:rPr lang="is-IS" sz="1200" dirty="0" err="1"/>
              <a:t>Actavis</a:t>
            </a:r>
            <a:r>
              <a:rPr lang="is-IS" sz="1200" dirty="0"/>
              <a:t> 2009-2012 á jöfnuð frumþáttatekna. Einnig hefur verið leiðrétt fyrir óbeint mældri fjármálaþjónustu (FISIM) fallinna fjármálafyrirtækja</a:t>
            </a:r>
            <a:r>
              <a:rPr lang="is-IS" sz="1200" dirty="0" smtClean="0"/>
              <a:t>. </a:t>
            </a:r>
            <a:r>
              <a:rPr lang="is-IS" sz="1200" dirty="0"/>
              <a:t>Grunnspá Seðlabankans 2017-2020. </a:t>
            </a:r>
            <a:r>
              <a:rPr lang="is-IS" sz="1200" dirty="0" smtClean="0"/>
              <a:t>Brotalínan </a:t>
            </a:r>
            <a:r>
              <a:rPr lang="is-IS" sz="1200" dirty="0"/>
              <a:t>sýnir spá frá PM 2017/4.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9850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397400" cy="1299600"/>
          </a:xfrm>
        </p:spPr>
        <p:txBody>
          <a:bodyPr/>
          <a:lstStyle/>
          <a:p>
            <a:r>
              <a:rPr lang="is-IS" dirty="0" smtClean="0"/>
              <a:t>Gengi krónunnar hefur lækkað um tæplega 2% frá PM 17/4 en hefur haldist tiltölulega stöðugt undanfarið</a:t>
            </a:r>
          </a:p>
          <a:p>
            <a:r>
              <a:rPr lang="is-IS" dirty="0" smtClean="0"/>
              <a:t>Gert ráð fyrir um 3% lægra gengi krónu á Q1/2018 en spáð var í nóvember </a:t>
            </a:r>
          </a:p>
          <a:p>
            <a:r>
              <a:rPr lang="is-IS" dirty="0" smtClean="0"/>
              <a:t>Grunnspáin gerir ráð fyrir hóflegri gengishækkun á spátímanum en gengið er heldur lægra en í nóvemberspánni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Gengi krónu hækkar en minna en áður gert ráð fyrir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Grunnspá Seðlabankans 2017-2020. Þröng viðskiptavog.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Hagvöxtur 4,3% á fyrstu þremur ársfjórðungum 2017 – nokkru meiri en spáð var í PM 17/4 – hægt mikið á hagvexti frá 2016</a:t>
            </a:r>
          </a:p>
          <a:p>
            <a:r>
              <a:rPr lang="is-IS" dirty="0" smtClean="0"/>
              <a:t>Talið að hagvöxtur í fyrra hafi verið 3,4% </a:t>
            </a:r>
            <a:r>
              <a:rPr lang="is-IS" dirty="0"/>
              <a:t>–</a:t>
            </a:r>
            <a:r>
              <a:rPr lang="is-IS" dirty="0" smtClean="0"/>
              <a:t> minni en spáð í PM 17/4 (3,7%): kröftugri þjóðarútgjöld en minni útflutningur</a:t>
            </a:r>
          </a:p>
          <a:p>
            <a:r>
              <a:rPr lang="is-IS" dirty="0" smtClean="0"/>
              <a:t>Af sömu ástæðu er hagvöxtur í ár einnig heldur minni en áður spáð (3,2% í stað 3,4%) … hagvöxtur minnkar síðan í 2,7% 2020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Minnkandi hagvöxtur eftir mikinn vöxt undanfarið</a:t>
            </a:r>
            <a:endParaRPr lang="is-I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Grunnspá Seðlabankans 2017-2020. Brotalínan sýnir spá frá PM 2017/4.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7550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Töluvert minna aðhald ríkisfjármála en áður spáð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Fjárlög 2018 samþykkt með 1,2% af VLF afgangi: 0,3% minni afgangi en í fyrra frumvarpi þrátt fyrir meiri hagsveiflutekjur</a:t>
            </a:r>
          </a:p>
          <a:p>
            <a:r>
              <a:rPr lang="is-IS" dirty="0" smtClean="0"/>
              <a:t>Horfur á auknu aðhaldi í ár (0,8% af VLF) en ekki eins mikið og í fyrri áætlun (1,3%) og bætist við 0,2% meiri slaka 2017</a:t>
            </a:r>
          </a:p>
          <a:p>
            <a:r>
              <a:rPr lang="is-IS" dirty="0" smtClean="0"/>
              <a:t>Í stað aukins aðhalds 2019 og 2020 eru nú horfur á að aðhaldið slakni bæði árin … samtals 2% minna aðhald 2017-2020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/>
            </a:pPr>
            <a:r>
              <a:rPr lang="is-IS" sz="1200" dirty="0"/>
              <a:t>1. </a:t>
            </a:r>
            <a:r>
              <a:rPr lang="is-IS" sz="1200" dirty="0" smtClean="0"/>
              <a:t>Frumjöfnuður </a:t>
            </a:r>
            <a:r>
              <a:rPr lang="is-IS" sz="1200" dirty="0"/>
              <a:t>er leiðréttur fyrir einskiptis tekjum og gjöldum (t.d. arðgreiðslum og flýtingu niðurgreiðslu verðtryggðra húsnæðislána). Grunnspá Seðlabankans 2017-2020. </a:t>
            </a:r>
          </a:p>
          <a:p>
            <a:r>
              <a:rPr lang="is-IS" sz="1200" i="1" dirty="0"/>
              <a:t>Heimildir:</a:t>
            </a:r>
            <a:r>
              <a:rPr lang="is-IS" sz="1200" dirty="0"/>
              <a:t> Fjármála- og efnahagsráðuneytið, Hagstofa Íslands, Seðlabanki Íslands.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00" y="2268000"/>
            <a:ext cx="8490665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Störfum fjölgar en mögulegt vanmat</a:t>
            </a:r>
            <a:endParaRPr lang="is-I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Eins og búist var við gekk fækkun heildarvinnustunda á Q3/2017 til baka á Q4 en VMK á erfitt með að ná utan um mikla fjölgun erlendra starfsmanna undanfarin misseri: mesta fjölgun sem mælst hefur á einu ári í fyrra (3,8% af mannfjölda)</a:t>
            </a:r>
          </a:p>
          <a:p>
            <a:r>
              <a:rPr lang="is-IS" dirty="0" smtClean="0"/>
              <a:t>Áframhaldandi mikil fjölgun starfa samkvæmt staðgreiðsluskrá bendir til þess að VMK vanmeti enn fjölgun starfa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60000" y="2412000"/>
            <a:ext cx="4896000" cy="666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Ársfjórðungsleg meðaltöl mánaðarlegra gagna. 2. Búferlaflutningar fólks á aldrinum 20-59 ára í hlutfalli af mannfjölda í sama aldurshópi í upphafi árs. </a:t>
            </a:r>
            <a:r>
              <a:rPr lang="is-IS" sz="1200" dirty="0"/>
              <a:t>3. Fjögurra ársfjórðunga hreyfanlegt meðaltal. Fyrir staðgreiðslugögn á </a:t>
            </a:r>
            <a:r>
              <a:rPr lang="is-IS" sz="1200" dirty="0" smtClean="0"/>
              <a:t>fjórða </a:t>
            </a:r>
            <a:r>
              <a:rPr lang="is-IS" sz="1200" dirty="0"/>
              <a:t>ársfjórðungi 2017 er byggt á tölum fyrir október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Hagstofa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860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Atvinnuþátttaka jókst á ný á Q4/2017 og hið sama á við um fjölda fyrirtækja sem starfa við full afköst … en fyrirtækjum sem búa við skort á starfsfólki hefur heldur fækkað (en er enn vel yfir meðaltali) og atvinnuleysi jókst milli fjórðunga og mældist 3%</a:t>
            </a:r>
          </a:p>
          <a:p>
            <a:r>
              <a:rPr lang="is-IS" dirty="0" smtClean="0"/>
              <a:t>Framleiðsluspennan talin heldur minni en í PM 17/4 (hægari hagvöxtur og hraðari mannfjöldaaukning)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Framleiðsluspenna tekin að minnka</a:t>
            </a:r>
            <a:endParaRPr lang="is-I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</a:t>
            </a:r>
            <a:r>
              <a:rPr lang="is-IS" sz="1200" dirty="0"/>
              <a:t>á nýtingu framleiðsluþátta eru úr viðhorfskönnun Gallup meðal 400 stærstu fyrirtækja landsins en atvinnuþátttaka samkvæmt vinnumarkaðskönnun Hagstofunnar. Árstíðarleiðréttar </a:t>
            </a:r>
            <a:r>
              <a:rPr lang="is-IS" sz="1200" dirty="0" smtClean="0"/>
              <a:t>tölur. </a:t>
            </a:r>
            <a:r>
              <a:rPr lang="is-IS" sz="1200" dirty="0"/>
              <a:t>Brotalínur sýna meðalhlutföll tímabilsins. </a:t>
            </a:r>
            <a:r>
              <a:rPr lang="is-IS" sz="1200" dirty="0" smtClean="0"/>
              <a:t>2. </a:t>
            </a:r>
            <a:r>
              <a:rPr lang="is-IS" sz="1200" dirty="0"/>
              <a:t>Grunnspá Seðlabankans </a:t>
            </a:r>
            <a:r>
              <a:rPr lang="is-IS" sz="1200" dirty="0" smtClean="0"/>
              <a:t>2017-2020. </a:t>
            </a:r>
            <a:r>
              <a:rPr lang="is-IS" sz="1200" dirty="0"/>
              <a:t>Brotalínur sýna spá frá PM </a:t>
            </a:r>
            <a:r>
              <a:rPr lang="is-IS" sz="1200" dirty="0" smtClean="0"/>
              <a:t>2017/4.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7020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Verðbólga jókst nokkuð í janúar: mældist 2,4% en var 1,9% í desember og í janúar í fyrra: mikil hækkun húsnæðisliðar (einkum fasteignaverðs á landsbyggðinni) … en áfram dregur saman milli gagnstæðra krafta eftir því sem hægt hefur á verðhækkun húsnæðis og áhrif lækkunar innflutningsverðs fjara út – dregur einnig saman milli verðbólgu með og án húsnæðis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Verðbólga komin í markmið</a:t>
            </a:r>
            <a:endParaRPr lang="is-I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2000" y="2412000"/>
            <a:ext cx="4896000" cy="66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Undirliggjandi verðbólga er mæld með kjarnavísitölum (áhrif óbeinna skatta, sveiflukenndra matvöruliða, bensíns, opinberrar þjónustu og reiknaðrar húsaleigu eru undanskilin) og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mælikvörðum (vegið miðgildi, klippt meðaltöl og kvikt þáttalíkan). 2. </a:t>
            </a:r>
            <a:r>
              <a:rPr lang="is-IS" sz="1200" dirty="0" smtClean="0"/>
              <a:t>Innflutt </a:t>
            </a:r>
            <a:r>
              <a:rPr lang="is-IS" sz="1200" dirty="0"/>
              <a:t>verðbólga er nálguð með verði innfluttrar mat- og drykkjarvöru, nýrra bíla og varahluta, bensíns og annarrar innfluttrar vöru. Tölur í svigum sýna núverandi vægi viðkomandi liða í vísitölu neysluverðs</a:t>
            </a:r>
            <a:r>
              <a:rPr lang="is-IS" sz="1200" dirty="0" smtClean="0"/>
              <a:t>. 3. </a:t>
            </a:r>
            <a:r>
              <a:rPr lang="is-IS" sz="1200" dirty="0"/>
              <a:t>Grunnspá Seðlabankans 4. </a:t>
            </a:r>
            <a:r>
              <a:rPr lang="is-IS" sz="1200" dirty="0" err="1"/>
              <a:t>ársfj</a:t>
            </a:r>
            <a:r>
              <a:rPr lang="is-IS" sz="1200" dirty="0"/>
              <a:t>. 2017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</a:t>
            </a:r>
            <a:r>
              <a:rPr lang="is-IS" sz="1200" dirty="0" err="1" smtClean="0"/>
              <a:t>Thomson</a:t>
            </a:r>
            <a:r>
              <a:rPr lang="is-IS" sz="1200" dirty="0" smtClean="0"/>
              <a:t> </a:t>
            </a:r>
            <a:r>
              <a:rPr lang="is-IS" sz="1200" dirty="0" err="1" smtClean="0"/>
              <a:t>Reuters</a:t>
            </a:r>
            <a:r>
              <a:rPr lang="is-IS" sz="1200" dirty="0" smtClean="0"/>
              <a:t>, Seðlabanki Íslands.</a:t>
            </a:r>
            <a:endParaRPr lang="is-IS" sz="1200" dirty="0"/>
          </a:p>
        </p:txBody>
      </p:sp>
      <p:pic>
        <p:nvPicPr>
          <p:cNvPr id="18" name="Content Placeholder 17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800000" y="2412000"/>
            <a:ext cx="4896000" cy="666000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760000" y="2412000"/>
            <a:ext cx="489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1048</Words>
  <Application>Microsoft Office PowerPoint</Application>
  <PresentationFormat>Custom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Hægir hraðar á vexti útflutnings en áður spáð</vt:lpstr>
      <vt:lpstr>Gengi krónu hækkar en minna en áður gert ráð fyrir</vt:lpstr>
      <vt:lpstr>Minnkandi hagvöxtur eftir mikinn vöxt undanfarið</vt:lpstr>
      <vt:lpstr>Töluvert minna aðhald ríkisfjármála en áður spáð</vt:lpstr>
      <vt:lpstr>Störfum fjölgar en mögulegt vanmat</vt:lpstr>
      <vt:lpstr>Framleiðsluspenna tekin að minnka</vt:lpstr>
      <vt:lpstr>Verðbólga komin í markmið</vt:lpstr>
      <vt:lpstr>Væntingar virðast í ágætu samræmi við markmið</vt:lpstr>
      <vt:lpstr>Verðbólga við markmið út spátímann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2018-02-07T17:21:13Z</dcterms:created>
  <dcterms:modified xsi:type="dcterms:W3CDTF">2018-02-07T17:21:21Z</dcterms:modified>
</cp:coreProperties>
</file>