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0" r:id="rId2"/>
    <p:sldId id="471" r:id="rId3"/>
    <p:sldId id="462" r:id="rId4"/>
    <p:sldId id="453" r:id="rId5"/>
    <p:sldId id="461" r:id="rId6"/>
    <p:sldId id="458" r:id="rId7"/>
    <p:sldId id="473" r:id="rId8"/>
    <p:sldId id="447" r:id="rId9"/>
    <p:sldId id="446" r:id="rId10"/>
    <p:sldId id="386" r:id="rId11"/>
    <p:sldId id="440" r:id="rId12"/>
    <p:sldId id="469" r:id="rId13"/>
    <p:sldId id="474" r:id="rId14"/>
    <p:sldId id="442" r:id="rId15"/>
    <p:sldId id="430" r:id="rId16"/>
    <p:sldId id="432" r:id="rId17"/>
    <p:sldId id="472" r:id="rId18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14A"/>
    <a:srgbClr val="FF7F00"/>
    <a:srgbClr val="3A5AA7"/>
    <a:srgbClr val="ECE9E4"/>
    <a:srgbClr val="D9D9D9"/>
    <a:srgbClr val="A6A6A6"/>
    <a:srgbClr val="004562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6473" autoAdjust="0"/>
  </p:normalViewPr>
  <p:slideViewPr>
    <p:cSldViewPr>
      <p:cViewPr varScale="1">
        <p:scale>
          <a:sx n="87" d="100"/>
          <a:sy n="87" d="100"/>
        </p:scale>
        <p:origin x="186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B3A6A-85F2-4A5D-B4D9-453E50D655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6DAD680-8404-4EED-A700-BDC7D567E0F3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Ritið í heild</a:t>
          </a:r>
          <a:endParaRPr lang="is-IS" sz="2400" noProof="0" dirty="0"/>
        </a:p>
      </dgm:t>
    </dgm:pt>
    <dgm:pt modelId="{4C20572B-A3E7-4647-9792-02C7324E1F6B}" type="parTrans" cxnId="{523A635B-5AFB-4F14-AF55-A18789C85C0D}">
      <dgm:prSet/>
      <dgm:spPr/>
      <dgm:t>
        <a:bodyPr/>
        <a:lstStyle/>
        <a:p>
          <a:endParaRPr lang="en-US" sz="2400"/>
        </a:p>
      </dgm:t>
    </dgm:pt>
    <dgm:pt modelId="{778E5890-FB3D-4002-94E9-98D04BA65AD3}" type="sibTrans" cxnId="{523A635B-5AFB-4F14-AF55-A18789C85C0D}">
      <dgm:prSet/>
      <dgm:spPr/>
      <dgm:t>
        <a:bodyPr/>
        <a:lstStyle/>
        <a:p>
          <a:endParaRPr lang="en-US" sz="2400"/>
        </a:p>
      </dgm:t>
    </dgm:pt>
    <dgm:pt modelId="{7F388E23-0737-4008-9A93-D18E9525BE0E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Kynning aðalhagfræðings</a:t>
          </a:r>
          <a:endParaRPr lang="is-IS" sz="2400" noProof="0" dirty="0"/>
        </a:p>
      </dgm:t>
    </dgm:pt>
    <dgm:pt modelId="{E71205EA-6948-460B-8823-1FE3412896FB}" type="parTrans" cxnId="{A749E31C-AF07-40EA-94BD-0BC8AEBD8736}">
      <dgm:prSet/>
      <dgm:spPr/>
      <dgm:t>
        <a:bodyPr/>
        <a:lstStyle/>
        <a:p>
          <a:endParaRPr lang="en-US" sz="2400"/>
        </a:p>
      </dgm:t>
    </dgm:pt>
    <dgm:pt modelId="{B7ECE13C-21B2-46E7-B25C-1287F378A159}" type="sibTrans" cxnId="{A749E31C-AF07-40EA-94BD-0BC8AEBD8736}">
      <dgm:prSet/>
      <dgm:spPr/>
      <dgm:t>
        <a:bodyPr/>
        <a:lstStyle/>
        <a:p>
          <a:endParaRPr lang="en-US" sz="2400"/>
        </a:p>
      </dgm:t>
    </dgm:pt>
    <dgm:pt modelId="{2663062F-6A99-4BD1-9E32-80557D85B6CE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Tíst</a:t>
          </a:r>
          <a:endParaRPr lang="is-IS" sz="2400" noProof="0" dirty="0"/>
        </a:p>
      </dgm:t>
    </dgm:pt>
    <dgm:pt modelId="{97B2702C-DFF3-427A-B442-71B708861113}" type="parTrans" cxnId="{9629EADB-EF57-49A5-A1D8-81881FAAD226}">
      <dgm:prSet/>
      <dgm:spPr/>
      <dgm:t>
        <a:bodyPr/>
        <a:lstStyle/>
        <a:p>
          <a:endParaRPr lang="en-US" sz="2400"/>
        </a:p>
      </dgm:t>
    </dgm:pt>
    <dgm:pt modelId="{8BAF6C64-3AAC-4050-9463-D9C5E1D380E0}" type="sibTrans" cxnId="{9629EADB-EF57-49A5-A1D8-81881FAAD226}">
      <dgm:prSet/>
      <dgm:spPr/>
      <dgm:t>
        <a:bodyPr/>
        <a:lstStyle/>
        <a:p>
          <a:endParaRPr lang="en-US" sz="2400"/>
        </a:p>
      </dgm:t>
    </dgm:pt>
    <dgm:pt modelId="{96E1E03E-5124-4BB4-9EB4-18740D2EEDF7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GB" sz="2400" noProof="0" dirty="0" smtClean="0"/>
            <a:t>   Power Point</a:t>
          </a:r>
          <a:r>
            <a:rPr lang="is-IS" sz="2400" noProof="0" dirty="0" smtClean="0"/>
            <a:t> myndir</a:t>
          </a:r>
          <a:endParaRPr lang="is-IS" sz="2400" noProof="0" dirty="0"/>
        </a:p>
      </dgm:t>
    </dgm:pt>
    <dgm:pt modelId="{63005821-1E37-4C65-9E6A-90AD189B46DA}" type="parTrans" cxnId="{C667CCEB-9DE4-4B9E-AC60-E60A6966FCB8}">
      <dgm:prSet/>
      <dgm:spPr/>
      <dgm:t>
        <a:bodyPr/>
        <a:lstStyle/>
        <a:p>
          <a:endParaRPr lang="en-US" sz="2400"/>
        </a:p>
      </dgm:t>
    </dgm:pt>
    <dgm:pt modelId="{2B12C059-AD8F-4F8C-99E1-B592E0BD546B}" type="sibTrans" cxnId="{C667CCEB-9DE4-4B9E-AC60-E60A6966FCB8}">
      <dgm:prSet/>
      <dgm:spPr/>
      <dgm:t>
        <a:bodyPr/>
        <a:lstStyle/>
        <a:p>
          <a:endParaRPr lang="en-US" sz="2400"/>
        </a:p>
      </dgm:t>
    </dgm:pt>
    <dgm:pt modelId="{1B084EDC-8818-40B6-801F-953A29FB4317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is-IS" sz="2400" noProof="0" dirty="0" smtClean="0"/>
            <a:t>   Myndagögn</a:t>
          </a:r>
          <a:endParaRPr lang="is-IS" sz="2400" noProof="0" dirty="0"/>
        </a:p>
      </dgm:t>
    </dgm:pt>
    <dgm:pt modelId="{7FB5D7D3-9E9A-4F05-8C3A-726E997BA896}" type="parTrans" cxnId="{50A46F57-7BDD-4726-BADE-3AE4329C9049}">
      <dgm:prSet/>
      <dgm:spPr/>
      <dgm:t>
        <a:bodyPr/>
        <a:lstStyle/>
        <a:p>
          <a:endParaRPr lang="en-US" sz="2400"/>
        </a:p>
      </dgm:t>
    </dgm:pt>
    <dgm:pt modelId="{457A2A2B-3467-4C3E-AEB5-12DEF3E24D17}" type="sibTrans" cxnId="{50A46F57-7BDD-4726-BADE-3AE4329C9049}">
      <dgm:prSet/>
      <dgm:spPr/>
      <dgm:t>
        <a:bodyPr/>
        <a:lstStyle/>
        <a:p>
          <a:endParaRPr lang="en-US" sz="2400"/>
        </a:p>
      </dgm:t>
    </dgm:pt>
    <dgm:pt modelId="{089F6025-A562-4BE7-8847-B6E9D27B24AD}" type="pres">
      <dgm:prSet presAssocID="{7EFB3A6A-85F2-4A5D-B4D9-453E50D65571}" presName="linearFlow" presStyleCnt="0">
        <dgm:presLayoutVars>
          <dgm:dir/>
          <dgm:resizeHandles val="exact"/>
        </dgm:presLayoutVars>
      </dgm:prSet>
      <dgm:spPr/>
    </dgm:pt>
    <dgm:pt modelId="{A16FF71A-E26D-429B-BDCD-7A15409A14A7}" type="pres">
      <dgm:prSet presAssocID="{F6DAD680-8404-4EED-A700-BDC7D567E0F3}" presName="composite" presStyleCnt="0"/>
      <dgm:spPr/>
    </dgm:pt>
    <dgm:pt modelId="{BA19E389-E85F-4F79-8290-3239448855DB}" type="pres">
      <dgm:prSet presAssocID="{F6DAD680-8404-4EED-A700-BDC7D567E0F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97ACDD1-B3E4-441C-899A-A2E55D045059}" type="pres">
      <dgm:prSet presAssocID="{F6DAD680-8404-4EED-A700-BDC7D567E0F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D6858-E1C8-4DF7-A56B-172F7B8F9D78}" type="pres">
      <dgm:prSet presAssocID="{778E5890-FB3D-4002-94E9-98D04BA65AD3}" presName="spacing" presStyleCnt="0"/>
      <dgm:spPr/>
    </dgm:pt>
    <dgm:pt modelId="{0F0A616B-9F25-425E-A353-D4E1572489D8}" type="pres">
      <dgm:prSet presAssocID="{7F388E23-0737-4008-9A93-D18E9525BE0E}" presName="composite" presStyleCnt="0"/>
      <dgm:spPr/>
    </dgm:pt>
    <dgm:pt modelId="{8481B47C-A0A5-4EC0-B604-2338FB41608B}" type="pres">
      <dgm:prSet presAssocID="{7F388E23-0737-4008-9A93-D18E9525BE0E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970A78A9-08CC-4CCB-9A69-D744AC5A1099}" type="pres">
      <dgm:prSet presAssocID="{7F388E23-0737-4008-9A93-D18E9525BE0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045F5-D16C-4FF3-8980-DE29FFEC8250}" type="pres">
      <dgm:prSet presAssocID="{B7ECE13C-21B2-46E7-B25C-1287F378A159}" presName="spacing" presStyleCnt="0"/>
      <dgm:spPr/>
    </dgm:pt>
    <dgm:pt modelId="{9E31710E-27D1-45DC-A44E-1BDB565932F3}" type="pres">
      <dgm:prSet presAssocID="{96E1E03E-5124-4BB4-9EB4-18740D2EEDF7}" presName="composite" presStyleCnt="0"/>
      <dgm:spPr/>
    </dgm:pt>
    <dgm:pt modelId="{7B227DF1-C013-47FA-B081-B914565A5DE7}" type="pres">
      <dgm:prSet presAssocID="{96E1E03E-5124-4BB4-9EB4-18740D2EEDF7}" presName="imgShp" presStyleLbl="fgImgPlace1" presStyleIdx="2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6F941CC6-1109-43FE-B007-5E661722D6DF}" type="pres">
      <dgm:prSet presAssocID="{96E1E03E-5124-4BB4-9EB4-18740D2EEDF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82484-8B4C-4A0D-85F2-0B5D36794A5E}" type="pres">
      <dgm:prSet presAssocID="{2B12C059-AD8F-4F8C-99E1-B592E0BD546B}" presName="spacing" presStyleCnt="0"/>
      <dgm:spPr/>
    </dgm:pt>
    <dgm:pt modelId="{A19C64A3-8EF9-443E-87F8-0FD3DB274524}" type="pres">
      <dgm:prSet presAssocID="{1B084EDC-8818-40B6-801F-953A29FB4317}" presName="composite" presStyleCnt="0"/>
      <dgm:spPr/>
    </dgm:pt>
    <dgm:pt modelId="{0605B203-EA8E-40F2-8932-CF3A7CC883A9}" type="pres">
      <dgm:prSet presAssocID="{1B084EDC-8818-40B6-801F-953A29FB4317}" presName="imgShp" presStyleLbl="fgImgPlac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80CFA38E-4500-434A-A112-5DA0E944D0A7}" type="pres">
      <dgm:prSet presAssocID="{1B084EDC-8818-40B6-801F-953A29FB431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9B14-D5A4-4995-BDDC-50C21FFBEE20}" type="pres">
      <dgm:prSet presAssocID="{457A2A2B-3467-4C3E-AEB5-12DEF3E24D17}" presName="spacing" presStyleCnt="0"/>
      <dgm:spPr/>
    </dgm:pt>
    <dgm:pt modelId="{E5E12ABA-7DEF-414A-A024-56694B6FF08B}" type="pres">
      <dgm:prSet presAssocID="{2663062F-6A99-4BD1-9E32-80557D85B6CE}" presName="composite" presStyleCnt="0"/>
      <dgm:spPr/>
    </dgm:pt>
    <dgm:pt modelId="{125F1D1D-F0A9-461D-82F0-AE957D35AF3A}" type="pres">
      <dgm:prSet presAssocID="{2663062F-6A99-4BD1-9E32-80557D85B6CE}" presName="imgShp" presStyleLbl="fgImgPlace1" presStyleIdx="4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5186B7C-0280-4F13-B05A-6B82A446A871}" type="pres">
      <dgm:prSet presAssocID="{2663062F-6A99-4BD1-9E32-80557D85B6C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102F2-B89D-46E3-B2EA-27445DA4729A}" type="presOf" srcId="{1B084EDC-8818-40B6-801F-953A29FB4317}" destId="{80CFA38E-4500-434A-A112-5DA0E944D0A7}" srcOrd="0" destOrd="0" presId="urn:microsoft.com/office/officeart/2005/8/layout/vList3"/>
    <dgm:cxn modelId="{50A46F57-7BDD-4726-BADE-3AE4329C9049}" srcId="{7EFB3A6A-85F2-4A5D-B4D9-453E50D65571}" destId="{1B084EDC-8818-40B6-801F-953A29FB4317}" srcOrd="3" destOrd="0" parTransId="{7FB5D7D3-9E9A-4F05-8C3A-726E997BA896}" sibTransId="{457A2A2B-3467-4C3E-AEB5-12DEF3E24D17}"/>
    <dgm:cxn modelId="{4DCB4F7C-AA34-4EAB-9C62-1D0A7F58DACA}" type="presOf" srcId="{96E1E03E-5124-4BB4-9EB4-18740D2EEDF7}" destId="{6F941CC6-1109-43FE-B007-5E661722D6DF}" srcOrd="0" destOrd="0" presId="urn:microsoft.com/office/officeart/2005/8/layout/vList3"/>
    <dgm:cxn modelId="{FA255064-D0CF-4363-A517-772F65EC93D2}" type="presOf" srcId="{F6DAD680-8404-4EED-A700-BDC7D567E0F3}" destId="{B97ACDD1-B3E4-441C-899A-A2E55D045059}" srcOrd="0" destOrd="0" presId="urn:microsoft.com/office/officeart/2005/8/layout/vList3"/>
    <dgm:cxn modelId="{A749E31C-AF07-40EA-94BD-0BC8AEBD8736}" srcId="{7EFB3A6A-85F2-4A5D-B4D9-453E50D65571}" destId="{7F388E23-0737-4008-9A93-D18E9525BE0E}" srcOrd="1" destOrd="0" parTransId="{E71205EA-6948-460B-8823-1FE3412896FB}" sibTransId="{B7ECE13C-21B2-46E7-B25C-1287F378A159}"/>
    <dgm:cxn modelId="{3F044703-621B-47E0-BAD4-9EC7EA6B3279}" type="presOf" srcId="{2663062F-6A99-4BD1-9E32-80557D85B6CE}" destId="{C5186B7C-0280-4F13-B05A-6B82A446A871}" srcOrd="0" destOrd="0" presId="urn:microsoft.com/office/officeart/2005/8/layout/vList3"/>
    <dgm:cxn modelId="{CCCBD309-CAEB-4CF9-93AE-F94D363A7E67}" type="presOf" srcId="{7EFB3A6A-85F2-4A5D-B4D9-453E50D65571}" destId="{089F6025-A562-4BE7-8847-B6E9D27B24AD}" srcOrd="0" destOrd="0" presId="urn:microsoft.com/office/officeart/2005/8/layout/vList3"/>
    <dgm:cxn modelId="{CA77E570-83C8-456E-BF1F-3E73C3E1E7AD}" type="presOf" srcId="{7F388E23-0737-4008-9A93-D18E9525BE0E}" destId="{970A78A9-08CC-4CCB-9A69-D744AC5A1099}" srcOrd="0" destOrd="0" presId="urn:microsoft.com/office/officeart/2005/8/layout/vList3"/>
    <dgm:cxn modelId="{523A635B-5AFB-4F14-AF55-A18789C85C0D}" srcId="{7EFB3A6A-85F2-4A5D-B4D9-453E50D65571}" destId="{F6DAD680-8404-4EED-A700-BDC7D567E0F3}" srcOrd="0" destOrd="0" parTransId="{4C20572B-A3E7-4647-9792-02C7324E1F6B}" sibTransId="{778E5890-FB3D-4002-94E9-98D04BA65AD3}"/>
    <dgm:cxn modelId="{C667CCEB-9DE4-4B9E-AC60-E60A6966FCB8}" srcId="{7EFB3A6A-85F2-4A5D-B4D9-453E50D65571}" destId="{96E1E03E-5124-4BB4-9EB4-18740D2EEDF7}" srcOrd="2" destOrd="0" parTransId="{63005821-1E37-4C65-9E6A-90AD189B46DA}" sibTransId="{2B12C059-AD8F-4F8C-99E1-B592E0BD546B}"/>
    <dgm:cxn modelId="{9629EADB-EF57-49A5-A1D8-81881FAAD226}" srcId="{7EFB3A6A-85F2-4A5D-B4D9-453E50D65571}" destId="{2663062F-6A99-4BD1-9E32-80557D85B6CE}" srcOrd="4" destOrd="0" parTransId="{97B2702C-DFF3-427A-B442-71B708861113}" sibTransId="{8BAF6C64-3AAC-4050-9463-D9C5E1D380E0}"/>
    <dgm:cxn modelId="{2773528D-689F-483E-84FA-89C094650E78}" type="presParOf" srcId="{089F6025-A562-4BE7-8847-B6E9D27B24AD}" destId="{A16FF71A-E26D-429B-BDCD-7A15409A14A7}" srcOrd="0" destOrd="0" presId="urn:microsoft.com/office/officeart/2005/8/layout/vList3"/>
    <dgm:cxn modelId="{6DCF95DC-7427-4559-9FE7-E77AB2117C41}" type="presParOf" srcId="{A16FF71A-E26D-429B-BDCD-7A15409A14A7}" destId="{BA19E389-E85F-4F79-8290-3239448855DB}" srcOrd="0" destOrd="0" presId="urn:microsoft.com/office/officeart/2005/8/layout/vList3"/>
    <dgm:cxn modelId="{FFF798AC-0CC9-4739-8EF1-AC5236BDD546}" type="presParOf" srcId="{A16FF71A-E26D-429B-BDCD-7A15409A14A7}" destId="{B97ACDD1-B3E4-441C-899A-A2E55D045059}" srcOrd="1" destOrd="0" presId="urn:microsoft.com/office/officeart/2005/8/layout/vList3"/>
    <dgm:cxn modelId="{6471B810-E13A-4BEC-87D0-8BEBEB09CA12}" type="presParOf" srcId="{089F6025-A562-4BE7-8847-B6E9D27B24AD}" destId="{743D6858-E1C8-4DF7-A56B-172F7B8F9D78}" srcOrd="1" destOrd="0" presId="urn:microsoft.com/office/officeart/2005/8/layout/vList3"/>
    <dgm:cxn modelId="{AB5B3A0A-A245-4C4F-8F89-E2125AF5A750}" type="presParOf" srcId="{089F6025-A562-4BE7-8847-B6E9D27B24AD}" destId="{0F0A616B-9F25-425E-A353-D4E1572489D8}" srcOrd="2" destOrd="0" presId="urn:microsoft.com/office/officeart/2005/8/layout/vList3"/>
    <dgm:cxn modelId="{2F6AAC9A-3AC4-4A1C-A0BE-882D513CE2D6}" type="presParOf" srcId="{0F0A616B-9F25-425E-A353-D4E1572489D8}" destId="{8481B47C-A0A5-4EC0-B604-2338FB41608B}" srcOrd="0" destOrd="0" presId="urn:microsoft.com/office/officeart/2005/8/layout/vList3"/>
    <dgm:cxn modelId="{BABF65A4-00C6-4F26-9884-4E0EFEE743E6}" type="presParOf" srcId="{0F0A616B-9F25-425E-A353-D4E1572489D8}" destId="{970A78A9-08CC-4CCB-9A69-D744AC5A1099}" srcOrd="1" destOrd="0" presId="urn:microsoft.com/office/officeart/2005/8/layout/vList3"/>
    <dgm:cxn modelId="{278E5E5B-C349-4FD4-84A9-AE79969FB2A1}" type="presParOf" srcId="{089F6025-A562-4BE7-8847-B6E9D27B24AD}" destId="{388045F5-D16C-4FF3-8980-DE29FFEC8250}" srcOrd="3" destOrd="0" presId="urn:microsoft.com/office/officeart/2005/8/layout/vList3"/>
    <dgm:cxn modelId="{BD78D90A-E1E0-4E5D-ADB7-F885657A5A00}" type="presParOf" srcId="{089F6025-A562-4BE7-8847-B6E9D27B24AD}" destId="{9E31710E-27D1-45DC-A44E-1BDB565932F3}" srcOrd="4" destOrd="0" presId="urn:microsoft.com/office/officeart/2005/8/layout/vList3"/>
    <dgm:cxn modelId="{945A67E4-E29D-4349-8DF8-DD223037172A}" type="presParOf" srcId="{9E31710E-27D1-45DC-A44E-1BDB565932F3}" destId="{7B227DF1-C013-47FA-B081-B914565A5DE7}" srcOrd="0" destOrd="0" presId="urn:microsoft.com/office/officeart/2005/8/layout/vList3"/>
    <dgm:cxn modelId="{7A942E38-87E9-407A-B509-6C3D36B1012D}" type="presParOf" srcId="{9E31710E-27D1-45DC-A44E-1BDB565932F3}" destId="{6F941CC6-1109-43FE-B007-5E661722D6DF}" srcOrd="1" destOrd="0" presId="urn:microsoft.com/office/officeart/2005/8/layout/vList3"/>
    <dgm:cxn modelId="{6C198590-3001-488A-8856-793D667F05D0}" type="presParOf" srcId="{089F6025-A562-4BE7-8847-B6E9D27B24AD}" destId="{0AE82484-8B4C-4A0D-85F2-0B5D36794A5E}" srcOrd="5" destOrd="0" presId="urn:microsoft.com/office/officeart/2005/8/layout/vList3"/>
    <dgm:cxn modelId="{5A7D50F0-80DD-45BE-832B-3E59940851E6}" type="presParOf" srcId="{089F6025-A562-4BE7-8847-B6E9D27B24AD}" destId="{A19C64A3-8EF9-443E-87F8-0FD3DB274524}" srcOrd="6" destOrd="0" presId="urn:microsoft.com/office/officeart/2005/8/layout/vList3"/>
    <dgm:cxn modelId="{4729190C-B792-48C7-8E19-B395B91063D0}" type="presParOf" srcId="{A19C64A3-8EF9-443E-87F8-0FD3DB274524}" destId="{0605B203-EA8E-40F2-8932-CF3A7CC883A9}" srcOrd="0" destOrd="0" presId="urn:microsoft.com/office/officeart/2005/8/layout/vList3"/>
    <dgm:cxn modelId="{450E50D8-D53B-45B7-9443-0F4DC28C0D7D}" type="presParOf" srcId="{A19C64A3-8EF9-443E-87F8-0FD3DB274524}" destId="{80CFA38E-4500-434A-A112-5DA0E944D0A7}" srcOrd="1" destOrd="0" presId="urn:microsoft.com/office/officeart/2005/8/layout/vList3"/>
    <dgm:cxn modelId="{5EF25C15-232F-449D-8447-6B9E0C310C43}" type="presParOf" srcId="{089F6025-A562-4BE7-8847-B6E9D27B24AD}" destId="{0BAA9B14-D5A4-4995-BDDC-50C21FFBEE20}" srcOrd="7" destOrd="0" presId="urn:microsoft.com/office/officeart/2005/8/layout/vList3"/>
    <dgm:cxn modelId="{742CB603-7E42-4E33-BB3B-2DE5C15F1F6E}" type="presParOf" srcId="{089F6025-A562-4BE7-8847-B6E9D27B24AD}" destId="{E5E12ABA-7DEF-414A-A024-56694B6FF08B}" srcOrd="8" destOrd="0" presId="urn:microsoft.com/office/officeart/2005/8/layout/vList3"/>
    <dgm:cxn modelId="{BB21FB99-1FC4-4760-84E8-0F51BF149D77}" type="presParOf" srcId="{E5E12ABA-7DEF-414A-A024-56694B6FF08B}" destId="{125F1D1D-F0A9-461D-82F0-AE957D35AF3A}" srcOrd="0" destOrd="0" presId="urn:microsoft.com/office/officeart/2005/8/layout/vList3"/>
    <dgm:cxn modelId="{75EE77A2-E2D4-45F2-BC7B-6E6FBBED0199}" type="presParOf" srcId="{E5E12ABA-7DEF-414A-A024-56694B6FF08B}" destId="{C5186B7C-0280-4F13-B05A-6B82A446A8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CDD1-B3E4-441C-899A-A2E55D045059}">
      <dsp:nvSpPr>
        <dsp:cNvPr id="0" name=""/>
        <dsp:cNvSpPr/>
      </dsp:nvSpPr>
      <dsp:spPr>
        <a:xfrm rot="10800000">
          <a:off x="1088883" y="833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Ritið í heild</a:t>
          </a:r>
          <a:endParaRPr lang="is-IS" sz="2400" kern="1200" noProof="0" dirty="0"/>
        </a:p>
      </dsp:txBody>
      <dsp:txXfrm rot="10800000">
        <a:off x="1178312" y="833"/>
        <a:ext cx="3878556" cy="357715"/>
      </dsp:txXfrm>
    </dsp:sp>
    <dsp:sp modelId="{BA19E389-E85F-4F79-8290-3239448855DB}">
      <dsp:nvSpPr>
        <dsp:cNvPr id="0" name=""/>
        <dsp:cNvSpPr/>
      </dsp:nvSpPr>
      <dsp:spPr>
        <a:xfrm>
          <a:off x="910026" y="833"/>
          <a:ext cx="357715" cy="3577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A78A9-08CC-4CCB-9A69-D744AC5A1099}">
      <dsp:nvSpPr>
        <dsp:cNvPr id="0" name=""/>
        <dsp:cNvSpPr/>
      </dsp:nvSpPr>
      <dsp:spPr>
        <a:xfrm rot="10800000">
          <a:off x="1088883" y="456098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Kynning aðalhagfræðings</a:t>
          </a:r>
          <a:endParaRPr lang="is-IS" sz="2400" kern="1200" noProof="0" dirty="0"/>
        </a:p>
      </dsp:txBody>
      <dsp:txXfrm rot="10800000">
        <a:off x="1178312" y="456098"/>
        <a:ext cx="3878556" cy="357715"/>
      </dsp:txXfrm>
    </dsp:sp>
    <dsp:sp modelId="{8481B47C-A0A5-4EC0-B604-2338FB41608B}">
      <dsp:nvSpPr>
        <dsp:cNvPr id="0" name=""/>
        <dsp:cNvSpPr/>
      </dsp:nvSpPr>
      <dsp:spPr>
        <a:xfrm>
          <a:off x="910026" y="456098"/>
          <a:ext cx="357715" cy="3577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1CC6-1109-43FE-B007-5E661722D6DF}">
      <dsp:nvSpPr>
        <dsp:cNvPr id="0" name=""/>
        <dsp:cNvSpPr/>
      </dsp:nvSpPr>
      <dsp:spPr>
        <a:xfrm rot="10800000">
          <a:off x="1088883" y="911363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   Power Point</a:t>
          </a:r>
          <a:r>
            <a:rPr lang="is-IS" sz="2400" kern="1200" noProof="0" dirty="0" smtClean="0"/>
            <a:t> myndir</a:t>
          </a:r>
          <a:endParaRPr lang="is-IS" sz="2400" kern="1200" noProof="0" dirty="0"/>
        </a:p>
      </dsp:txBody>
      <dsp:txXfrm rot="10800000">
        <a:off x="1178312" y="911363"/>
        <a:ext cx="3878556" cy="357715"/>
      </dsp:txXfrm>
    </dsp:sp>
    <dsp:sp modelId="{7B227DF1-C013-47FA-B081-B914565A5DE7}">
      <dsp:nvSpPr>
        <dsp:cNvPr id="0" name=""/>
        <dsp:cNvSpPr/>
      </dsp:nvSpPr>
      <dsp:spPr>
        <a:xfrm>
          <a:off x="910026" y="911363"/>
          <a:ext cx="357715" cy="3577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FA38E-4500-434A-A112-5DA0E944D0A7}">
      <dsp:nvSpPr>
        <dsp:cNvPr id="0" name=""/>
        <dsp:cNvSpPr/>
      </dsp:nvSpPr>
      <dsp:spPr>
        <a:xfrm rot="10800000">
          <a:off x="1088883" y="1366629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Myndagögn</a:t>
          </a:r>
          <a:endParaRPr lang="is-IS" sz="2400" kern="1200" noProof="0" dirty="0"/>
        </a:p>
      </dsp:txBody>
      <dsp:txXfrm rot="10800000">
        <a:off x="1178312" y="1366629"/>
        <a:ext cx="3878556" cy="357715"/>
      </dsp:txXfrm>
    </dsp:sp>
    <dsp:sp modelId="{0605B203-EA8E-40F2-8932-CF3A7CC883A9}">
      <dsp:nvSpPr>
        <dsp:cNvPr id="0" name=""/>
        <dsp:cNvSpPr/>
      </dsp:nvSpPr>
      <dsp:spPr>
        <a:xfrm>
          <a:off x="910026" y="1366629"/>
          <a:ext cx="357715" cy="3577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6B7C-0280-4F13-B05A-6B82A446A871}">
      <dsp:nvSpPr>
        <dsp:cNvPr id="0" name=""/>
        <dsp:cNvSpPr/>
      </dsp:nvSpPr>
      <dsp:spPr>
        <a:xfrm rot="10800000">
          <a:off x="1088883" y="1821894"/>
          <a:ext cx="3967985" cy="357715"/>
        </a:xfrm>
        <a:prstGeom prst="homePlat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4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noProof="0" dirty="0" smtClean="0"/>
            <a:t>   Tíst</a:t>
          </a:r>
          <a:endParaRPr lang="is-IS" sz="2400" kern="1200" noProof="0" dirty="0"/>
        </a:p>
      </dsp:txBody>
      <dsp:txXfrm rot="10800000">
        <a:off x="1178312" y="1821894"/>
        <a:ext cx="3878556" cy="357715"/>
      </dsp:txXfrm>
    </dsp:sp>
    <dsp:sp modelId="{125F1D1D-F0A9-461D-82F0-AE957D35AF3A}">
      <dsp:nvSpPr>
        <dsp:cNvPr id="0" name=""/>
        <dsp:cNvSpPr/>
      </dsp:nvSpPr>
      <dsp:spPr>
        <a:xfrm>
          <a:off x="910026" y="1821894"/>
          <a:ext cx="357715" cy="3577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7.11.2018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11/7/2018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11/7/2018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11/7/2018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11/7/2018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7. nóvember 2018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34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hefur verið við markmið á meginhluta ársins en hefur aukist eftir því sem liðið hefur á árið: var 2,7% á Q3 og 2,8% í október – 0,9 pr. meiri en í október 2017 … og áfram dregur saman á milli verðbólgu með og án húsnæðis</a:t>
            </a:r>
          </a:p>
          <a:p>
            <a:r>
              <a:rPr lang="is-IS" dirty="0" smtClean="0"/>
              <a:t>Undirliggjandi verðbólga hefur einnig aukist og var 3% í október og hefur ekki mælst meiri síðan í janúar 2014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Mæld og undirliggjandi verðbólga yfir markmiði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Undirliggjandi verðbólga er mæld með kjarnavísitölu (áhrif óbeinna skatta, sveiflukenndra matvöruliða, bensíns, opinberrar þjónustu og raunvaxtakostnaðar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húsnæðislána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5007000" cy="1299600"/>
          </a:xfrm>
        </p:spPr>
        <p:txBody>
          <a:bodyPr/>
          <a:lstStyle/>
          <a:p>
            <a:r>
              <a:rPr lang="is-IS" dirty="0" smtClean="0"/>
              <a:t>Innflutningsverð </a:t>
            </a:r>
            <a:r>
              <a:rPr lang="is-IS" dirty="0"/>
              <a:t>tekið að hækka eftir því sem áhrif </a:t>
            </a:r>
            <a:r>
              <a:rPr lang="is-IS" dirty="0" smtClean="0"/>
              <a:t>gengishækkunar hafa fjarað út, </a:t>
            </a:r>
            <a:r>
              <a:rPr lang="is-IS" dirty="0"/>
              <a:t>alþjóðleg verðbólga </a:t>
            </a:r>
            <a:r>
              <a:rPr lang="is-IS" dirty="0" smtClean="0"/>
              <a:t>að aukast og við </a:t>
            </a:r>
            <a:r>
              <a:rPr lang="is-IS" dirty="0" err="1" smtClean="0"/>
              <a:t>bætast</a:t>
            </a:r>
            <a:r>
              <a:rPr lang="is-IS" dirty="0" smtClean="0"/>
              <a:t> vísbendingar um hækkandi álagningu á innflutningsverð</a:t>
            </a:r>
          </a:p>
          <a:p>
            <a:r>
              <a:rPr lang="is-IS" dirty="0" smtClean="0"/>
              <a:t>Þótt hægt hafi á launahækkunum eru þær enn nokkrar og </a:t>
            </a:r>
            <a:r>
              <a:rPr lang="is-IS" dirty="0" err="1" smtClean="0"/>
              <a:t>bætast</a:t>
            </a:r>
            <a:r>
              <a:rPr lang="is-IS" dirty="0" smtClean="0"/>
              <a:t> við aðrar vísbendingar um vaxandi innlendan verðbólguþrýsting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Innfluttir og innlendir þættir leggjast á sömu sveif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400" y="8154492"/>
            <a:ext cx="14626000" cy="79763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2018. 2. Laun á vinnustund byggjast á árstölum fyrir launahluta launa og launatengdra gjalda úr framleiðsluuppgjöri í hlutfalli við heildarvinnustundir starfandi fólks úr vinnumarkaðskönnun Hagstofunnar. Áætlun frá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2016. 3.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Skyggða svæðið inniheldur fimm vísbendingar um innlendan verðbólguþrýsting. Vísbendingarnar eru launakostnaður á framleidda einingu (hreyfanlegt meðaltal), verðvísitala VLF, verð almennrar þjónustu, verð innlendrar vöru og framleiðsluverð afurða sem eru seldar innanlands.</a:t>
            </a:r>
            <a:r>
              <a:rPr lang="is-IS" sz="1200" dirty="0" smtClean="0"/>
              <a:t>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fyrir verðvísitölu VLF og launakostnað á framleidda einingu.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Auknar væntingar um hækkun aðfangaverðs (</a:t>
            </a:r>
            <a:r>
              <a:rPr lang="is-IS" dirty="0" err="1"/>
              <a:t>hæsta</a:t>
            </a:r>
            <a:r>
              <a:rPr lang="is-IS" dirty="0"/>
              <a:t> gildi síðan 2013) og afurðaverðs (</a:t>
            </a:r>
            <a:r>
              <a:rPr lang="is-IS" dirty="0" err="1"/>
              <a:t>hæsta</a:t>
            </a:r>
            <a:r>
              <a:rPr lang="is-IS" dirty="0"/>
              <a:t> gildi síðan 2008) … </a:t>
            </a:r>
          </a:p>
          <a:p>
            <a:r>
              <a:rPr lang="is-IS" dirty="0"/>
              <a:t>… og flestir nefna hækkandi launakostnað sem meginástæðu hækkandi verðs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177375" cy="669600"/>
          </a:xfrm>
        </p:spPr>
        <p:txBody>
          <a:bodyPr>
            <a:normAutofit/>
          </a:bodyPr>
          <a:lstStyle/>
          <a:p>
            <a:r>
              <a:rPr lang="is-IS" dirty="0"/>
              <a:t>Auknar vísbendingar um verðhækkanir framundan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Brotalínur sýna meðaltöl frá 2002</a:t>
            </a:r>
            <a:r>
              <a:rPr lang="is-IS" sz="1200" dirty="0" smtClean="0"/>
              <a:t>. 2. </a:t>
            </a:r>
            <a:r>
              <a:rPr lang="is-IS" sz="1200" dirty="0"/>
              <a:t>Svör stjórnenda við því hvaða þættir hafa mest áhrif á verðlagningu þeirra til næstu 6 mánaða</a:t>
            </a:r>
            <a:r>
              <a:rPr lang="is-IS" sz="1200" dirty="0" smtClean="0"/>
              <a:t>.</a:t>
            </a:r>
            <a:endParaRPr lang="is-IS" sz="1200" dirty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… og verðbólguvæntingar eru farnar að hækka á ný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Verðbólguvæntingar hafa farið hækkandi á árinu: </a:t>
            </a:r>
            <a:r>
              <a:rPr lang="is-IS" dirty="0"/>
              <a:t>markaðsaðilar vænta 2,9% verðbólgu næstu 10 ár (upp um 0,1 pr. frá 18Q3 og 0,4 pr. frá 17Q4) </a:t>
            </a:r>
            <a:r>
              <a:rPr lang="is-IS" dirty="0" smtClean="0"/>
              <a:t>… og </a:t>
            </a:r>
            <a:r>
              <a:rPr lang="is-IS" dirty="0"/>
              <a:t>10 ára verðbólguálag er nú 4,2% (upp um 0,5 pr. frá 18Q3 og 1,3 pr. frá 17Q4</a:t>
            </a:r>
            <a:r>
              <a:rPr lang="is-IS" dirty="0" smtClean="0"/>
              <a:t>)</a:t>
            </a:r>
          </a:p>
          <a:p>
            <a:r>
              <a:rPr lang="is-IS" dirty="0" smtClean="0"/>
              <a:t>Verðbólguvæntingar um eða yfir 3% á alla mælikvarða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verðbólguálag á 4</a:t>
            </a:r>
            <a:r>
              <a:rPr lang="is-IS" sz="1200" dirty="0"/>
              <a:t>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</a:t>
            </a:r>
            <a:r>
              <a:rPr lang="is-IS" sz="1200" dirty="0"/>
              <a:t>2018 er meðaltal það sem af er fjórðungnum.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000" y="1980000"/>
            <a:ext cx="132336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eykst í 3,2% á Q4 og í 3,5% á H1/2019 og verður yfir 3% allt 2019 en minnkar síðan smám saman í markmið</a:t>
            </a:r>
          </a:p>
          <a:p>
            <a:r>
              <a:rPr lang="is-IS" dirty="0" smtClean="0"/>
              <a:t>Horfur fyrir fyrri hluta spátíma hafa versnað frá PM 18/3 vegna lækkunar ISK og meiri framleiðsluspennu framan af</a:t>
            </a:r>
            <a:endParaRPr lang="is-IS" dirty="0"/>
          </a:p>
          <a:p>
            <a:r>
              <a:rPr lang="is-IS" dirty="0" smtClean="0"/>
              <a:t>Horfur á seinni hluta spátíma breytast hins vegar lítið en óvissa mikil og meiri líkur á van- en ofspá til skemmri tíma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9600"/>
          </a:xfrm>
        </p:spPr>
        <p:txBody>
          <a:bodyPr/>
          <a:lstStyle/>
          <a:p>
            <a:r>
              <a:rPr lang="is-IS" dirty="0" smtClean="0"/>
              <a:t>Verðbólguhorfur versna frá fyrri spá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2018 - 4.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2021.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2018/3.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Vísbendingar um auknar viðskiptahindranir og meiri hætta á tollastríði – þegar farið að hafa áhrif … en hvaða áhrif hér?</a:t>
            </a:r>
          </a:p>
          <a:p>
            <a:r>
              <a:rPr lang="is-IS" dirty="0" smtClean="0"/>
              <a:t>Byggt á greiningu IMF á alþjóðaáhrifum tollahækkana sem hafa verið samþykktar og þær sem eru mögulega í farvatninu</a:t>
            </a:r>
          </a:p>
          <a:p>
            <a:r>
              <a:rPr lang="is-IS" dirty="0" smtClean="0"/>
              <a:t>Minni útflutningur og rýrnun viðskiptakjara: hagvöxtur minnkar en á móti vegur lækkun gengis og slakari peningastefna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Fráviksdæmi: Áhrif alþjóðlegrar viðskiptadeilu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Myndin sýnir fjölda nýrra tæknilegra viðskiptahindrana sem eru innleiddar að meðaltali í hverjum mánuði og fjölda fyrirtækja sem þrýsta á Bandaríkjaþing um nýja verndartolla. Tölur fyrir 2018 eru fyrir fyrstu níu mánuði ársins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Alþjóðaviðskiptastofnunin, </a:t>
            </a:r>
            <a:r>
              <a:rPr lang="is-IS" sz="1200" dirty="0" err="1" smtClean="0"/>
              <a:t>Center</a:t>
            </a:r>
            <a:r>
              <a:rPr lang="is-IS" sz="1200" dirty="0" smtClean="0"/>
              <a:t> for Responsive </a:t>
            </a:r>
            <a:r>
              <a:rPr lang="is-IS" sz="1200" dirty="0" err="1" smtClean="0"/>
              <a:t>Politics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2340000"/>
            <a:ext cx="972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Olíuverð hækkað mikið en talið hafa náð hámarki og lækki smám saman á ný – en hvað ef það heldur áfram að hækka?</a:t>
            </a:r>
          </a:p>
          <a:p>
            <a:r>
              <a:rPr lang="is-IS" dirty="0" smtClean="0"/>
              <a:t>Fráviksdæmi gerir ráð fyrir að það hækki áfram í 110$ (meðalverð 2011-sept. 2014) – annað alþjóðaverð hækkar einnig</a:t>
            </a:r>
          </a:p>
          <a:p>
            <a:r>
              <a:rPr lang="is-IS" dirty="0" smtClean="0"/>
              <a:t>Innflutningsverð hækkar, tekjur lækka og eftirspurn og hagvöxtur minnka en verðbólga þótt á móti vegi hærra gengi og vextir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Fráviksdæmi: Áhrif hærra olíuverðs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Grunnspáin byggir á framvirku verði </a:t>
            </a:r>
            <a:r>
              <a:rPr lang="is-IS" sz="1200" dirty="0" smtClean="0"/>
              <a:t>hráolíu.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2340000"/>
            <a:ext cx="9720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2018/4</a:t>
            </a:r>
            <a:endParaRPr lang="is-IS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651000" y="4829957"/>
          <a:ext cx="5966896" cy="218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2018/4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791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Mikil verðhækkun olíu og </a:t>
            </a:r>
            <a:r>
              <a:rPr lang="is-IS" dirty="0" err="1" smtClean="0"/>
              <a:t>súráls</a:t>
            </a:r>
            <a:r>
              <a:rPr lang="is-IS" dirty="0" smtClean="0"/>
              <a:t> meginskýring 4,5% viðskiptakjararýrnunar á Q2 og horfur hafa versnað</a:t>
            </a:r>
          </a:p>
          <a:p>
            <a:r>
              <a:rPr lang="is-IS" dirty="0" smtClean="0"/>
              <a:t>Áfram talið hægja á útflutningsvexti með hægari vexti í ferðaþjónustu og horfur fyrir 2019 versna vegna samdráttar í útflutningi sjávarafurða … og viðskiptaafgangurinn heldur áfram að minnka úr tæplega 3% af VLF í ár í um 1% á næstu 3 árum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Viðskiptakjör versna og hægir á vexti útflutnings</a:t>
            </a:r>
            <a:endParaRPr lang="is-IS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2018-2021. Brotalínur sýna spá frá PM 2018/3. 2. Álútflutningur </a:t>
            </a:r>
            <a:r>
              <a:rPr lang="is-IS" sz="1200" dirty="0"/>
              <a:t>skv. skilgreiningu þjóðhagsreikninga. Ferðaþjónusta er samtala á „ferðalögum“ og „farþegaflutningum með flugi“. Grunnspá Seðlabankans </a:t>
            </a:r>
            <a:r>
              <a:rPr lang="is-IS" sz="1200" dirty="0" smtClean="0"/>
              <a:t>2018-2021.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2018/3. 3. </a:t>
            </a:r>
            <a:r>
              <a:rPr lang="is-IS" sz="1200" dirty="0"/>
              <a:t>Rekstrarframlög talin með frumþáttatekjum. </a:t>
            </a:r>
            <a:r>
              <a:rPr lang="is-IS" sz="1200" dirty="0" smtClean="0"/>
              <a:t>Viðskiptajöfnuður án </a:t>
            </a:r>
            <a:r>
              <a:rPr lang="is-IS" sz="1200" dirty="0"/>
              <a:t>áhrifa fallinna fjármálafyrirtækja 2008-2015 og lyfjafyrirtækisins </a:t>
            </a:r>
            <a:r>
              <a:rPr lang="is-IS" sz="1200" dirty="0" err="1"/>
              <a:t>Actavis</a:t>
            </a:r>
            <a:r>
              <a:rPr lang="is-IS" sz="1200" dirty="0"/>
              <a:t> 2009-2012 á jöfnuð frumþáttatekna. Einnig hefur verið leiðrétt fyrir óbeint mældri fjármálaþjónustu (FISIM) fallinna fjármálafyrirtækja</a:t>
            </a:r>
            <a:r>
              <a:rPr lang="is-IS" sz="1200" dirty="0" smtClean="0"/>
              <a:t>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2018-2021.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2018/3.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854600" cy="1299600"/>
          </a:xfrm>
        </p:spPr>
        <p:txBody>
          <a:bodyPr/>
          <a:lstStyle/>
          <a:p>
            <a:r>
              <a:rPr lang="is-IS" dirty="0" smtClean="0"/>
              <a:t>ISK tiltölulega stöðug frá ársbyrjun 2017 og út ágúst sl. – en hefur lækkað um 10% frá sept. og raungengi ekki lægra í ríflega 2 ár</a:t>
            </a:r>
          </a:p>
          <a:p>
            <a:r>
              <a:rPr lang="is-IS" dirty="0" smtClean="0"/>
              <a:t>Óvissa um WOW, þjóðhagslegir áhrifaþættir að gefa eftir og áhyggjur af komandi kjaraviðræðum líklegar ástæður lækkunar</a:t>
            </a:r>
          </a:p>
          <a:p>
            <a:r>
              <a:rPr lang="is-IS" dirty="0" smtClean="0"/>
              <a:t>Gert ráð fyrir að ISK verði svipað á spátíma og að meðaltali það sem af er ári … en óvissa mikil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Gengi krónunnar lækkar og horfur </a:t>
            </a:r>
            <a:r>
              <a:rPr lang="is-IS" dirty="0" err="1" smtClean="0"/>
              <a:t>óvissar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Raungengi </a:t>
            </a:r>
            <a:r>
              <a:rPr lang="is-IS" sz="1200" dirty="0" err="1" smtClean="0"/>
              <a:t>m.v</a:t>
            </a:r>
            <a:r>
              <a:rPr lang="is-IS" sz="1200" dirty="0" smtClean="0"/>
              <a:t>. hlutfallslegt verðlag. 2. </a:t>
            </a:r>
            <a:r>
              <a:rPr lang="is-IS" sz="1200" dirty="0"/>
              <a:t>Þröng viðskiptavog. Grunnspá Seðlabankans 2018-2021. Brotalína sýnir spá frá PM 2018/3</a:t>
            </a:r>
            <a:r>
              <a:rPr lang="is-IS" sz="1200" dirty="0" smtClean="0"/>
              <a:t>. 3. </a:t>
            </a:r>
            <a:r>
              <a:rPr lang="is-IS" sz="1200" dirty="0"/>
              <a:t>Ársmeðaltöl gengisvísitölu samkvæmt grunnspá PM 2018/4 og heildarjafnvægislíkani bankans, DYNIMO</a:t>
            </a:r>
            <a:r>
              <a:rPr lang="is-IS" sz="1200" dirty="0" smtClean="0"/>
              <a:t>. 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Mikill hagvöxtur H1/2018 og meiri en spáð var …</a:t>
            </a:r>
            <a:endParaRPr lang="is-I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900046" cy="6660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Samkvæmt endurskoðuðum tölum var 4% hagvöxtur í fyrra (upp um 0,4 pr.) … og 6,4% hagvöxtur á H1/2018 (0,8 pr. meira en spáð í PM 18/3): neysla og fjárfesting í takt við spá en töluvert meiri birgðaaukning skýrir meiri vöxt þjóðarútgjalda</a:t>
            </a:r>
          </a:p>
          <a:p>
            <a:r>
              <a:rPr lang="is-IS" dirty="0" smtClean="0"/>
              <a:t>Útflutningur einnig veikari en á móti vó minni vöxtur innflutnings – og vöruinnflutningur dróst óvænt saman frá fyrra ári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1448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Einkaneysla jókst um 7,9% 2017 og 5,3% á H1/2018 og vísbendingar um að það hafi hægt enn frekar á vextinum á Q3</a:t>
            </a:r>
          </a:p>
          <a:p>
            <a:r>
              <a:rPr lang="is-IS" dirty="0" smtClean="0"/>
              <a:t>Þrátt fyrir að fjárfesting hafi verið sterkari en spáð var á H1 benda fjárfestingarkönnun og aðrar vísbendingar til hægari H2</a:t>
            </a:r>
          </a:p>
          <a:p>
            <a:r>
              <a:rPr lang="is-IS" dirty="0" smtClean="0"/>
              <a:t>Vísbendingar um enn frekari samdrátt vöruinnflutnings á Q3: eftirspurn virðist í vaxandi mæli beinast að innlendri framleiðslu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… en vísbendingar um umskipti á H2/2018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001000"/>
            <a:ext cx="14626000" cy="9511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Gögnin eru </a:t>
            </a:r>
            <a:r>
              <a:rPr lang="is-IS" sz="1200" dirty="0" err="1" smtClean="0"/>
              <a:t>sköluð</a:t>
            </a:r>
            <a:r>
              <a:rPr lang="is-IS" sz="1200" dirty="0" smtClean="0"/>
              <a:t> til þannig að meðaltal þeirra frá árinu 2011 er 0 og staðalfrávik 1. Einkaneysla og greiðslukortavelta eru ársbreytingar en nýskráning bifreiða og Væntingavísitala Gallup eru árstíðarleiðréttar tímaraðir. Nýskráningar bifreiða að frádregnum umsóknum bílaleiga um nýskráningar í hverjum ársfjórðungi.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fyrir einkaneyslu. 2. Gögnin eru </a:t>
            </a:r>
            <a:r>
              <a:rPr lang="is-IS" sz="1200" dirty="0" err="1" smtClean="0"/>
              <a:t>sköluð</a:t>
            </a:r>
            <a:r>
              <a:rPr lang="is-IS" sz="1200" dirty="0" smtClean="0"/>
              <a:t> til þannig að meðaltal þeirra frá árinu 2006 er 0 og staðalfrávik 1. Tveggja fjórðunga hreyfanleg meðaltöl fyrir ársbreytingu atvinnuvegafjárfestingar og innflutning fjárfestingarvöru. Vænt framlegð (EBITDA) og fjárfesting eru mælingar á væntingum stjórnenda 400 stærstu fyrirtækja landsins til næstu sex mánaða.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fyrir atvinnuvegafjárfestingu. 3. Álinnflutningur skv. skilgreiningu þjóðhagsreikninga.  Grunnspá Seðlabankans 3.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23" name="Content Placeholder 22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Horfur á meiri hagvexti á árinu öllu en áður var spáð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/>
          <a:lstStyle/>
          <a:p>
            <a:r>
              <a:rPr lang="is-IS" dirty="0" smtClean="0"/>
              <a:t>Hagvöxtur úr 2,7% á H2/2017 í 6,5% á H1/2018 en minnkar á ný á H2/2018 og verður 4,4% á árinu öllu</a:t>
            </a:r>
          </a:p>
          <a:p>
            <a:r>
              <a:rPr lang="is-IS" dirty="0" smtClean="0"/>
              <a:t>0,8 pr. </a:t>
            </a:r>
            <a:r>
              <a:rPr lang="is-IS" dirty="0"/>
              <a:t>m</a:t>
            </a:r>
            <a:r>
              <a:rPr lang="is-IS" dirty="0" smtClean="0"/>
              <a:t>eiri hagvöxtur en spáð í </a:t>
            </a:r>
            <a:r>
              <a:rPr lang="is-IS" dirty="0"/>
              <a:t>PM </a:t>
            </a:r>
            <a:r>
              <a:rPr lang="is-IS" dirty="0" smtClean="0"/>
              <a:t>18/3 sem skýrist af kröftugri H1 og aukinni tilfærslu </a:t>
            </a:r>
            <a:r>
              <a:rPr lang="is-IS" dirty="0"/>
              <a:t>í átt að innlendri </a:t>
            </a:r>
            <a:r>
              <a:rPr lang="is-IS" dirty="0" smtClean="0"/>
              <a:t>framleiðslu</a:t>
            </a:r>
            <a:endParaRPr lang="is-IS" dirty="0"/>
          </a:p>
          <a:p>
            <a:r>
              <a:rPr lang="is-IS" dirty="0"/>
              <a:t>Líkt og í fyrri spá er talið að hagvöxtur minnki í 2,7% 2019 og verði í kringum það á </a:t>
            </a:r>
            <a:r>
              <a:rPr lang="is-IS" dirty="0" smtClean="0"/>
              <a:t>spátímanum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2018-2021. Brotalínan sýnir spá frá PM 2018/3.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340000"/>
            <a:ext cx="10900046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Heildarvinnustundum fjölgaði um 4,3% á Q3 og störfum um 4,1% – svipuð fjölgun og samkvæmt staðgreiðsluskrá en samkvæmt henni virðist sem fjölgun starfa hafi náð hámarki</a:t>
            </a:r>
          </a:p>
          <a:p>
            <a:r>
              <a:rPr lang="is-IS" dirty="0" smtClean="0"/>
              <a:t>Atvinnuleysi 2,6% á Q3 og minnkar um 0,3 pr. frá Q2 – er rétt undir meðaltali 2003-7 eins og hlutfall vinnulítilla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Áfram mikil fjölgun starfa og atvinnuleysi minnkar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Ársfjórðungsleg meðaltöl mánaðarlegra </a:t>
            </a:r>
            <a:r>
              <a:rPr lang="is-IS" sz="1200" dirty="0" smtClean="0"/>
              <a:t>gagna. 2. Fjöldi </a:t>
            </a:r>
            <a:r>
              <a:rPr lang="is-IS" sz="1200" dirty="0"/>
              <a:t>starfandi fólks skv. VMK eru ársfjórðungsleg meðaltöl mánaðarlegra gagna. Fjöldi starfandi fólks skv. staðgreiðsluskrá byggir á gögnum um 16-74 ára einstaklinga sem höfðu einhverjar tekjur af atvinnu sem gert er grein fyrir í uppgjöri ríkisskattstjóra um staðgreidda skatta, </a:t>
            </a:r>
            <a:r>
              <a:rPr lang="is-IS" sz="1200" dirty="0" err="1"/>
              <a:t>þ.á</a:t>
            </a:r>
            <a:r>
              <a:rPr lang="is-IS" sz="1200" dirty="0"/>
              <a:t> m. þeir sem voru í fæðingarorlofi frá vinnu og þeir sem eru með reiknað endurgjald</a:t>
            </a:r>
            <a:r>
              <a:rPr lang="is-IS" sz="1200" dirty="0" smtClean="0"/>
              <a:t>. 3. Vinnulitlir </a:t>
            </a:r>
            <a:r>
              <a:rPr lang="is-IS" sz="1200" dirty="0"/>
              <a:t>eru aðilar í hlutastarfi sem vilja vinna meira. Árstíðarleiðréttar tölur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 smtClean="0"/>
              <a:t>Færri</a:t>
            </a:r>
            <a:r>
              <a:rPr lang="is-IS" dirty="0" smtClean="0"/>
              <a:t> fyrirtæki eiga í erfiðleikum með að mæta óvæntri eftirspurn og finna nýtt starfsfólk …</a:t>
            </a:r>
          </a:p>
          <a:p>
            <a:r>
              <a:rPr lang="is-IS" dirty="0" smtClean="0"/>
              <a:t>… og vísbendingar eru um að spenna í þjóðarbúskapnum fari minnkandi</a:t>
            </a:r>
          </a:p>
          <a:p>
            <a:r>
              <a:rPr lang="is-IS" dirty="0" smtClean="0"/>
              <a:t>Á móti vegur meiri hagvöxtur 2017 og H1/2018: framleiðsluspenna meiri í fyrra og í ár en minnkar hraðar en í PM 18/3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4000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Meiri spenna en áður spáð en hún minnkar hraðar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Mælikvarðar á nýtingu framleiðsluþátta eru úr viðhorfskönnun Gallup meðal 400 stærstu fyrirtækja </a:t>
            </a:r>
            <a:r>
              <a:rPr lang="is-IS" sz="1200" dirty="0" smtClean="0"/>
              <a:t>landsins. </a:t>
            </a:r>
            <a:r>
              <a:rPr lang="is-IS" sz="1200" dirty="0"/>
              <a:t>Árstíðarleiðréttar tölur. Brotalínur sýna meðalhlutföll tímabilsins. </a:t>
            </a:r>
            <a:r>
              <a:rPr lang="is-IS" sz="1200" dirty="0" smtClean="0"/>
              <a:t>2. 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Atvinnuleysi er árstíðarleiðrétt. 3.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2018-2021.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2018/3.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28656</TotalTime>
  <Words>1756</Words>
  <Application>Microsoft Office PowerPoint</Application>
  <PresentationFormat>Custom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Viðskiptakjör versna og hægir á vexti útflutnings</vt:lpstr>
      <vt:lpstr>Gengi krónunnar lækkar og horfur óvissar</vt:lpstr>
      <vt:lpstr>Mikill hagvöxtur H1/2018 og meiri en spáð var …</vt:lpstr>
      <vt:lpstr>… en vísbendingar um umskipti á H2/2018</vt:lpstr>
      <vt:lpstr>Horfur á meiri hagvexti á árinu öllu en áður var spáð</vt:lpstr>
      <vt:lpstr>Áfram mikil fjölgun starfa og atvinnuleysi minnkar</vt:lpstr>
      <vt:lpstr>Meiri spenna en áður spáð en hún minnkar hraðar</vt:lpstr>
      <vt:lpstr>Mæld og undirliggjandi verðbólga yfir markmiði</vt:lpstr>
      <vt:lpstr>Innfluttir og innlendir þættir leggjast á sömu sveif</vt:lpstr>
      <vt:lpstr>Auknar vísbendingar um verðhækkanir framundan …</vt:lpstr>
      <vt:lpstr>… og verðbólguvæntingar eru farnar að hækka á ný</vt:lpstr>
      <vt:lpstr>Verðbólguhorfur versna frá fyrri spá</vt:lpstr>
      <vt:lpstr>Fráviksdæmi: Áhrif alþjóðlegrar viðskiptadeilu</vt:lpstr>
      <vt:lpstr>Fráviksdæmi: Áhrif hærra olíuverðs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1060</cp:revision>
  <cp:lastPrinted>2017-05-10T14:21:10Z</cp:lastPrinted>
  <dcterms:created xsi:type="dcterms:W3CDTF">2017-01-22T13:40:49Z</dcterms:created>
  <dcterms:modified xsi:type="dcterms:W3CDTF">2018-11-07T09:22:44Z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