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3" r:id="rId2"/>
    <p:sldId id="300" r:id="rId3"/>
    <p:sldId id="429" r:id="rId4"/>
    <p:sldId id="434" r:id="rId5"/>
    <p:sldId id="435" r:id="rId6"/>
    <p:sldId id="437" r:id="rId7"/>
    <p:sldId id="436" r:id="rId8"/>
    <p:sldId id="438" r:id="rId9"/>
    <p:sldId id="439" r:id="rId10"/>
    <p:sldId id="444" r:id="rId11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B7014A"/>
    <a:srgbClr val="3A5AA7"/>
    <a:srgbClr val="ECE9E4"/>
    <a:srgbClr val="D9D9D9"/>
    <a:srgbClr val="A6A6A6"/>
    <a:srgbClr val="004562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6473" autoAdjust="0"/>
  </p:normalViewPr>
  <p:slideViewPr>
    <p:cSldViewPr>
      <p:cViewPr varScale="1">
        <p:scale>
          <a:sx n="87" d="100"/>
          <a:sy n="87" d="100"/>
        </p:scale>
        <p:origin x="18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B3A6A-85F2-4A5D-B4D9-453E50D655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6DAD680-8404-4EED-A700-BDC7D567E0F3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Ritið í heild</a:t>
          </a:r>
          <a:endParaRPr lang="is-IS" sz="2400" noProof="0" dirty="0"/>
        </a:p>
      </dgm:t>
    </dgm:pt>
    <dgm:pt modelId="{4C20572B-A3E7-4647-9792-02C7324E1F6B}" type="parTrans" cxnId="{523A635B-5AFB-4F14-AF55-A18789C85C0D}">
      <dgm:prSet/>
      <dgm:spPr/>
      <dgm:t>
        <a:bodyPr/>
        <a:lstStyle/>
        <a:p>
          <a:endParaRPr lang="en-US" sz="2400"/>
        </a:p>
      </dgm:t>
    </dgm:pt>
    <dgm:pt modelId="{778E5890-FB3D-4002-94E9-98D04BA65AD3}" type="sibTrans" cxnId="{523A635B-5AFB-4F14-AF55-A18789C85C0D}">
      <dgm:prSet/>
      <dgm:spPr/>
      <dgm:t>
        <a:bodyPr/>
        <a:lstStyle/>
        <a:p>
          <a:endParaRPr lang="en-US" sz="2400"/>
        </a:p>
      </dgm:t>
    </dgm:pt>
    <dgm:pt modelId="{7F388E23-0737-4008-9A93-D18E9525BE0E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Kynning aðalhagfræðings</a:t>
          </a:r>
          <a:endParaRPr lang="is-IS" sz="2400" noProof="0" dirty="0"/>
        </a:p>
      </dgm:t>
    </dgm:pt>
    <dgm:pt modelId="{E71205EA-6948-460B-8823-1FE3412896FB}" type="parTrans" cxnId="{A749E31C-AF07-40EA-94BD-0BC8AEBD8736}">
      <dgm:prSet/>
      <dgm:spPr/>
      <dgm:t>
        <a:bodyPr/>
        <a:lstStyle/>
        <a:p>
          <a:endParaRPr lang="en-US" sz="2400"/>
        </a:p>
      </dgm:t>
    </dgm:pt>
    <dgm:pt modelId="{B7ECE13C-21B2-46E7-B25C-1287F378A159}" type="sibTrans" cxnId="{A749E31C-AF07-40EA-94BD-0BC8AEBD8736}">
      <dgm:prSet/>
      <dgm:spPr/>
      <dgm:t>
        <a:bodyPr/>
        <a:lstStyle/>
        <a:p>
          <a:endParaRPr lang="en-US" sz="2400"/>
        </a:p>
      </dgm:t>
    </dgm:pt>
    <dgm:pt modelId="{2663062F-6A99-4BD1-9E32-80557D85B6CE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Tíst</a:t>
          </a:r>
          <a:endParaRPr lang="is-IS" sz="2400" noProof="0" dirty="0"/>
        </a:p>
      </dgm:t>
    </dgm:pt>
    <dgm:pt modelId="{97B2702C-DFF3-427A-B442-71B708861113}" type="parTrans" cxnId="{9629EADB-EF57-49A5-A1D8-81881FAAD226}">
      <dgm:prSet/>
      <dgm:spPr/>
      <dgm:t>
        <a:bodyPr/>
        <a:lstStyle/>
        <a:p>
          <a:endParaRPr lang="en-US" sz="2400"/>
        </a:p>
      </dgm:t>
    </dgm:pt>
    <dgm:pt modelId="{8BAF6C64-3AAC-4050-9463-D9C5E1D380E0}" type="sibTrans" cxnId="{9629EADB-EF57-49A5-A1D8-81881FAAD226}">
      <dgm:prSet/>
      <dgm:spPr/>
      <dgm:t>
        <a:bodyPr/>
        <a:lstStyle/>
        <a:p>
          <a:endParaRPr lang="en-US" sz="2400"/>
        </a:p>
      </dgm:t>
    </dgm:pt>
    <dgm:pt modelId="{96E1E03E-5124-4BB4-9EB4-18740D2EEDF7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GB" sz="2400" noProof="0" dirty="0" smtClean="0"/>
            <a:t>   Power Point</a:t>
          </a:r>
          <a:r>
            <a:rPr lang="is-IS" sz="2400" noProof="0" dirty="0" smtClean="0"/>
            <a:t> myndir</a:t>
          </a:r>
          <a:endParaRPr lang="is-IS" sz="2400" noProof="0" dirty="0"/>
        </a:p>
      </dgm:t>
    </dgm:pt>
    <dgm:pt modelId="{63005821-1E37-4C65-9E6A-90AD189B46DA}" type="parTrans" cxnId="{C667CCEB-9DE4-4B9E-AC60-E60A6966FCB8}">
      <dgm:prSet/>
      <dgm:spPr/>
      <dgm:t>
        <a:bodyPr/>
        <a:lstStyle/>
        <a:p>
          <a:endParaRPr lang="en-US" sz="2400"/>
        </a:p>
      </dgm:t>
    </dgm:pt>
    <dgm:pt modelId="{2B12C059-AD8F-4F8C-99E1-B592E0BD546B}" type="sibTrans" cxnId="{C667CCEB-9DE4-4B9E-AC60-E60A6966FCB8}">
      <dgm:prSet/>
      <dgm:spPr/>
      <dgm:t>
        <a:bodyPr/>
        <a:lstStyle/>
        <a:p>
          <a:endParaRPr lang="en-US" sz="2400"/>
        </a:p>
      </dgm:t>
    </dgm:pt>
    <dgm:pt modelId="{1B084EDC-8818-40B6-801F-953A29FB4317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Myndagögn</a:t>
          </a:r>
          <a:endParaRPr lang="is-IS" sz="2400" noProof="0" dirty="0"/>
        </a:p>
      </dgm:t>
    </dgm:pt>
    <dgm:pt modelId="{7FB5D7D3-9E9A-4F05-8C3A-726E997BA896}" type="parTrans" cxnId="{50A46F57-7BDD-4726-BADE-3AE4329C9049}">
      <dgm:prSet/>
      <dgm:spPr/>
      <dgm:t>
        <a:bodyPr/>
        <a:lstStyle/>
        <a:p>
          <a:endParaRPr lang="en-US" sz="2400"/>
        </a:p>
      </dgm:t>
    </dgm:pt>
    <dgm:pt modelId="{457A2A2B-3467-4C3E-AEB5-12DEF3E24D17}" type="sibTrans" cxnId="{50A46F57-7BDD-4726-BADE-3AE4329C9049}">
      <dgm:prSet/>
      <dgm:spPr/>
      <dgm:t>
        <a:bodyPr/>
        <a:lstStyle/>
        <a:p>
          <a:endParaRPr lang="en-US" sz="2400"/>
        </a:p>
      </dgm:t>
    </dgm:pt>
    <dgm:pt modelId="{089F6025-A562-4BE7-8847-B6E9D27B24AD}" type="pres">
      <dgm:prSet presAssocID="{7EFB3A6A-85F2-4A5D-B4D9-453E50D65571}" presName="linearFlow" presStyleCnt="0">
        <dgm:presLayoutVars>
          <dgm:dir/>
          <dgm:resizeHandles val="exact"/>
        </dgm:presLayoutVars>
      </dgm:prSet>
      <dgm:spPr/>
    </dgm:pt>
    <dgm:pt modelId="{A16FF71A-E26D-429B-BDCD-7A15409A14A7}" type="pres">
      <dgm:prSet presAssocID="{F6DAD680-8404-4EED-A700-BDC7D567E0F3}" presName="composite" presStyleCnt="0"/>
      <dgm:spPr/>
    </dgm:pt>
    <dgm:pt modelId="{BA19E389-E85F-4F79-8290-3239448855DB}" type="pres">
      <dgm:prSet presAssocID="{F6DAD680-8404-4EED-A700-BDC7D567E0F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7ACDD1-B3E4-441C-899A-A2E55D045059}" type="pres">
      <dgm:prSet presAssocID="{F6DAD680-8404-4EED-A700-BDC7D567E0F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D6858-E1C8-4DF7-A56B-172F7B8F9D78}" type="pres">
      <dgm:prSet presAssocID="{778E5890-FB3D-4002-94E9-98D04BA65AD3}" presName="spacing" presStyleCnt="0"/>
      <dgm:spPr/>
    </dgm:pt>
    <dgm:pt modelId="{0F0A616B-9F25-425E-A353-D4E1572489D8}" type="pres">
      <dgm:prSet presAssocID="{7F388E23-0737-4008-9A93-D18E9525BE0E}" presName="composite" presStyleCnt="0"/>
      <dgm:spPr/>
    </dgm:pt>
    <dgm:pt modelId="{8481B47C-A0A5-4EC0-B604-2338FB41608B}" type="pres">
      <dgm:prSet presAssocID="{7F388E23-0737-4008-9A93-D18E9525BE0E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970A78A9-08CC-4CCB-9A69-D744AC5A1099}" type="pres">
      <dgm:prSet presAssocID="{7F388E23-0737-4008-9A93-D18E9525BE0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045F5-D16C-4FF3-8980-DE29FFEC8250}" type="pres">
      <dgm:prSet presAssocID="{B7ECE13C-21B2-46E7-B25C-1287F378A159}" presName="spacing" presStyleCnt="0"/>
      <dgm:spPr/>
    </dgm:pt>
    <dgm:pt modelId="{9E31710E-27D1-45DC-A44E-1BDB565932F3}" type="pres">
      <dgm:prSet presAssocID="{96E1E03E-5124-4BB4-9EB4-18740D2EEDF7}" presName="composite" presStyleCnt="0"/>
      <dgm:spPr/>
    </dgm:pt>
    <dgm:pt modelId="{7B227DF1-C013-47FA-B081-B914565A5DE7}" type="pres">
      <dgm:prSet presAssocID="{96E1E03E-5124-4BB4-9EB4-18740D2EEDF7}" presName="imgShp" presStyleLbl="fgImgPlace1" presStyleIdx="2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6F941CC6-1109-43FE-B007-5E661722D6DF}" type="pres">
      <dgm:prSet presAssocID="{96E1E03E-5124-4BB4-9EB4-18740D2EEDF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82484-8B4C-4A0D-85F2-0B5D36794A5E}" type="pres">
      <dgm:prSet presAssocID="{2B12C059-AD8F-4F8C-99E1-B592E0BD546B}" presName="spacing" presStyleCnt="0"/>
      <dgm:spPr/>
    </dgm:pt>
    <dgm:pt modelId="{A19C64A3-8EF9-443E-87F8-0FD3DB274524}" type="pres">
      <dgm:prSet presAssocID="{1B084EDC-8818-40B6-801F-953A29FB4317}" presName="composite" presStyleCnt="0"/>
      <dgm:spPr/>
    </dgm:pt>
    <dgm:pt modelId="{0605B203-EA8E-40F2-8932-CF3A7CC883A9}" type="pres">
      <dgm:prSet presAssocID="{1B084EDC-8818-40B6-801F-953A29FB4317}" presName="imgShp" presStyleLbl="fgImgPlac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80CFA38E-4500-434A-A112-5DA0E944D0A7}" type="pres">
      <dgm:prSet presAssocID="{1B084EDC-8818-40B6-801F-953A29FB431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9B14-D5A4-4995-BDDC-50C21FFBEE20}" type="pres">
      <dgm:prSet presAssocID="{457A2A2B-3467-4C3E-AEB5-12DEF3E24D17}" presName="spacing" presStyleCnt="0"/>
      <dgm:spPr/>
    </dgm:pt>
    <dgm:pt modelId="{E5E12ABA-7DEF-414A-A024-56694B6FF08B}" type="pres">
      <dgm:prSet presAssocID="{2663062F-6A99-4BD1-9E32-80557D85B6CE}" presName="composite" presStyleCnt="0"/>
      <dgm:spPr/>
    </dgm:pt>
    <dgm:pt modelId="{125F1D1D-F0A9-461D-82F0-AE957D35AF3A}" type="pres">
      <dgm:prSet presAssocID="{2663062F-6A99-4BD1-9E32-80557D85B6CE}" presName="imgShp" presStyleLbl="fgImgPlace1" presStyleIdx="4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5186B7C-0280-4F13-B05A-6B82A446A871}" type="pres">
      <dgm:prSet presAssocID="{2663062F-6A99-4BD1-9E32-80557D85B6C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102F2-B89D-46E3-B2EA-27445DA4729A}" type="presOf" srcId="{1B084EDC-8818-40B6-801F-953A29FB4317}" destId="{80CFA38E-4500-434A-A112-5DA0E944D0A7}" srcOrd="0" destOrd="0" presId="urn:microsoft.com/office/officeart/2005/8/layout/vList3"/>
    <dgm:cxn modelId="{50A46F57-7BDD-4726-BADE-3AE4329C9049}" srcId="{7EFB3A6A-85F2-4A5D-B4D9-453E50D65571}" destId="{1B084EDC-8818-40B6-801F-953A29FB4317}" srcOrd="3" destOrd="0" parTransId="{7FB5D7D3-9E9A-4F05-8C3A-726E997BA896}" sibTransId="{457A2A2B-3467-4C3E-AEB5-12DEF3E24D17}"/>
    <dgm:cxn modelId="{4DCB4F7C-AA34-4EAB-9C62-1D0A7F58DACA}" type="presOf" srcId="{96E1E03E-5124-4BB4-9EB4-18740D2EEDF7}" destId="{6F941CC6-1109-43FE-B007-5E661722D6DF}" srcOrd="0" destOrd="0" presId="urn:microsoft.com/office/officeart/2005/8/layout/vList3"/>
    <dgm:cxn modelId="{FA255064-D0CF-4363-A517-772F65EC93D2}" type="presOf" srcId="{F6DAD680-8404-4EED-A700-BDC7D567E0F3}" destId="{B97ACDD1-B3E4-441C-899A-A2E55D045059}" srcOrd="0" destOrd="0" presId="urn:microsoft.com/office/officeart/2005/8/layout/vList3"/>
    <dgm:cxn modelId="{A749E31C-AF07-40EA-94BD-0BC8AEBD8736}" srcId="{7EFB3A6A-85F2-4A5D-B4D9-453E50D65571}" destId="{7F388E23-0737-4008-9A93-D18E9525BE0E}" srcOrd="1" destOrd="0" parTransId="{E71205EA-6948-460B-8823-1FE3412896FB}" sibTransId="{B7ECE13C-21B2-46E7-B25C-1287F378A159}"/>
    <dgm:cxn modelId="{3F044703-621B-47E0-BAD4-9EC7EA6B3279}" type="presOf" srcId="{2663062F-6A99-4BD1-9E32-80557D85B6CE}" destId="{C5186B7C-0280-4F13-B05A-6B82A446A871}" srcOrd="0" destOrd="0" presId="urn:microsoft.com/office/officeart/2005/8/layout/vList3"/>
    <dgm:cxn modelId="{CCCBD309-CAEB-4CF9-93AE-F94D363A7E67}" type="presOf" srcId="{7EFB3A6A-85F2-4A5D-B4D9-453E50D65571}" destId="{089F6025-A562-4BE7-8847-B6E9D27B24AD}" srcOrd="0" destOrd="0" presId="urn:microsoft.com/office/officeart/2005/8/layout/vList3"/>
    <dgm:cxn modelId="{CA77E570-83C8-456E-BF1F-3E73C3E1E7AD}" type="presOf" srcId="{7F388E23-0737-4008-9A93-D18E9525BE0E}" destId="{970A78A9-08CC-4CCB-9A69-D744AC5A1099}" srcOrd="0" destOrd="0" presId="urn:microsoft.com/office/officeart/2005/8/layout/vList3"/>
    <dgm:cxn modelId="{523A635B-5AFB-4F14-AF55-A18789C85C0D}" srcId="{7EFB3A6A-85F2-4A5D-B4D9-453E50D65571}" destId="{F6DAD680-8404-4EED-A700-BDC7D567E0F3}" srcOrd="0" destOrd="0" parTransId="{4C20572B-A3E7-4647-9792-02C7324E1F6B}" sibTransId="{778E5890-FB3D-4002-94E9-98D04BA65AD3}"/>
    <dgm:cxn modelId="{C667CCEB-9DE4-4B9E-AC60-E60A6966FCB8}" srcId="{7EFB3A6A-85F2-4A5D-B4D9-453E50D65571}" destId="{96E1E03E-5124-4BB4-9EB4-18740D2EEDF7}" srcOrd="2" destOrd="0" parTransId="{63005821-1E37-4C65-9E6A-90AD189B46DA}" sibTransId="{2B12C059-AD8F-4F8C-99E1-B592E0BD546B}"/>
    <dgm:cxn modelId="{9629EADB-EF57-49A5-A1D8-81881FAAD226}" srcId="{7EFB3A6A-85F2-4A5D-B4D9-453E50D65571}" destId="{2663062F-6A99-4BD1-9E32-80557D85B6CE}" srcOrd="4" destOrd="0" parTransId="{97B2702C-DFF3-427A-B442-71B708861113}" sibTransId="{8BAF6C64-3AAC-4050-9463-D9C5E1D380E0}"/>
    <dgm:cxn modelId="{2773528D-689F-483E-84FA-89C094650E78}" type="presParOf" srcId="{089F6025-A562-4BE7-8847-B6E9D27B24AD}" destId="{A16FF71A-E26D-429B-BDCD-7A15409A14A7}" srcOrd="0" destOrd="0" presId="urn:microsoft.com/office/officeart/2005/8/layout/vList3"/>
    <dgm:cxn modelId="{6DCF95DC-7427-4559-9FE7-E77AB2117C41}" type="presParOf" srcId="{A16FF71A-E26D-429B-BDCD-7A15409A14A7}" destId="{BA19E389-E85F-4F79-8290-3239448855DB}" srcOrd="0" destOrd="0" presId="urn:microsoft.com/office/officeart/2005/8/layout/vList3"/>
    <dgm:cxn modelId="{FFF798AC-0CC9-4739-8EF1-AC5236BDD546}" type="presParOf" srcId="{A16FF71A-E26D-429B-BDCD-7A15409A14A7}" destId="{B97ACDD1-B3E4-441C-899A-A2E55D045059}" srcOrd="1" destOrd="0" presId="urn:microsoft.com/office/officeart/2005/8/layout/vList3"/>
    <dgm:cxn modelId="{6471B810-E13A-4BEC-87D0-8BEBEB09CA12}" type="presParOf" srcId="{089F6025-A562-4BE7-8847-B6E9D27B24AD}" destId="{743D6858-E1C8-4DF7-A56B-172F7B8F9D78}" srcOrd="1" destOrd="0" presId="urn:microsoft.com/office/officeart/2005/8/layout/vList3"/>
    <dgm:cxn modelId="{AB5B3A0A-A245-4C4F-8F89-E2125AF5A750}" type="presParOf" srcId="{089F6025-A562-4BE7-8847-B6E9D27B24AD}" destId="{0F0A616B-9F25-425E-A353-D4E1572489D8}" srcOrd="2" destOrd="0" presId="urn:microsoft.com/office/officeart/2005/8/layout/vList3"/>
    <dgm:cxn modelId="{2F6AAC9A-3AC4-4A1C-A0BE-882D513CE2D6}" type="presParOf" srcId="{0F0A616B-9F25-425E-A353-D4E1572489D8}" destId="{8481B47C-A0A5-4EC0-B604-2338FB41608B}" srcOrd="0" destOrd="0" presId="urn:microsoft.com/office/officeart/2005/8/layout/vList3"/>
    <dgm:cxn modelId="{BABF65A4-00C6-4F26-9884-4E0EFEE743E6}" type="presParOf" srcId="{0F0A616B-9F25-425E-A353-D4E1572489D8}" destId="{970A78A9-08CC-4CCB-9A69-D744AC5A1099}" srcOrd="1" destOrd="0" presId="urn:microsoft.com/office/officeart/2005/8/layout/vList3"/>
    <dgm:cxn modelId="{278E5E5B-C349-4FD4-84A9-AE79969FB2A1}" type="presParOf" srcId="{089F6025-A562-4BE7-8847-B6E9D27B24AD}" destId="{388045F5-D16C-4FF3-8980-DE29FFEC8250}" srcOrd="3" destOrd="0" presId="urn:microsoft.com/office/officeart/2005/8/layout/vList3"/>
    <dgm:cxn modelId="{BD78D90A-E1E0-4E5D-ADB7-F885657A5A00}" type="presParOf" srcId="{089F6025-A562-4BE7-8847-B6E9D27B24AD}" destId="{9E31710E-27D1-45DC-A44E-1BDB565932F3}" srcOrd="4" destOrd="0" presId="urn:microsoft.com/office/officeart/2005/8/layout/vList3"/>
    <dgm:cxn modelId="{945A67E4-E29D-4349-8DF8-DD223037172A}" type="presParOf" srcId="{9E31710E-27D1-45DC-A44E-1BDB565932F3}" destId="{7B227DF1-C013-47FA-B081-B914565A5DE7}" srcOrd="0" destOrd="0" presId="urn:microsoft.com/office/officeart/2005/8/layout/vList3"/>
    <dgm:cxn modelId="{7A942E38-87E9-407A-B509-6C3D36B1012D}" type="presParOf" srcId="{9E31710E-27D1-45DC-A44E-1BDB565932F3}" destId="{6F941CC6-1109-43FE-B007-5E661722D6DF}" srcOrd="1" destOrd="0" presId="urn:microsoft.com/office/officeart/2005/8/layout/vList3"/>
    <dgm:cxn modelId="{6C198590-3001-488A-8856-793D667F05D0}" type="presParOf" srcId="{089F6025-A562-4BE7-8847-B6E9D27B24AD}" destId="{0AE82484-8B4C-4A0D-85F2-0B5D36794A5E}" srcOrd="5" destOrd="0" presId="urn:microsoft.com/office/officeart/2005/8/layout/vList3"/>
    <dgm:cxn modelId="{5A7D50F0-80DD-45BE-832B-3E59940851E6}" type="presParOf" srcId="{089F6025-A562-4BE7-8847-B6E9D27B24AD}" destId="{A19C64A3-8EF9-443E-87F8-0FD3DB274524}" srcOrd="6" destOrd="0" presId="urn:microsoft.com/office/officeart/2005/8/layout/vList3"/>
    <dgm:cxn modelId="{4729190C-B792-48C7-8E19-B395B91063D0}" type="presParOf" srcId="{A19C64A3-8EF9-443E-87F8-0FD3DB274524}" destId="{0605B203-EA8E-40F2-8932-CF3A7CC883A9}" srcOrd="0" destOrd="0" presId="urn:microsoft.com/office/officeart/2005/8/layout/vList3"/>
    <dgm:cxn modelId="{450E50D8-D53B-45B7-9443-0F4DC28C0D7D}" type="presParOf" srcId="{A19C64A3-8EF9-443E-87F8-0FD3DB274524}" destId="{80CFA38E-4500-434A-A112-5DA0E944D0A7}" srcOrd="1" destOrd="0" presId="urn:microsoft.com/office/officeart/2005/8/layout/vList3"/>
    <dgm:cxn modelId="{5EF25C15-232F-449D-8447-6B9E0C310C43}" type="presParOf" srcId="{089F6025-A562-4BE7-8847-B6E9D27B24AD}" destId="{0BAA9B14-D5A4-4995-BDDC-50C21FFBEE20}" srcOrd="7" destOrd="0" presId="urn:microsoft.com/office/officeart/2005/8/layout/vList3"/>
    <dgm:cxn modelId="{742CB603-7E42-4E33-BB3B-2DE5C15F1F6E}" type="presParOf" srcId="{089F6025-A562-4BE7-8847-B6E9D27B24AD}" destId="{E5E12ABA-7DEF-414A-A024-56694B6FF08B}" srcOrd="8" destOrd="0" presId="urn:microsoft.com/office/officeart/2005/8/layout/vList3"/>
    <dgm:cxn modelId="{BB21FB99-1FC4-4760-84E8-0F51BF149D77}" type="presParOf" srcId="{E5E12ABA-7DEF-414A-A024-56694B6FF08B}" destId="{125F1D1D-F0A9-461D-82F0-AE957D35AF3A}" srcOrd="0" destOrd="0" presId="urn:microsoft.com/office/officeart/2005/8/layout/vList3"/>
    <dgm:cxn modelId="{75EE77A2-E2D4-45F2-BC7B-6E6FBBED0199}" type="presParOf" srcId="{E5E12ABA-7DEF-414A-A024-56694B6FF08B}" destId="{C5186B7C-0280-4F13-B05A-6B82A446A8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CDD1-B3E4-441C-899A-A2E55D045059}">
      <dsp:nvSpPr>
        <dsp:cNvPr id="0" name=""/>
        <dsp:cNvSpPr/>
      </dsp:nvSpPr>
      <dsp:spPr>
        <a:xfrm rot="10800000">
          <a:off x="1088883" y="833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Ritið í heild</a:t>
          </a:r>
          <a:endParaRPr lang="is-IS" sz="2400" kern="1200" noProof="0" dirty="0"/>
        </a:p>
      </dsp:txBody>
      <dsp:txXfrm rot="10800000">
        <a:off x="1178312" y="833"/>
        <a:ext cx="3878556" cy="357715"/>
      </dsp:txXfrm>
    </dsp:sp>
    <dsp:sp modelId="{BA19E389-E85F-4F79-8290-3239448855DB}">
      <dsp:nvSpPr>
        <dsp:cNvPr id="0" name=""/>
        <dsp:cNvSpPr/>
      </dsp:nvSpPr>
      <dsp:spPr>
        <a:xfrm>
          <a:off x="910026" y="833"/>
          <a:ext cx="357715" cy="3577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A78A9-08CC-4CCB-9A69-D744AC5A1099}">
      <dsp:nvSpPr>
        <dsp:cNvPr id="0" name=""/>
        <dsp:cNvSpPr/>
      </dsp:nvSpPr>
      <dsp:spPr>
        <a:xfrm rot="10800000">
          <a:off x="1088883" y="456098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Kynning aðalhagfræðings</a:t>
          </a:r>
          <a:endParaRPr lang="is-IS" sz="2400" kern="1200" noProof="0" dirty="0"/>
        </a:p>
      </dsp:txBody>
      <dsp:txXfrm rot="10800000">
        <a:off x="1178312" y="456098"/>
        <a:ext cx="3878556" cy="357715"/>
      </dsp:txXfrm>
    </dsp:sp>
    <dsp:sp modelId="{8481B47C-A0A5-4EC0-B604-2338FB41608B}">
      <dsp:nvSpPr>
        <dsp:cNvPr id="0" name=""/>
        <dsp:cNvSpPr/>
      </dsp:nvSpPr>
      <dsp:spPr>
        <a:xfrm>
          <a:off x="910026" y="456098"/>
          <a:ext cx="357715" cy="3577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1CC6-1109-43FE-B007-5E661722D6DF}">
      <dsp:nvSpPr>
        <dsp:cNvPr id="0" name=""/>
        <dsp:cNvSpPr/>
      </dsp:nvSpPr>
      <dsp:spPr>
        <a:xfrm rot="10800000">
          <a:off x="1088883" y="911363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   Power Point</a:t>
          </a:r>
          <a:r>
            <a:rPr lang="is-IS" sz="2400" kern="1200" noProof="0" dirty="0" smtClean="0"/>
            <a:t> myndir</a:t>
          </a:r>
          <a:endParaRPr lang="is-IS" sz="2400" kern="1200" noProof="0" dirty="0"/>
        </a:p>
      </dsp:txBody>
      <dsp:txXfrm rot="10800000">
        <a:off x="1178312" y="911363"/>
        <a:ext cx="3878556" cy="357715"/>
      </dsp:txXfrm>
    </dsp:sp>
    <dsp:sp modelId="{7B227DF1-C013-47FA-B081-B914565A5DE7}">
      <dsp:nvSpPr>
        <dsp:cNvPr id="0" name=""/>
        <dsp:cNvSpPr/>
      </dsp:nvSpPr>
      <dsp:spPr>
        <a:xfrm>
          <a:off x="910026" y="911363"/>
          <a:ext cx="357715" cy="3577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FA38E-4500-434A-A112-5DA0E944D0A7}">
      <dsp:nvSpPr>
        <dsp:cNvPr id="0" name=""/>
        <dsp:cNvSpPr/>
      </dsp:nvSpPr>
      <dsp:spPr>
        <a:xfrm rot="10800000">
          <a:off x="1088883" y="1366629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Myndagögn</a:t>
          </a:r>
          <a:endParaRPr lang="is-IS" sz="2400" kern="1200" noProof="0" dirty="0"/>
        </a:p>
      </dsp:txBody>
      <dsp:txXfrm rot="10800000">
        <a:off x="1178312" y="1366629"/>
        <a:ext cx="3878556" cy="357715"/>
      </dsp:txXfrm>
    </dsp:sp>
    <dsp:sp modelId="{0605B203-EA8E-40F2-8932-CF3A7CC883A9}">
      <dsp:nvSpPr>
        <dsp:cNvPr id="0" name=""/>
        <dsp:cNvSpPr/>
      </dsp:nvSpPr>
      <dsp:spPr>
        <a:xfrm>
          <a:off x="910026" y="1366629"/>
          <a:ext cx="357715" cy="3577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6B7C-0280-4F13-B05A-6B82A446A871}">
      <dsp:nvSpPr>
        <dsp:cNvPr id="0" name=""/>
        <dsp:cNvSpPr/>
      </dsp:nvSpPr>
      <dsp:spPr>
        <a:xfrm rot="10800000">
          <a:off x="1088883" y="1821894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Tíst</a:t>
          </a:r>
          <a:endParaRPr lang="is-IS" sz="2400" kern="1200" noProof="0" dirty="0"/>
        </a:p>
      </dsp:txBody>
      <dsp:txXfrm rot="10800000">
        <a:off x="1178312" y="1821894"/>
        <a:ext cx="3878556" cy="357715"/>
      </dsp:txXfrm>
    </dsp:sp>
    <dsp:sp modelId="{125F1D1D-F0A9-461D-82F0-AE957D35AF3A}">
      <dsp:nvSpPr>
        <dsp:cNvPr id="0" name=""/>
        <dsp:cNvSpPr/>
      </dsp:nvSpPr>
      <dsp:spPr>
        <a:xfrm>
          <a:off x="910026" y="1821894"/>
          <a:ext cx="357715" cy="3577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29.8.2018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8/29/2018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8/29/2018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8/29/2018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8/29/2018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29. ágúst 2018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9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2018/3</a:t>
            </a:r>
            <a:endParaRPr lang="is-IS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651000" y="4829957"/>
          <a:ext cx="5966896" cy="218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8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2018/3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9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Viðskiptakjör rýrnuðu á Q1 og horfur á 1,8% rýrnun á árinu öllu – lakari horfur en spáð í PM18/2 (verð eldsneytis og </a:t>
            </a:r>
            <a:r>
              <a:rPr lang="is-IS" dirty="0" err="1" smtClean="0"/>
              <a:t>súráls</a:t>
            </a:r>
            <a:r>
              <a:rPr lang="is-IS" dirty="0" smtClean="0"/>
              <a:t>)</a:t>
            </a:r>
          </a:p>
          <a:p>
            <a:r>
              <a:rPr lang="is-IS" dirty="0" smtClean="0"/>
              <a:t>Á móti vega betri horfur um vöxt útflutnings í ár – meiri vöxtur útflutnings sjávarafurða en hægari vöxtur ferðaþjónustu</a:t>
            </a:r>
          </a:p>
          <a:p>
            <a:r>
              <a:rPr lang="is-IS" dirty="0" smtClean="0"/>
              <a:t>Lakari viðskiptakjör og hagstæðari utanríkisviðskipti vegast á og því eru horfur um viðskiptajöfnuð lítið breyttar frá PM18/2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Betri útflutningshorfur en lakari viðskiptakjör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2018-2020. Brotalínur sýna spá frá PM 2018/2. 2. Álútflutningur </a:t>
            </a:r>
            <a:r>
              <a:rPr lang="is-IS" sz="1200" dirty="0"/>
              <a:t>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2018-2020.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2018/2. 3. </a:t>
            </a:r>
            <a:r>
              <a:rPr lang="is-IS" sz="1200" dirty="0"/>
              <a:t>Rekstrarframlög talin með frumþáttatekjum. </a:t>
            </a:r>
            <a:r>
              <a:rPr lang="is-IS" sz="1200" dirty="0" smtClean="0"/>
              <a:t>Viðskiptajöfnuður án </a:t>
            </a:r>
            <a:r>
              <a:rPr lang="is-IS" sz="1200" dirty="0"/>
              <a:t>áhrifa fallinna fjármálafyrirtækja 2008-2015 og lyfjafyrirtækisins </a:t>
            </a:r>
            <a:r>
              <a:rPr lang="is-IS" sz="1200" dirty="0" err="1"/>
              <a:t>Actavis</a:t>
            </a:r>
            <a:r>
              <a:rPr lang="is-IS" sz="1200" dirty="0"/>
              <a:t> 2009-2012 á jöfnuð frumþáttatekna. Einnig hefur verið leiðrétt fyrir óbeint mældri fjármálaþjónustu (FISIM) fallinna fjármálafyrirtækja</a:t>
            </a:r>
            <a:r>
              <a:rPr lang="is-IS" sz="1200" dirty="0" smtClean="0"/>
              <a:t>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2018-2020</a:t>
            </a:r>
            <a:r>
              <a:rPr lang="is-IS" sz="1200" dirty="0"/>
              <a:t>. </a:t>
            </a:r>
            <a:r>
              <a:rPr lang="is-IS" sz="1200" dirty="0" smtClean="0"/>
              <a:t>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2018/2.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412000"/>
            <a:ext cx="4896000" cy="666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Mikill hagvöxtur á fyrri hluta ársins: mælist 6,6% á Q1 og horfur á 4,6% vexti á Q2: horfur á 3,6% vexti á árinu öllu (eins og í fyrra) – 0,3 pr. meiri vöxtur en í PM18/2 (hagstæðara framlag utanríkisviðskipta vegur þyngra en hægari vöxtur þjóðarútgjalda)</a:t>
            </a:r>
          </a:p>
          <a:p>
            <a:r>
              <a:rPr lang="is-IS" dirty="0" smtClean="0"/>
              <a:t>Líkt og í fyrri spám er talið að áfram hægi á hagvexti á næstu árum: verði 2,7% 2019 og 3% 2020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Horfur á heldur meiri hagvexti í ár en áður var spáð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2018-2020. Brotalínan sýnir spá frá PM 2018/2.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706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Heildarvinnustundum fjölgaði um 0,6% á Q2 – þar af fjölgaði störfum um </a:t>
            </a:r>
            <a:r>
              <a:rPr lang="is-IS" dirty="0" smtClean="0"/>
              <a:t>1,3% </a:t>
            </a:r>
            <a:r>
              <a:rPr lang="is-IS" dirty="0" smtClean="0"/>
              <a:t>sem er undir 3% fjölgun skv. staðgreiðsluskrá</a:t>
            </a:r>
          </a:p>
          <a:p>
            <a:r>
              <a:rPr lang="is-IS" dirty="0" smtClean="0"/>
              <a:t>Hægari fjölgun heildarvinnustunda en spáð var, innflutningur vinnuafls virðist hafa náð hámarki og mælikvarðar á ofnýtingu framleiðsluþátta benda til minnkandi spennu: framleiðsluspenna talin hafa náð hámarki en hverfur ekki fyrr en í lok spátíma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3297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Spenna í þjóðarbúinu enn til staðar en fer minnkandi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Ársfjórðungsleg meðaltöl mánaðarlegra </a:t>
            </a:r>
            <a:r>
              <a:rPr lang="is-IS" sz="1200" dirty="0" smtClean="0"/>
              <a:t>gagna. 2. </a:t>
            </a:r>
            <a:r>
              <a:rPr lang="is-IS" sz="1200" dirty="0"/>
              <a:t>Vísitala nýtingar framleiðsluþátta (</a:t>
            </a:r>
            <a:r>
              <a:rPr lang="is-IS" sz="1200" dirty="0" err="1"/>
              <a:t>NF-vísitalan</a:t>
            </a:r>
            <a:r>
              <a:rPr lang="is-IS" sz="1200" dirty="0"/>
              <a:t>) 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í </a:t>
            </a:r>
            <a:r>
              <a:rPr lang="is-IS" sz="1200" i="1" dirty="0"/>
              <a:t>Peningamálum</a:t>
            </a:r>
            <a:r>
              <a:rPr lang="is-IS" sz="1200" dirty="0"/>
              <a:t> 2018/2</a:t>
            </a:r>
            <a:r>
              <a:rPr lang="is-IS" sz="1200" dirty="0" smtClean="0"/>
              <a:t>. Atvinnuleysi er árstíðarleiðrétt. 3.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2018-2020.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2018/2.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412000"/>
            <a:ext cx="489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var 2,3% á Q2 (spáð að yrði 2,4%) en var komin í 2,7% í júlí … </a:t>
            </a:r>
          </a:p>
          <a:p>
            <a:r>
              <a:rPr lang="is-IS" dirty="0" smtClean="0"/>
              <a:t>… hefur aukist nokkuð undanfarið – hvort sem horft er til verðbólgu með eða án húsnæðis eða á undirliggjandi verðbólgu (sem er nú meiri en mæld verðbólga)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Verðbólga eykst á alla mælikvarða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59999" y="2412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ISK hefur lækkað um 2½% frá PM18/2 og er liðlega 3% lægra það sem af er Q3 en gert var ráð fyrir í PM18/2</a:t>
            </a:r>
          </a:p>
          <a:p>
            <a:r>
              <a:rPr lang="is-IS" dirty="0" smtClean="0"/>
              <a:t>Gert ráð fyrir að ISK breytist lítið á spátíma … forsendur um þróun launa hefur að sama skapi lítið breyst en horfur á meiri framleiðnivexti í ár gera það að verkum að launakostnaður á framleidda einingu hækkar um 5,4% í ár í stað 6,7% í PM18/2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Lægra gengi en minni hækkun launakostnaðar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Þröng viðskiptavog. Grunnspá Seðlabankans 2018-2020. Brotalína sýnir spá frá PM </a:t>
            </a:r>
            <a:r>
              <a:rPr lang="is-IS" sz="1200" dirty="0" smtClean="0"/>
              <a:t>2018/2. 2. </a:t>
            </a:r>
            <a:r>
              <a:rPr lang="is-IS" sz="1200" dirty="0"/>
              <a:t>Framleiðniaukning kemur fram sem neikvætt framlag til hækkunar á launakostnaði á framleidda einingu. Grunnspá Seðlabankans 2017-2020. Brotalína sýnir spá frá PM </a:t>
            </a:r>
            <a:r>
              <a:rPr lang="is-IS" sz="1200" dirty="0" smtClean="0"/>
              <a:t>2018/2. 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</a:t>
            </a:r>
            <a:r>
              <a:rPr lang="is-IS" sz="1200" dirty="0"/>
              <a:t>Íslands.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Skammtímaverðbólguvæntingar hafa farið hækkandi hjá heimilum, fyrirtækjum og markaðsaðilum</a:t>
            </a:r>
          </a:p>
          <a:p>
            <a:r>
              <a:rPr lang="is-IS" dirty="0" smtClean="0"/>
              <a:t>Langtímaverðbólguvæntingar hafa einnig hækkað: 10-ára væntingar markaðsaðila </a:t>
            </a:r>
            <a:r>
              <a:rPr lang="is-IS" dirty="0" err="1" smtClean="0"/>
              <a:t>mælast</a:t>
            </a:r>
            <a:r>
              <a:rPr lang="is-IS" dirty="0" smtClean="0"/>
              <a:t> nú 2,8% og 10-ára verðbólguálag er komið í 3,4% </a:t>
            </a:r>
            <a:r>
              <a:rPr lang="is-IS" dirty="0"/>
              <a:t>–</a:t>
            </a:r>
            <a:r>
              <a:rPr lang="is-IS" dirty="0" smtClean="0"/>
              <a:t> virðist sem hækkun álags undanfarið sé ekki eingöngu hækkun áhættuálags heldur einnig hækkun væntinga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Verðbólguvæntingar hækka – einnig til langs tíma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59999" y="2412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Talan </a:t>
            </a:r>
            <a:r>
              <a:rPr lang="is-IS" sz="1200" kern="0" dirty="0">
                <a:solidFill>
                  <a:sysClr val="windowText" lastClr="000000"/>
                </a:solidFill>
              </a:rPr>
              <a:t>fyrir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3. </a:t>
            </a:r>
            <a:r>
              <a:rPr lang="is-IS" sz="1200" kern="0" dirty="0">
                <a:solidFill>
                  <a:sysClr val="windowText" lastClr="000000"/>
                </a:solidFill>
              </a:rPr>
              <a:t>ársfjórðung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2018 </a:t>
            </a:r>
            <a:r>
              <a:rPr lang="is-IS" sz="1200" kern="0" dirty="0">
                <a:solidFill>
                  <a:sysClr val="windowText" lastClr="000000"/>
                </a:solidFill>
              </a:rPr>
              <a:t>er meðaltal það sem af er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fjórðungnum.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364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Horfur á 2,8% verðbólgu á Q3 og að hún verði um 3% frá Q4 og fram á mitt ár 2019 – áður en hún tekur að minnka á ný</a:t>
            </a:r>
          </a:p>
          <a:p>
            <a:r>
              <a:rPr lang="is-IS" dirty="0" smtClean="0"/>
              <a:t>Meiri verðbólga en í PM18/2 fram á seinni hluta 2019 – lakari upphafsstaða, meiri framleiðsluspenna og lægra gengi en á móti vegur minni hækkun launakostnaðar á framleidda einingu … horfur á vinnumarkaði sem fyrr meginuppspretta óvissu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Lakari verðbólguhorfur fram á næsta ár</a:t>
            </a:r>
            <a:endParaRPr lang="is-IS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6000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2018 - 3.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2021.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2018/2.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20548</TotalTime>
  <Words>867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Betri útflutningshorfur en lakari viðskiptakjör</vt:lpstr>
      <vt:lpstr>Horfur á heldur meiri hagvexti í ár en áður var spáð</vt:lpstr>
      <vt:lpstr>Spenna í þjóðarbúinu enn til staðar en fer minnkandi</vt:lpstr>
      <vt:lpstr>Verðbólga eykst á alla mælikvarða</vt:lpstr>
      <vt:lpstr>Lægra gengi en minni hækkun launakostnaðar</vt:lpstr>
      <vt:lpstr>Verðbólguvæntingar hækka – einnig til langs tíma</vt:lpstr>
      <vt:lpstr>Lakari verðbólguhorfur fram á næsta ár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904</cp:revision>
  <cp:lastPrinted>2017-05-10T14:21:10Z</cp:lastPrinted>
  <dcterms:created xsi:type="dcterms:W3CDTF">2017-01-22T13:40:49Z</dcterms:created>
  <dcterms:modified xsi:type="dcterms:W3CDTF">2018-08-29T10:47:43Z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