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2" r:id="rId2"/>
    <p:sldId id="444" r:id="rId3"/>
    <p:sldId id="498" r:id="rId4"/>
    <p:sldId id="499" r:id="rId5"/>
    <p:sldId id="501" r:id="rId6"/>
    <p:sldId id="514" r:id="rId7"/>
    <p:sldId id="503" r:id="rId8"/>
    <p:sldId id="504" r:id="rId9"/>
    <p:sldId id="505" r:id="rId10"/>
    <p:sldId id="511" r:id="rId11"/>
    <p:sldId id="508" r:id="rId12"/>
    <p:sldId id="515" r:id="rId13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14A"/>
    <a:srgbClr val="FF7F00"/>
    <a:srgbClr val="3A5AA7"/>
    <a:srgbClr val="ECE9E4"/>
    <a:srgbClr val="D9D9D9"/>
    <a:srgbClr val="A6A6A6"/>
    <a:srgbClr val="004562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6473" autoAdjust="0"/>
  </p:normalViewPr>
  <p:slideViewPr>
    <p:cSldViewPr>
      <p:cViewPr varScale="1">
        <p:scale>
          <a:sx n="87" d="100"/>
          <a:sy n="87" d="100"/>
        </p:scale>
        <p:origin x="186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2/6/2019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2/6/2019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6.svg"/><Relationship Id="rId15" Type="http://schemas.openxmlformats.org/officeDocument/2006/relationships/image" Target="../media/image11.png"/><Relationship Id="rId4" Type="http://schemas.openxmlformats.org/officeDocument/2006/relationships/image" Target="../media/image8.png"/><Relationship Id="rId1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6.svg"/><Relationship Id="rId15" Type="http://schemas.openxmlformats.org/officeDocument/2006/relationships/image" Target="../media/image11.png"/><Relationship Id="rId4" Type="http://schemas.openxmlformats.org/officeDocument/2006/relationships/image" Target="../media/image8.png"/><Relationship Id="rId1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6. febrúar 2019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36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1011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Verðbólguvæntingar lækka en eru enn yfir markmiði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Verðbólguvæntingar til 1 árs hafa hækkað enn frekar en verðbólguvæntingar til 2 ára hafa mögulega náð hámarki og langtímaverðbólguvæntingar markaðsaðila hafa tekið að lækka á ný …</a:t>
            </a:r>
          </a:p>
          <a:p>
            <a:r>
              <a:rPr lang="is-IS" dirty="0" smtClean="0"/>
              <a:t>… en á alla mælikvarða eru verðbólguvæntingar yfir verðbólgumarkmiðinu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verðbólguálag á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</a:t>
            </a:r>
            <a:r>
              <a:rPr lang="is-IS" sz="1200" dirty="0"/>
              <a:t>er meðaltal það sem af er fjórðungnum</a:t>
            </a:r>
            <a:r>
              <a:rPr lang="is-IS" sz="1200" dirty="0" smtClean="0"/>
              <a:t>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160000"/>
            <a:ext cx="14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var 3,3% á Q4 (spáð 3,2%) … eykst áfram og nær hámarki á Q3 í 3,8% og verður um eða yfir 3% fram á mitt næsta ár</a:t>
            </a:r>
          </a:p>
          <a:p>
            <a:r>
              <a:rPr lang="is-IS" dirty="0" smtClean="0"/>
              <a:t>Horfur versna frá fyrri spá vegna lægra gengis krónunnar en á móti vega minni framleiðsluspenna og lægra olíuverð</a:t>
            </a:r>
          </a:p>
          <a:p>
            <a:r>
              <a:rPr lang="is-IS" dirty="0" smtClean="0"/>
              <a:t>Óvissa um verðbólguhorfur mikil og meira upp á við – áhrif kjarasamninga og gengishorfur stærstu óvissuþættir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9600"/>
          </a:xfrm>
        </p:spPr>
        <p:txBody>
          <a:bodyPr/>
          <a:lstStyle/>
          <a:p>
            <a:r>
              <a:rPr lang="is-IS" dirty="0" smtClean="0"/>
              <a:t>Verðbólguhorfur versna frá nóvemberspá bankans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2019 - 1.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2022.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2018/4.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44E48-63C4-0046-A051-D3B585798F7B}"/>
              </a:ext>
            </a:extLst>
          </p:cNvPr>
          <p:cNvGrpSpPr/>
          <p:nvPr/>
        </p:nvGrpSpPr>
        <p:grpSpPr>
          <a:xfrm>
            <a:off x="1117600" y="2967175"/>
            <a:ext cx="1905000" cy="1921008"/>
            <a:chOff x="377825" y="3388213"/>
            <a:chExt cx="2187575" cy="22059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052CEA1-7CC1-0F45-86DB-1BF82A63DBA4}"/>
                </a:ext>
              </a:extLst>
            </p:cNvPr>
            <p:cNvSpPr/>
            <p:nvPr/>
          </p:nvSpPr>
          <p:spPr>
            <a:xfrm>
              <a:off x="377825" y="3388213"/>
              <a:ext cx="2187575" cy="2205958"/>
            </a:xfrm>
            <a:prstGeom prst="roundRect">
              <a:avLst/>
            </a:prstGeom>
            <a:solidFill>
              <a:srgbClr val="00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9126E0A-BEF7-3A46-8EDD-8713CC0F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971" y="3784187"/>
              <a:ext cx="1446900" cy="1446900"/>
            </a:xfrm>
            <a:prstGeom prst="rect">
              <a:avLst/>
            </a:prstGeom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6700AA-408E-F343-855F-D33B281CAB04}"/>
              </a:ext>
            </a:extLst>
          </p:cNvPr>
          <p:cNvSpPr/>
          <p:nvPr/>
        </p:nvSpPr>
        <p:spPr>
          <a:xfrm>
            <a:off x="3543026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55F965-7D5A-3D43-BCA1-134FA648846F}"/>
              </a:ext>
            </a:extLst>
          </p:cNvPr>
          <p:cNvGrpSpPr/>
          <p:nvPr/>
        </p:nvGrpSpPr>
        <p:grpSpPr>
          <a:xfrm>
            <a:off x="5974614" y="2967175"/>
            <a:ext cx="1905000" cy="1921008"/>
            <a:chOff x="377825" y="3388213"/>
            <a:chExt cx="2187575" cy="2205958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91B1AD0-34CD-1940-B146-6C7266D404E1}"/>
                </a:ext>
              </a:extLst>
            </p:cNvPr>
            <p:cNvSpPr/>
            <p:nvPr/>
          </p:nvSpPr>
          <p:spPr>
            <a:xfrm>
              <a:off x="377825" y="3388213"/>
              <a:ext cx="2187575" cy="2205958"/>
            </a:xfrm>
            <a:prstGeom prst="roundRect">
              <a:avLst/>
            </a:prstGeom>
            <a:solidFill>
              <a:srgbClr val="00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EB1F4DC-FB73-B146-B5DC-79F4D1A71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7918" y="3689792"/>
              <a:ext cx="1570920" cy="1570920"/>
            </a:xfrm>
            <a:prstGeom prst="rect">
              <a:avLst/>
            </a:prstGeom>
          </p:spPr>
        </p:pic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C958D1-8295-0B4D-9751-78C5B720ECC3}"/>
              </a:ext>
            </a:extLst>
          </p:cNvPr>
          <p:cNvSpPr/>
          <p:nvPr/>
        </p:nvSpPr>
        <p:spPr>
          <a:xfrm>
            <a:off x="8374106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B338371-4BFE-5749-939B-5C1E4A2B31E6}"/>
              </a:ext>
            </a:extLst>
          </p:cNvPr>
          <p:cNvSpPr/>
          <p:nvPr/>
        </p:nvSpPr>
        <p:spPr>
          <a:xfrm>
            <a:off x="10805694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A1396431-8BF9-5045-9BE0-45281AEBE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600" y="1857467"/>
            <a:ext cx="14002400" cy="1030288"/>
          </a:xfrm>
        </p:spPr>
        <p:txBody>
          <a:bodyPr>
            <a:normAutofit/>
          </a:bodyPr>
          <a:lstStyle/>
          <a:p>
            <a:pPr algn="ctr"/>
            <a:r>
              <a:rPr lang="is-IS" dirty="0" smtClean="0"/>
              <a:t>Peningamál </a:t>
            </a:r>
            <a:r>
              <a:rPr lang="is-IS" dirty="0"/>
              <a:t>í hnotskurn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CF27600-068A-354C-91D8-458545A577EA}"/>
              </a:ext>
            </a:extLst>
          </p:cNvPr>
          <p:cNvSpPr/>
          <p:nvPr/>
        </p:nvSpPr>
        <p:spPr>
          <a:xfrm>
            <a:off x="13235432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95656-896E-284C-9D8F-951DACA173CB}"/>
              </a:ext>
            </a:extLst>
          </p:cNvPr>
          <p:cNvSpPr txBox="1"/>
          <p:nvPr/>
        </p:nvSpPr>
        <p:spPr>
          <a:xfrm>
            <a:off x="3703255" y="5193794"/>
            <a:ext cx="162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Snarpur viðsnúningur í </a:t>
            </a:r>
            <a:r>
              <a:rPr lang="is-IS" sz="2000" dirty="0" err="1" smtClean="0">
                <a:solidFill>
                  <a:srgbClr val="004562"/>
                </a:solidFill>
              </a:rPr>
              <a:t>ferða-þjónustu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3ACD6B-3838-2A4B-9248-CBFE418C1FE4}"/>
              </a:ext>
            </a:extLst>
          </p:cNvPr>
          <p:cNvSpPr txBox="1"/>
          <p:nvPr/>
        </p:nvSpPr>
        <p:spPr>
          <a:xfrm>
            <a:off x="6105079" y="5194800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Hægir töluvert á hagvexti í ár og meira en spáð var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973DA8-D19F-914F-8B9B-0B7B9379330F}"/>
              </a:ext>
            </a:extLst>
          </p:cNvPr>
          <p:cNvSpPr txBox="1"/>
          <p:nvPr/>
        </p:nvSpPr>
        <p:spPr>
          <a:xfrm>
            <a:off x="8531287" y="5194800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Vísbendingar um hægari fjölgun starfa og minnkandi spennu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A701F-7538-C049-A951-B1B8A9D585FA}"/>
              </a:ext>
            </a:extLst>
          </p:cNvPr>
          <p:cNvSpPr txBox="1"/>
          <p:nvPr/>
        </p:nvSpPr>
        <p:spPr>
          <a:xfrm>
            <a:off x="10920919" y="5193794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Verðbólga eykst áfram fram eftir ári og meira en áður var spáð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44770E-8670-0544-9C41-934720BDCC6B}"/>
              </a:ext>
            </a:extLst>
          </p:cNvPr>
          <p:cNvSpPr txBox="1"/>
          <p:nvPr/>
        </p:nvSpPr>
        <p:spPr>
          <a:xfrm>
            <a:off x="13284000" y="5193794"/>
            <a:ext cx="18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PSN þarf að vega saman áhrif hægari hagvaxtar og meiri verðbólgu</a:t>
            </a:r>
            <a:endParaRPr lang="is-IS" sz="2000" dirty="0">
              <a:solidFill>
                <a:srgbClr val="004562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A2C11D-C87E-3C46-925E-A522D31E3749}"/>
              </a:ext>
            </a:extLst>
          </p:cNvPr>
          <p:cNvCxnSpPr/>
          <p:nvPr/>
        </p:nvCxnSpPr>
        <p:spPr>
          <a:xfrm>
            <a:off x="3543026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D32DE5-8992-7D49-A6C1-A523573D5AD5}"/>
              </a:ext>
            </a:extLst>
          </p:cNvPr>
          <p:cNvCxnSpPr/>
          <p:nvPr/>
        </p:nvCxnSpPr>
        <p:spPr>
          <a:xfrm>
            <a:off x="1118803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B6B9AD-D490-1042-B34E-E6A49C7F8080}"/>
              </a:ext>
            </a:extLst>
          </p:cNvPr>
          <p:cNvCxnSpPr/>
          <p:nvPr/>
        </p:nvCxnSpPr>
        <p:spPr>
          <a:xfrm>
            <a:off x="5935352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62F160-71D9-7448-BDFD-B53EA242A548}"/>
              </a:ext>
            </a:extLst>
          </p:cNvPr>
          <p:cNvCxnSpPr/>
          <p:nvPr/>
        </p:nvCxnSpPr>
        <p:spPr>
          <a:xfrm>
            <a:off x="8317045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928DC5-9608-A944-A2C0-1F6D0D65E275}"/>
              </a:ext>
            </a:extLst>
          </p:cNvPr>
          <p:cNvCxnSpPr/>
          <p:nvPr/>
        </p:nvCxnSpPr>
        <p:spPr>
          <a:xfrm>
            <a:off x="10773166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B41684-0C23-A44B-AAD9-D5ACDA50CAAC}"/>
              </a:ext>
            </a:extLst>
          </p:cNvPr>
          <p:cNvCxnSpPr/>
          <p:nvPr/>
        </p:nvCxnSpPr>
        <p:spPr>
          <a:xfrm>
            <a:off x="13218655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2D4B343-462C-1544-88CE-9693E0A12BCE}"/>
              </a:ext>
            </a:extLst>
          </p:cNvPr>
          <p:cNvCxnSpPr/>
          <p:nvPr/>
        </p:nvCxnSpPr>
        <p:spPr>
          <a:xfrm>
            <a:off x="3543026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F46ABF-2935-1B4F-B1C3-092B88424D7C}"/>
              </a:ext>
            </a:extLst>
          </p:cNvPr>
          <p:cNvCxnSpPr/>
          <p:nvPr/>
        </p:nvCxnSpPr>
        <p:spPr>
          <a:xfrm>
            <a:off x="1118803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88EA57E-D9EE-BF49-AFA0-0D5A691796C6}"/>
              </a:ext>
            </a:extLst>
          </p:cNvPr>
          <p:cNvCxnSpPr/>
          <p:nvPr/>
        </p:nvCxnSpPr>
        <p:spPr>
          <a:xfrm>
            <a:off x="5935352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DA56838-0545-2944-8528-44502E834CFA}"/>
              </a:ext>
            </a:extLst>
          </p:cNvPr>
          <p:cNvCxnSpPr/>
          <p:nvPr/>
        </p:nvCxnSpPr>
        <p:spPr>
          <a:xfrm>
            <a:off x="8317045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9E5066E-7E02-7641-B708-39D786A26FCA}"/>
              </a:ext>
            </a:extLst>
          </p:cNvPr>
          <p:cNvCxnSpPr/>
          <p:nvPr/>
        </p:nvCxnSpPr>
        <p:spPr>
          <a:xfrm>
            <a:off x="10773166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C70FC9-B2EF-BB49-B324-85ECC4211FD9}"/>
              </a:ext>
            </a:extLst>
          </p:cNvPr>
          <p:cNvCxnSpPr/>
          <p:nvPr/>
        </p:nvCxnSpPr>
        <p:spPr>
          <a:xfrm>
            <a:off x="13218655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67F4E89-53D7-B145-A1BD-7650463F8C95}"/>
              </a:ext>
            </a:extLst>
          </p:cNvPr>
          <p:cNvSpPr txBox="1"/>
          <p:nvPr/>
        </p:nvSpPr>
        <p:spPr>
          <a:xfrm>
            <a:off x="1240471" y="5194800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Alþjóðlegar </a:t>
            </a:r>
            <a:r>
              <a:rPr lang="is-IS" sz="2000" dirty="0" err="1" smtClean="0">
                <a:solidFill>
                  <a:srgbClr val="004562"/>
                </a:solidFill>
              </a:rPr>
              <a:t>hagvaxtar-horfur</a:t>
            </a:r>
            <a:r>
              <a:rPr lang="is-IS" sz="2000" dirty="0" smtClean="0">
                <a:solidFill>
                  <a:srgbClr val="004562"/>
                </a:solidFill>
              </a:rPr>
              <a:t> versna og óvissa eykst</a:t>
            </a:r>
            <a:endParaRPr lang="is-IS" sz="2000" dirty="0">
              <a:solidFill>
                <a:srgbClr val="004562"/>
              </a:solidFill>
            </a:endParaRPr>
          </a:p>
        </p:txBody>
      </p:sp>
      <p:pic>
        <p:nvPicPr>
          <p:cNvPr id="42" name="Graphic 76">
            <a:extLst>
              <a:ext uri="{FF2B5EF4-FFF2-40B4-BE49-F238E27FC236}">
                <a16:creationId xmlns:a16="http://schemas.microsoft.com/office/drawing/2014/main" id="{D9D2AECA-3DAA-B640-AA4B-D12500317D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54800" y="3164400"/>
            <a:ext cx="1440000" cy="1440000"/>
          </a:xfrm>
          <a:prstGeom prst="rect">
            <a:avLst/>
          </a:prstGeom>
        </p:spPr>
      </p:pic>
      <p:pic>
        <p:nvPicPr>
          <p:cNvPr id="43" name="Graphic 51">
            <a:extLst>
              <a:ext uri="{FF2B5EF4-FFF2-40B4-BE49-F238E27FC236}">
                <a16:creationId xmlns:a16="http://schemas.microsoft.com/office/drawing/2014/main" id="{297113D9-1A39-5045-965D-3BBB4B94FF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72000" y="3276000"/>
            <a:ext cx="1296000" cy="1296000"/>
          </a:xfrm>
          <a:prstGeom prst="rect">
            <a:avLst/>
          </a:prstGeom>
        </p:spPr>
      </p:pic>
      <p:pic>
        <p:nvPicPr>
          <p:cNvPr id="44" name="Graphic 20">
            <a:extLst>
              <a:ext uri="{FF2B5EF4-FFF2-40B4-BE49-F238E27FC236}">
                <a16:creationId xmlns:a16="http://schemas.microsoft.com/office/drawing/2014/main" id="{C8E71CE9-B7D1-394C-94A2-7AC9F1EABC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60000" y="3348000"/>
            <a:ext cx="1224000" cy="1224000"/>
          </a:xfrm>
          <a:prstGeom prst="rect">
            <a:avLst/>
          </a:prstGeom>
        </p:spPr>
      </p:pic>
      <p:pic>
        <p:nvPicPr>
          <p:cNvPr id="45" name="Graphic 32">
            <a:extLst>
              <a:ext uri="{FF2B5EF4-FFF2-40B4-BE49-F238E27FC236}">
                <a16:creationId xmlns:a16="http://schemas.microsoft.com/office/drawing/2014/main" id="{AF9A7A65-5347-9243-9073-E777B052C0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2605" y="3434399"/>
            <a:ext cx="144766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44E48-63C4-0046-A051-D3B585798F7B}"/>
              </a:ext>
            </a:extLst>
          </p:cNvPr>
          <p:cNvGrpSpPr/>
          <p:nvPr/>
        </p:nvGrpSpPr>
        <p:grpSpPr>
          <a:xfrm>
            <a:off x="1117600" y="2967175"/>
            <a:ext cx="1905000" cy="1921008"/>
            <a:chOff x="377825" y="3388213"/>
            <a:chExt cx="2187575" cy="22059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052CEA1-7CC1-0F45-86DB-1BF82A63DBA4}"/>
                </a:ext>
              </a:extLst>
            </p:cNvPr>
            <p:cNvSpPr/>
            <p:nvPr/>
          </p:nvSpPr>
          <p:spPr>
            <a:xfrm>
              <a:off x="377825" y="3388213"/>
              <a:ext cx="2187575" cy="2205958"/>
            </a:xfrm>
            <a:prstGeom prst="roundRect">
              <a:avLst/>
            </a:prstGeom>
            <a:solidFill>
              <a:srgbClr val="00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9126E0A-BEF7-3A46-8EDD-8713CC0F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971" y="3784187"/>
              <a:ext cx="1446900" cy="1446900"/>
            </a:xfrm>
            <a:prstGeom prst="rect">
              <a:avLst/>
            </a:prstGeom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6700AA-408E-F343-855F-D33B281CAB04}"/>
              </a:ext>
            </a:extLst>
          </p:cNvPr>
          <p:cNvSpPr/>
          <p:nvPr/>
        </p:nvSpPr>
        <p:spPr>
          <a:xfrm>
            <a:off x="3543026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55F965-7D5A-3D43-BCA1-134FA648846F}"/>
              </a:ext>
            </a:extLst>
          </p:cNvPr>
          <p:cNvGrpSpPr/>
          <p:nvPr/>
        </p:nvGrpSpPr>
        <p:grpSpPr>
          <a:xfrm>
            <a:off x="5974614" y="2967175"/>
            <a:ext cx="1905000" cy="1921008"/>
            <a:chOff x="377825" y="3388213"/>
            <a:chExt cx="2187575" cy="2205958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91B1AD0-34CD-1940-B146-6C7266D404E1}"/>
                </a:ext>
              </a:extLst>
            </p:cNvPr>
            <p:cNvSpPr/>
            <p:nvPr/>
          </p:nvSpPr>
          <p:spPr>
            <a:xfrm>
              <a:off x="377825" y="3388213"/>
              <a:ext cx="2187575" cy="2205958"/>
            </a:xfrm>
            <a:prstGeom prst="roundRect">
              <a:avLst/>
            </a:prstGeom>
            <a:solidFill>
              <a:srgbClr val="00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EB1F4DC-FB73-B146-B5DC-79F4D1A71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7918" y="3689792"/>
              <a:ext cx="1570920" cy="1570920"/>
            </a:xfrm>
            <a:prstGeom prst="rect">
              <a:avLst/>
            </a:prstGeom>
          </p:spPr>
        </p:pic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C958D1-8295-0B4D-9751-78C5B720ECC3}"/>
              </a:ext>
            </a:extLst>
          </p:cNvPr>
          <p:cNvSpPr/>
          <p:nvPr/>
        </p:nvSpPr>
        <p:spPr>
          <a:xfrm>
            <a:off x="8374106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B338371-4BFE-5749-939B-5C1E4A2B31E6}"/>
              </a:ext>
            </a:extLst>
          </p:cNvPr>
          <p:cNvSpPr/>
          <p:nvPr/>
        </p:nvSpPr>
        <p:spPr>
          <a:xfrm>
            <a:off x="10805694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A1396431-8BF9-5045-9BE0-45281AEBE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600" y="1857467"/>
            <a:ext cx="14002400" cy="1030288"/>
          </a:xfrm>
        </p:spPr>
        <p:txBody>
          <a:bodyPr>
            <a:normAutofit/>
          </a:bodyPr>
          <a:lstStyle/>
          <a:p>
            <a:pPr algn="ctr"/>
            <a:r>
              <a:rPr lang="is-IS" dirty="0" smtClean="0"/>
              <a:t>Peningamál </a:t>
            </a:r>
            <a:r>
              <a:rPr lang="is-IS" dirty="0"/>
              <a:t>í hnotskurn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CF27600-068A-354C-91D8-458545A577EA}"/>
              </a:ext>
            </a:extLst>
          </p:cNvPr>
          <p:cNvSpPr/>
          <p:nvPr/>
        </p:nvSpPr>
        <p:spPr>
          <a:xfrm>
            <a:off x="13235432" y="2967175"/>
            <a:ext cx="1905000" cy="1921008"/>
          </a:xfrm>
          <a:prstGeom prst="roundRect">
            <a:avLst/>
          </a:prstGeom>
          <a:solidFill>
            <a:srgbClr val="0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95656-896E-284C-9D8F-951DACA173CB}"/>
              </a:ext>
            </a:extLst>
          </p:cNvPr>
          <p:cNvSpPr txBox="1"/>
          <p:nvPr/>
        </p:nvSpPr>
        <p:spPr>
          <a:xfrm>
            <a:off x="3703255" y="5193794"/>
            <a:ext cx="162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Snarpur viðsnúningur í </a:t>
            </a:r>
            <a:r>
              <a:rPr lang="is-IS" sz="2000" dirty="0" err="1" smtClean="0">
                <a:solidFill>
                  <a:srgbClr val="004562"/>
                </a:solidFill>
              </a:rPr>
              <a:t>ferða-þjónustu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3ACD6B-3838-2A4B-9248-CBFE418C1FE4}"/>
              </a:ext>
            </a:extLst>
          </p:cNvPr>
          <p:cNvSpPr txBox="1"/>
          <p:nvPr/>
        </p:nvSpPr>
        <p:spPr>
          <a:xfrm>
            <a:off x="6105079" y="5194800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Hægir töluvert á hagvexti í ár og meira en spáð var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973DA8-D19F-914F-8B9B-0B7B9379330F}"/>
              </a:ext>
            </a:extLst>
          </p:cNvPr>
          <p:cNvSpPr txBox="1"/>
          <p:nvPr/>
        </p:nvSpPr>
        <p:spPr>
          <a:xfrm>
            <a:off x="8531287" y="5194800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Vísbendingar um hægari fjölgun starfa og minnkandi spennu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A701F-7538-C049-A951-B1B8A9D585FA}"/>
              </a:ext>
            </a:extLst>
          </p:cNvPr>
          <p:cNvSpPr txBox="1"/>
          <p:nvPr/>
        </p:nvSpPr>
        <p:spPr>
          <a:xfrm>
            <a:off x="10920919" y="5193794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Verðbólga eykst áfram fram eftir ári og meira en áður var spáð</a:t>
            </a:r>
            <a:endParaRPr lang="is-IS" sz="2000" dirty="0">
              <a:solidFill>
                <a:srgbClr val="00456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44770E-8670-0544-9C41-934720BDCC6B}"/>
              </a:ext>
            </a:extLst>
          </p:cNvPr>
          <p:cNvSpPr txBox="1"/>
          <p:nvPr/>
        </p:nvSpPr>
        <p:spPr>
          <a:xfrm>
            <a:off x="13284000" y="5193794"/>
            <a:ext cx="18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PSN þarf að vega saman áhrif hægari hagvaxtar og meiri verðbólgu</a:t>
            </a:r>
            <a:endParaRPr lang="is-IS" sz="2000" dirty="0">
              <a:solidFill>
                <a:srgbClr val="004562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A2C11D-C87E-3C46-925E-A522D31E3749}"/>
              </a:ext>
            </a:extLst>
          </p:cNvPr>
          <p:cNvCxnSpPr/>
          <p:nvPr/>
        </p:nvCxnSpPr>
        <p:spPr>
          <a:xfrm>
            <a:off x="3543026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D32DE5-8992-7D49-A6C1-A523573D5AD5}"/>
              </a:ext>
            </a:extLst>
          </p:cNvPr>
          <p:cNvCxnSpPr/>
          <p:nvPr/>
        </p:nvCxnSpPr>
        <p:spPr>
          <a:xfrm>
            <a:off x="1118803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B6B9AD-D490-1042-B34E-E6A49C7F8080}"/>
              </a:ext>
            </a:extLst>
          </p:cNvPr>
          <p:cNvCxnSpPr/>
          <p:nvPr/>
        </p:nvCxnSpPr>
        <p:spPr>
          <a:xfrm>
            <a:off x="5935352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62F160-71D9-7448-BDFD-B53EA242A548}"/>
              </a:ext>
            </a:extLst>
          </p:cNvPr>
          <p:cNvCxnSpPr/>
          <p:nvPr/>
        </p:nvCxnSpPr>
        <p:spPr>
          <a:xfrm>
            <a:off x="8317045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928DC5-9608-A944-A2C0-1F6D0D65E275}"/>
              </a:ext>
            </a:extLst>
          </p:cNvPr>
          <p:cNvCxnSpPr/>
          <p:nvPr/>
        </p:nvCxnSpPr>
        <p:spPr>
          <a:xfrm>
            <a:off x="10773166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B41684-0C23-A44B-AAD9-D5ACDA50CAAC}"/>
              </a:ext>
            </a:extLst>
          </p:cNvPr>
          <p:cNvCxnSpPr/>
          <p:nvPr/>
        </p:nvCxnSpPr>
        <p:spPr>
          <a:xfrm>
            <a:off x="13218655" y="69342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2D4B343-462C-1544-88CE-9693E0A12BCE}"/>
              </a:ext>
            </a:extLst>
          </p:cNvPr>
          <p:cNvCxnSpPr/>
          <p:nvPr/>
        </p:nvCxnSpPr>
        <p:spPr>
          <a:xfrm>
            <a:off x="3543026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F46ABF-2935-1B4F-B1C3-092B88424D7C}"/>
              </a:ext>
            </a:extLst>
          </p:cNvPr>
          <p:cNvCxnSpPr/>
          <p:nvPr/>
        </p:nvCxnSpPr>
        <p:spPr>
          <a:xfrm>
            <a:off x="1118803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88EA57E-D9EE-BF49-AFA0-0D5A691796C6}"/>
              </a:ext>
            </a:extLst>
          </p:cNvPr>
          <p:cNvCxnSpPr/>
          <p:nvPr/>
        </p:nvCxnSpPr>
        <p:spPr>
          <a:xfrm>
            <a:off x="5935352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DA56838-0545-2944-8528-44502E834CFA}"/>
              </a:ext>
            </a:extLst>
          </p:cNvPr>
          <p:cNvCxnSpPr/>
          <p:nvPr/>
        </p:nvCxnSpPr>
        <p:spPr>
          <a:xfrm>
            <a:off x="8317045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9E5066E-7E02-7641-B708-39D786A26FCA}"/>
              </a:ext>
            </a:extLst>
          </p:cNvPr>
          <p:cNvCxnSpPr/>
          <p:nvPr/>
        </p:nvCxnSpPr>
        <p:spPr>
          <a:xfrm>
            <a:off x="10773166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C70FC9-B2EF-BB49-B324-85ECC4211FD9}"/>
              </a:ext>
            </a:extLst>
          </p:cNvPr>
          <p:cNvCxnSpPr/>
          <p:nvPr/>
        </p:nvCxnSpPr>
        <p:spPr>
          <a:xfrm>
            <a:off x="13218655" y="5105400"/>
            <a:ext cx="1905000" cy="0"/>
          </a:xfrm>
          <a:prstGeom prst="line">
            <a:avLst/>
          </a:prstGeom>
          <a:ln w="25400" cmpd="sng">
            <a:solidFill>
              <a:srgbClr val="00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67F4E89-53D7-B145-A1BD-7650463F8C95}"/>
              </a:ext>
            </a:extLst>
          </p:cNvPr>
          <p:cNvSpPr txBox="1"/>
          <p:nvPr/>
        </p:nvSpPr>
        <p:spPr>
          <a:xfrm>
            <a:off x="1240471" y="5194800"/>
            <a:ext cx="1629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solidFill>
                  <a:srgbClr val="004562"/>
                </a:solidFill>
              </a:rPr>
              <a:t>Alþjóðlegar </a:t>
            </a:r>
            <a:r>
              <a:rPr lang="is-IS" sz="2000" dirty="0" err="1" smtClean="0">
                <a:solidFill>
                  <a:srgbClr val="004562"/>
                </a:solidFill>
              </a:rPr>
              <a:t>hagvaxtar-horfur</a:t>
            </a:r>
            <a:r>
              <a:rPr lang="is-IS" sz="2000" dirty="0" smtClean="0">
                <a:solidFill>
                  <a:srgbClr val="004562"/>
                </a:solidFill>
              </a:rPr>
              <a:t> versna og óvissa eykst</a:t>
            </a:r>
            <a:endParaRPr lang="is-IS" sz="2000" dirty="0">
              <a:solidFill>
                <a:srgbClr val="004562"/>
              </a:solidFill>
            </a:endParaRPr>
          </a:p>
        </p:txBody>
      </p:sp>
      <p:pic>
        <p:nvPicPr>
          <p:cNvPr id="42" name="Graphic 76">
            <a:extLst>
              <a:ext uri="{FF2B5EF4-FFF2-40B4-BE49-F238E27FC236}">
                <a16:creationId xmlns:a16="http://schemas.microsoft.com/office/drawing/2014/main" id="{D9D2AECA-3DAA-B640-AA4B-D12500317D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54800" y="3164400"/>
            <a:ext cx="1440000" cy="1440000"/>
          </a:xfrm>
          <a:prstGeom prst="rect">
            <a:avLst/>
          </a:prstGeom>
        </p:spPr>
      </p:pic>
      <p:pic>
        <p:nvPicPr>
          <p:cNvPr id="43" name="Graphic 51">
            <a:extLst>
              <a:ext uri="{FF2B5EF4-FFF2-40B4-BE49-F238E27FC236}">
                <a16:creationId xmlns:a16="http://schemas.microsoft.com/office/drawing/2014/main" id="{297113D9-1A39-5045-965D-3BBB4B94FF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72000" y="3276000"/>
            <a:ext cx="1296000" cy="1296000"/>
          </a:xfrm>
          <a:prstGeom prst="rect">
            <a:avLst/>
          </a:prstGeom>
        </p:spPr>
      </p:pic>
      <p:pic>
        <p:nvPicPr>
          <p:cNvPr id="44" name="Graphic 20">
            <a:extLst>
              <a:ext uri="{FF2B5EF4-FFF2-40B4-BE49-F238E27FC236}">
                <a16:creationId xmlns:a16="http://schemas.microsoft.com/office/drawing/2014/main" id="{C8E71CE9-B7D1-394C-94A2-7AC9F1EABC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60000" y="3348000"/>
            <a:ext cx="1224000" cy="1224000"/>
          </a:xfrm>
          <a:prstGeom prst="rect">
            <a:avLst/>
          </a:prstGeom>
        </p:spPr>
      </p:pic>
      <p:pic>
        <p:nvPicPr>
          <p:cNvPr id="45" name="Graphic 32">
            <a:extLst>
              <a:ext uri="{FF2B5EF4-FFF2-40B4-BE49-F238E27FC236}">
                <a16:creationId xmlns:a16="http://schemas.microsoft.com/office/drawing/2014/main" id="{AF9A7A65-5347-9243-9073-E777B052C0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2605" y="3434399"/>
            <a:ext cx="144766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854600" cy="1299600"/>
          </a:xfrm>
        </p:spPr>
        <p:txBody>
          <a:bodyPr/>
          <a:lstStyle/>
          <a:p>
            <a:r>
              <a:rPr lang="is-IS" dirty="0" smtClean="0"/>
              <a:t>Mikil hækkun olíuverðs framan af 2018 gekk til baka undir lok ársins: horfur á lægra olíuverði en áður var gert ráð fyrir</a:t>
            </a:r>
          </a:p>
          <a:p>
            <a:r>
              <a:rPr lang="is-IS" dirty="0" smtClean="0"/>
              <a:t>Viðskiptakjör tóku að rýrna í fyrra eftir samfelldan bata frá 2014 og gengi krónunnar lækkaði skarpt sl. haust</a:t>
            </a:r>
          </a:p>
          <a:p>
            <a:r>
              <a:rPr lang="is-IS" dirty="0" smtClean="0"/>
              <a:t>Gengi krónu lægra það sem af er ári en spáð var í PM 2018/4 og gert ráð fyrir að það haldist tæplega 5% lægra út spátímann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Olíuverð lækkar en horfur á lægra gengi krónu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Raungengi </a:t>
            </a:r>
            <a:r>
              <a:rPr lang="is-IS" sz="1200" dirty="0" err="1" smtClean="0"/>
              <a:t>m.v</a:t>
            </a:r>
            <a:r>
              <a:rPr lang="is-IS" sz="1200" dirty="0" smtClean="0"/>
              <a:t>. hlutfallslegt verðlag. Viðskiptakjör á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byggjast á grunnspá Seðlabankans. 2. Þröng viðskiptavog. Grunnspá Seðlabankans 2018-2021. Brotalína sýnir spá frá PM 2018/4.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Endurskoðaðar tölur benda til að meira hafi hægt á vexti ferðaþjónustu í fyrra en áður var talið</a:t>
            </a:r>
          </a:p>
          <a:p>
            <a:r>
              <a:rPr lang="is-IS" dirty="0" smtClean="0"/>
              <a:t>Horfur á 2,4% fækkun ferðamanna í ár – samdráttur í </a:t>
            </a:r>
            <a:r>
              <a:rPr lang="is-IS" dirty="0" err="1" smtClean="0"/>
              <a:t>sætaframboði</a:t>
            </a:r>
            <a:r>
              <a:rPr lang="is-IS" dirty="0" smtClean="0"/>
              <a:t> WOW og vísbendingar um minni eftirspurn</a:t>
            </a:r>
          </a:p>
          <a:p>
            <a:r>
              <a:rPr lang="is-IS" dirty="0" smtClean="0"/>
              <a:t>Spáð samdrætti í útfluttri þjónustu í ár í fyrsta sinn síðan 2008 og að útflutningur í heild standi nánast í stað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Snarpur viðsnúningur í ferðaþjónustu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</a:t>
            </a:r>
            <a:r>
              <a:rPr lang="is-IS" sz="1200" dirty="0"/>
              <a:t>. Útflutt ferðalög eru á föstu verðlagi og kortaveltuútgjöld á hvern ferðamann (án </a:t>
            </a:r>
            <a:r>
              <a:rPr lang="is-IS" sz="1200" dirty="0" smtClean="0"/>
              <a:t>farþegaflutninga og opinberra gjalda) </a:t>
            </a:r>
            <a:r>
              <a:rPr lang="is-IS" sz="1200" dirty="0"/>
              <a:t>í erlendum gjaldmiðlum (</a:t>
            </a:r>
            <a:r>
              <a:rPr lang="is-IS" sz="1200" dirty="0" err="1"/>
              <a:t>m.v</a:t>
            </a:r>
            <a:r>
              <a:rPr lang="is-IS" sz="1200" dirty="0"/>
              <a:t>. gengisvísitölu). Fjöldi ferðamanna út frá brottförum erlendra </a:t>
            </a:r>
            <a:r>
              <a:rPr lang="is-IS" sz="1200" dirty="0" smtClean="0"/>
              <a:t>farþega </a:t>
            </a:r>
            <a:r>
              <a:rPr lang="is-IS" sz="1200" dirty="0"/>
              <a:t>um Keflavíkurflugvöll. Spá </a:t>
            </a:r>
            <a:r>
              <a:rPr lang="is-IS" sz="1200" dirty="0" err="1"/>
              <a:t>Isavia</a:t>
            </a:r>
            <a:r>
              <a:rPr lang="is-IS" sz="1200" dirty="0"/>
              <a:t> fyrir árið 2019. Leitarniðurstöður út frá þáttalíkani sem tekur saman tíðni fimm ólíkra leitarniðurstaðna sem tengjast ferðalögum til Íslands samkvæmt </a:t>
            </a:r>
            <a:r>
              <a:rPr lang="is-IS" sz="1200" dirty="0" err="1"/>
              <a:t>Google-leitarvélinni</a:t>
            </a:r>
            <a:r>
              <a:rPr lang="is-IS" sz="1200" dirty="0"/>
              <a:t> (árstíðarleiðrétt, tveggja </a:t>
            </a:r>
            <a:r>
              <a:rPr lang="is-IS" sz="1200" dirty="0" err="1" smtClean="0"/>
              <a:t>árs-fjórðunga</a:t>
            </a:r>
            <a:r>
              <a:rPr lang="is-IS" sz="1200" dirty="0" smtClean="0"/>
              <a:t> </a:t>
            </a:r>
            <a:r>
              <a:rPr lang="is-IS" sz="1200" dirty="0"/>
              <a:t>hreyfanlegt meðaltal). </a:t>
            </a:r>
            <a:r>
              <a:rPr lang="is-IS" sz="1200" dirty="0" smtClean="0"/>
              <a:t>2. Álútflutningur </a:t>
            </a:r>
            <a:r>
              <a:rPr lang="is-IS" sz="1200" dirty="0"/>
              <a:t>skv. skilgreiningu þjóðhagsreikninga. Ferðaþjónusta er samtala á „ferðalögum“ og „farþegaflutningum með flugi“. Grunnspá Seðlabankans </a:t>
            </a:r>
            <a:r>
              <a:rPr lang="is-IS" sz="1200" dirty="0" smtClean="0"/>
              <a:t>2018-2021.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2018/4.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/>
              <a:t> Ferðamálastofa, </a:t>
            </a:r>
            <a:r>
              <a:rPr lang="is-IS" sz="1200" dirty="0" err="1"/>
              <a:t>Google</a:t>
            </a:r>
            <a:r>
              <a:rPr lang="is-IS" sz="1200" dirty="0"/>
              <a:t> </a:t>
            </a:r>
            <a:r>
              <a:rPr lang="is-IS" sz="1200" dirty="0" err="1"/>
              <a:t>Trends</a:t>
            </a:r>
            <a:r>
              <a:rPr lang="is-IS" sz="1200" dirty="0"/>
              <a:t>, Hagstofa Íslands, </a:t>
            </a:r>
            <a:r>
              <a:rPr lang="is-IS" sz="1200" dirty="0" err="1"/>
              <a:t>Isavia</a:t>
            </a:r>
            <a:r>
              <a:rPr lang="is-IS" sz="1200" dirty="0"/>
              <a:t>, Rannsóknarsetur verslunarinnar, Seðlabanki Íslands.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Útlánavöxtur hefur sótt í sig veðrið undanfarin misseri en í % af VLF eru litlar breytingar – mikill tekjuvöxtur stendur undir neysluútgjöldum og sparnaður heimila heldur áfram að aukast …</a:t>
            </a:r>
          </a:p>
          <a:p>
            <a:r>
              <a:rPr lang="is-IS" dirty="0" smtClean="0"/>
              <a:t>… en vísbendingar um aukna svartsýni heimila og hægari útgjaldavöxt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Útlán aukast en hægir á útgjaldavexti heimila</a:t>
            </a:r>
            <a:endParaRPr lang="is-I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Leiðrétt </a:t>
            </a:r>
            <a:r>
              <a:rPr lang="is-IS" sz="1200" dirty="0"/>
              <a:t>fyrir endurflokkun og skuldalækkunaraðgerðum stjórnvalda. Eingöngu sjóðfélagalán meðtalin hjá </a:t>
            </a:r>
            <a:r>
              <a:rPr lang="is-IS" sz="1200" dirty="0" err="1" smtClean="0"/>
              <a:t>lífeyrissjóðum</a:t>
            </a:r>
            <a:r>
              <a:rPr lang="is-IS" sz="1200" dirty="0" smtClean="0"/>
              <a:t>. </a:t>
            </a:r>
            <a:r>
              <a:rPr lang="is-IS" sz="1200" dirty="0"/>
              <a:t>Án útlána til innlánsstofnanna, fallinna fjármálafyrirtækja og ríkissjóðs</a:t>
            </a:r>
            <a:r>
              <a:rPr lang="is-IS" sz="1200" dirty="0" smtClean="0"/>
              <a:t>. </a:t>
            </a:r>
            <a:r>
              <a:rPr lang="is-IS" sz="1200" dirty="0"/>
              <a:t>Tölur fyrir 4. </a:t>
            </a:r>
            <a:r>
              <a:rPr lang="is-IS" sz="1200" dirty="0" err="1"/>
              <a:t>ársfj</a:t>
            </a:r>
            <a:r>
              <a:rPr lang="is-IS" sz="1200" dirty="0"/>
              <a:t>. áætlun </a:t>
            </a:r>
            <a:r>
              <a:rPr lang="is-IS" sz="1200" dirty="0" smtClean="0"/>
              <a:t>Seðlabankans. 2. Gögnin eru </a:t>
            </a:r>
            <a:r>
              <a:rPr lang="is-IS" sz="1200" dirty="0" err="1" smtClean="0"/>
              <a:t>sköluð</a:t>
            </a:r>
            <a:r>
              <a:rPr lang="is-IS" sz="1200" dirty="0" smtClean="0"/>
              <a:t> til þannig að meðaltal þeirra frá árinu 2011 er 0 og staðalfrávik 1. Einkaneysla og greiðslukortavelta eru ársbreytingar en nýskráning bifreiða og Væntingavísitala Gallup eru árstíðarleiðréttar tímaraðir. Nýskráningar bifreiða að frádregnum umsóknum bílaleiga um nýskráningar í hverjum ársfjórðungi. </a:t>
            </a:r>
            <a:r>
              <a:rPr lang="is-IS" sz="1200" dirty="0"/>
              <a:t>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</a:t>
            </a:r>
            <a:r>
              <a:rPr lang="is-IS" sz="1200" dirty="0"/>
              <a:t>2018  fyrir nýskráningar bifreiða sýnir meðaltal október og </a:t>
            </a:r>
            <a:r>
              <a:rPr lang="is-IS" sz="1200" dirty="0" smtClean="0"/>
              <a:t>nóvember. Grunnspá Seðlabankans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fyrir einkaneyslu.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8645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Hægði hratt á hagvexti í fyrra (6,3% á H1 en 2,6% á </a:t>
            </a:r>
            <a:r>
              <a:rPr lang="is-IS" dirty="0" smtClean="0"/>
              <a:t>Q3 og </a:t>
            </a:r>
            <a:r>
              <a:rPr lang="is-IS" dirty="0"/>
              <a:t>talin hafa verið 4,3% á </a:t>
            </a:r>
            <a:r>
              <a:rPr lang="is-IS" dirty="0" smtClean="0"/>
              <a:t>árinu öllu) </a:t>
            </a:r>
            <a:r>
              <a:rPr lang="is-IS" dirty="0"/>
              <a:t>… og minnkar í 1,8% í ár – minnsti hagvöxtur síðan 2012: mikill viðsnúningur í útfluttri þjónustu vegur þyngst en einnig hægari vöxtur þjóðarútgjalda</a:t>
            </a:r>
          </a:p>
          <a:p>
            <a:r>
              <a:rPr lang="is-IS" dirty="0"/>
              <a:t>Horfur fyrir 2020-21 breytast hins vegar lítið: eins og í fyrri spá talið að hagvöxtur verði 2¾% á ári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Hagvöxtur minnkar mikið í ár og meira en vænst var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2018-2021. Brotalínan sýnir spá frá PM 2018/4.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Heildarvinnustundum fjölgaði um 2,5% á Q4 og störfum um 2,3</a:t>
            </a:r>
            <a:r>
              <a:rPr lang="is-IS" dirty="0"/>
              <a:t>% – </a:t>
            </a:r>
            <a:r>
              <a:rPr lang="is-IS" dirty="0" smtClean="0"/>
              <a:t>svipaður vöxtur og skv. staðgreiðsluskrá á Q3 – og vísbendingar um snarpan viðsnúning í ráðningaráformum (skoðanavægi neikvætt í fyrsta sinn síðan 2012)</a:t>
            </a:r>
          </a:p>
          <a:p>
            <a:r>
              <a:rPr lang="is-IS" dirty="0" smtClean="0"/>
              <a:t>Atvinnuleysi 2,8% á Q4 og minnkar frá Q4/2017 – mögulega skýrari merki um viðsnúning í skráðu atvinnuleysi sem fer vaxandi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Hægir á fjölgun starfa og viðsnúningur í ráðningum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Ársfjórðungsleg meðaltöl mánaðarlegra gagna. </a:t>
            </a:r>
            <a:r>
              <a:rPr lang="is-IS" sz="1200" dirty="0" smtClean="0"/>
              <a:t>2. </a:t>
            </a:r>
            <a:r>
              <a:rPr lang="is-IS" sz="1200" dirty="0"/>
              <a:t>Árstíðarleiðréttar tölur. </a:t>
            </a:r>
            <a:r>
              <a:rPr lang="is-IS" sz="1200" dirty="0" smtClean="0"/>
              <a:t>3. Árstíðarleiðréttar </a:t>
            </a:r>
            <a:r>
              <a:rPr lang="is-IS" sz="1200" dirty="0"/>
              <a:t>tölur. Skráð atvinnuleysi er árstíðarleiðrétt af </a:t>
            </a:r>
            <a:r>
              <a:rPr lang="is-IS" sz="1200" dirty="0" smtClean="0"/>
              <a:t>Seðlabankanum.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Vinnumálastofnun, Seðlabanki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Fyrirtækjum sem eiga í erfiðleikum með að mæta óvæntri eftirspurn og finna nýtt starfsfólk heldur áfram að fækka …</a:t>
            </a:r>
          </a:p>
          <a:p>
            <a:r>
              <a:rPr lang="is-IS" dirty="0" smtClean="0"/>
              <a:t>… og vísbendingar um að tiltölulega hratt dragi úr spennu í þjóðarbúinu</a:t>
            </a:r>
          </a:p>
          <a:p>
            <a:r>
              <a:rPr lang="is-IS" dirty="0" smtClean="0"/>
              <a:t>Talið að atvinnuleysi haldi áfram að aukast og framleiðsluspenna að minnka – og að það gerist hraðar en spáð var í PM 2018/4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Vísbendingar um að hratt dragi úr spennu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Mælikvarðar á nýtingu framleiðsluþátta eru úr viðhorfskönnun Gallup meðal 400 stærstu fyrirtækja </a:t>
            </a:r>
            <a:r>
              <a:rPr lang="is-IS" sz="1200" dirty="0" smtClean="0"/>
              <a:t>landsins. </a:t>
            </a:r>
            <a:r>
              <a:rPr lang="is-IS" sz="1200" dirty="0"/>
              <a:t>Árstíðarleiðréttar tölur. Brotalínur sýna meðalhlutföll tímabilsins. </a:t>
            </a:r>
            <a:r>
              <a:rPr lang="is-IS" sz="1200" dirty="0" smtClean="0"/>
              <a:t>2. 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3.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2018-2021.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2018/4.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tók að aukast nokkuð undir lok síðasta árs og var komin í 3,7% í desember en minnkaði á ný í 3,4% í janúar … </a:t>
            </a:r>
          </a:p>
          <a:p>
            <a:r>
              <a:rPr lang="is-IS" dirty="0" smtClean="0"/>
              <a:t>… 1 prósentu meiri en í janúar 2018 og </a:t>
            </a:r>
            <a:r>
              <a:rPr lang="is-IS" smtClean="0"/>
              <a:t>1,7 prósentum </a:t>
            </a:r>
            <a:r>
              <a:rPr lang="is-IS" dirty="0" smtClean="0"/>
              <a:t>meiri en að meðaltali undanfarin 5 ár</a:t>
            </a:r>
          </a:p>
          <a:p>
            <a:r>
              <a:rPr lang="is-IS" dirty="0" smtClean="0"/>
              <a:t>Verðbólga án húsnæðis hefur einnig aukist nokkuð og undirliggjandi verðbólga mælist 3,4% eins og mæld verðbólga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Verðbólga minnkaði í janúar en er meiri en fyrir ári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Undirliggjandi verðbólga er mæld með kjarnavísitölu (áhrif óbeinna skatta, sveiflukenndra matvöruliða, bensíns, opinberrar þjónustu og raunvaxtakostnaðar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húsnæðislána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502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25189</TotalTime>
  <Words>1225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Olíuverð lækkar en horfur á lægra gengi krónu</vt:lpstr>
      <vt:lpstr>Snarpur viðsnúningur í ferðaþjónustu</vt:lpstr>
      <vt:lpstr>Útlán aukast en hægir á útgjaldavexti heimila</vt:lpstr>
      <vt:lpstr>Hagvöxtur minnkar mikið í ár og meira en vænst var</vt:lpstr>
      <vt:lpstr>Hægir á fjölgun starfa og viðsnúningur í ráðningum</vt:lpstr>
      <vt:lpstr>Vísbendingar um að hratt dragi úr spennu</vt:lpstr>
      <vt:lpstr>Verðbólga minnkaði í janúar en er meiri en fyrir ári</vt:lpstr>
      <vt:lpstr>Verðbólguvæntingar lækka en eru enn yfir markmiði</vt:lpstr>
      <vt:lpstr>Verðbólguhorfur versna frá nóvemberspá bankans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1081</cp:revision>
  <cp:lastPrinted>2017-05-10T14:21:10Z</cp:lastPrinted>
  <dcterms:created xsi:type="dcterms:W3CDTF">2017-01-22T13:40:49Z</dcterms:created>
  <dcterms:modified xsi:type="dcterms:W3CDTF">2019-02-06T11:32:51Z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