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6" r:id="rId2"/>
    <p:sldId id="420" r:id="rId3"/>
    <p:sldId id="428" r:id="rId4"/>
    <p:sldId id="430" r:id="rId5"/>
    <p:sldId id="429" r:id="rId6"/>
    <p:sldId id="431" r:id="rId7"/>
    <p:sldId id="433" r:id="rId8"/>
    <p:sldId id="441" r:id="rId9"/>
    <p:sldId id="434" r:id="rId10"/>
    <p:sldId id="435" r:id="rId11"/>
    <p:sldId id="437" r:id="rId12"/>
    <p:sldId id="438" r:id="rId13"/>
    <p:sldId id="402" r:id="rId14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AA7"/>
    <a:srgbClr val="FF7F00"/>
    <a:srgbClr val="B7014A"/>
    <a:srgbClr val="ECE9E4"/>
    <a:srgbClr val="004562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95" autoAdjust="0"/>
  </p:normalViewPr>
  <p:slideViewPr>
    <p:cSldViewPr>
      <p:cViewPr varScale="1">
        <p:scale>
          <a:sx n="87" d="100"/>
          <a:sy n="87" d="100"/>
        </p:scale>
        <p:origin x="15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5.2.2020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659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2/5/2020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2/5/2020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11" Type="http://schemas.openxmlformats.org/officeDocument/2006/relationships/image" Target="../media/image10.png"/><Relationship Id="rId5" Type="http://schemas.openxmlformats.org/officeDocument/2006/relationships/image" Target="../media/image33.jpe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5. febrúar 2020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033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Verðbólga var yfir 3% frá nóvember 2018 og fram í september 2019 en minnkaði hratt undir lok ársins og var komin í 1,7% í janúar – ekki verið minni síðan haustið 2017 … undirliggjandi verðbólga hefur einnig minnkað en hægar: var 2,5% í janúar</a:t>
            </a:r>
          </a:p>
          <a:p>
            <a:r>
              <a:rPr lang="is-IS" dirty="0" smtClean="0"/>
              <a:t>Verðbólga samkvæmt HICP hjaðnar enn hraðar og var 0,9% í desember (grunnáhrif hækkunar flugfargjalda í des. 2018)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 komin undir markmið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húsnæðislána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meðaltal, kvikt þáttalíkan og sameiginlegur þáttur VNV).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00" y="2160000"/>
            <a:ext cx="14445046" cy="6660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í markmiði á flesta mælikvarða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Verðbólguvæntingar hækkuðu nokkuð haustið 2018 eftir að hafa smám saman lækkað í markmið misserin á undan …</a:t>
            </a:r>
          </a:p>
          <a:p>
            <a:r>
              <a:rPr lang="is-IS" dirty="0"/>
              <a:t>… en hafa lækkað aftur undanfarið – hjá öllum hópum og yfir allar tímalengdir</a:t>
            </a:r>
          </a:p>
          <a:p>
            <a:r>
              <a:rPr lang="is-IS" dirty="0"/>
              <a:t>Verðbólguvæntingar komnar í markmið á flesta mælikvarða (og eru </a:t>
            </a:r>
            <a:r>
              <a:rPr lang="is-IS" dirty="0" smtClean="0"/>
              <a:t>mest </a:t>
            </a:r>
            <a:r>
              <a:rPr lang="is-IS" dirty="0"/>
              <a:t>3% á þá mælikvarða sem eru yfir markmiði)</a:t>
            </a:r>
            <a:endParaRPr lang="is-I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verðbólguálag á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2020 </a:t>
            </a:r>
            <a:r>
              <a:rPr lang="is-IS" sz="1200" dirty="0"/>
              <a:t>er meðaltal daglegra gilda frá </a:t>
            </a:r>
            <a:r>
              <a:rPr lang="is-IS" sz="1200" dirty="0" smtClean="0"/>
              <a:t>2. janúar til 31. janúar 2020.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151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/>
              <a:t>Verðbólga var </a:t>
            </a:r>
            <a:r>
              <a:rPr lang="is-IS" dirty="0" smtClean="0"/>
              <a:t>2,5% </a:t>
            </a:r>
            <a:r>
              <a:rPr lang="is-IS" dirty="0"/>
              <a:t>á </a:t>
            </a:r>
            <a:r>
              <a:rPr lang="is-IS" dirty="0" smtClean="0"/>
              <a:t>Q4/2019 (spáð 2,5% </a:t>
            </a:r>
            <a:r>
              <a:rPr lang="is-IS" dirty="0"/>
              <a:t>í PM </a:t>
            </a:r>
            <a:r>
              <a:rPr lang="is-IS" dirty="0" smtClean="0"/>
              <a:t>19/4) </a:t>
            </a:r>
            <a:r>
              <a:rPr lang="is-IS" dirty="0"/>
              <a:t>… </a:t>
            </a:r>
            <a:r>
              <a:rPr lang="is-IS" dirty="0" smtClean="0"/>
              <a:t>fer í 1,9% á Q1 í ár og helst undir 2% út árið en tekur síðan smám saman að þokast upp í markmið undir lok tímabilsins – minni verðbólga en spáð í PM 19/4 enda horfur á meiri og þrálátari slaka</a:t>
            </a:r>
          </a:p>
          <a:p>
            <a:r>
              <a:rPr lang="is-IS" dirty="0"/>
              <a:t>Áhættumat </a:t>
            </a:r>
            <a:r>
              <a:rPr lang="is-IS" dirty="0" smtClean="0"/>
              <a:t>spárinnar óbreytt </a:t>
            </a:r>
            <a:r>
              <a:rPr lang="is-IS" dirty="0"/>
              <a:t>frá </a:t>
            </a:r>
            <a:r>
              <a:rPr lang="is-IS" dirty="0" smtClean="0"/>
              <a:t>nóvemberspánni </a:t>
            </a:r>
            <a:r>
              <a:rPr lang="is-IS" dirty="0"/>
              <a:t>og er líkindadreifing hennar samhverf líkt og þá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minni verðbólgu en áður var spáð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2020 - 1.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2023. Brotalína sýnir </a:t>
            </a:r>
            <a:r>
              <a:rPr lang="is-IS" sz="1200" dirty="0"/>
              <a:t>spá frá PM </a:t>
            </a:r>
            <a:r>
              <a:rPr lang="is-IS" sz="1200" dirty="0" smtClean="0"/>
              <a:t>2019/4.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Alþjóðahorfur breytast lítið en minni hætta á stigmögnun viðskiptadeilu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/>
              <a:t>Horfur á samdrætti útflutnings í ár annað árið í </a:t>
            </a:r>
            <a:r>
              <a:rPr lang="is-IS" dirty="0" smtClean="0"/>
              <a:t>röð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Hægt hefur á útlánavexti og vaxtaálag á fyrirtækjalán hækkað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Hagvöxtur meiri í fyrra en áður talið en horfur á hægari bata en áður spáð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Horfur á meira og þrálátara atvinnuleysi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undir markmiði en þokast upp í það undir lok spátímans</a:t>
            </a:r>
            <a:endParaRPr lang="is-I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0" descr="Video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828000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0000" y="8208000"/>
            <a:ext cx="284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Skýringarmyndband bankastjóra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Alþjóðahorfur breytast lítið </a:t>
            </a:r>
            <a:r>
              <a:rPr lang="is-IS" dirty="0" smtClean="0"/>
              <a:t>en minni hætta á stigmögnun viðskiptadeilu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524000"/>
          </a:xfrm>
        </p:spPr>
        <p:txBody>
          <a:bodyPr/>
          <a:lstStyle/>
          <a:p>
            <a:r>
              <a:rPr lang="is-IS" dirty="0" smtClean="0"/>
              <a:t>Horfur á samdrætti útflutnings í ár annað árið í röð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Hægt hefur á útlánavexti og vaxtaálag á fyrirtækjalán hækkað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Hagvöxtur meiri í fyrra en áður talið en horfur á hægari bata en áður spáð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Horfur á meira og þrálátara atvinnuleysi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</a:t>
            </a:r>
            <a:br>
              <a:rPr lang="is-IS" dirty="0"/>
            </a:br>
            <a:r>
              <a:rPr lang="is-IS" dirty="0"/>
              <a:t>undir markmiði en þokast upp í það </a:t>
            </a:r>
            <a:r>
              <a:rPr lang="is-IS" dirty="0" smtClean="0"/>
              <a:t>undir </a:t>
            </a:r>
            <a:r>
              <a:rPr lang="is-IS" dirty="0"/>
              <a:t>lok </a:t>
            </a:r>
            <a:r>
              <a:rPr lang="is-IS" dirty="0" smtClean="0"/>
              <a:t>spátímans</a:t>
            </a:r>
            <a:endParaRPr lang="is-I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Hagvöxtur í helstu viðskiptalöndum áætlaður 1,5% á Q4/2019 – var 1,9% fyrir ári og 2,7% fyrir tveimur árum</a:t>
            </a:r>
          </a:p>
          <a:p>
            <a:r>
              <a:rPr lang="is-IS" dirty="0" smtClean="0"/>
              <a:t>Viðskiptadeila Bandaríkjanna og Kína hefur grafið undan heimsbúskapnum en nýlegt samkomulag dregur úr líkum á enn frekari stigmögnun: dregur úr óvissu og líkum á að hagvöxtur gefi enn frekar eftir – en vaxandi ótti vegna nýrrar veirusýkingar í Kína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Hægt hefur á heimshagvexti en vopnahlé í tollastríði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Grunnspá Seðlabankans </a:t>
            </a:r>
            <a:r>
              <a:rPr lang="is-IS" sz="1200" dirty="0" smtClean="0"/>
              <a:t>4. </a:t>
            </a:r>
            <a:r>
              <a:rPr lang="is-IS" sz="1200" dirty="0" err="1"/>
              <a:t>ársfj</a:t>
            </a:r>
            <a:r>
              <a:rPr lang="is-IS" sz="1200" dirty="0"/>
              <a:t>. 2019 fyrir helstu viðskiptalönd</a:t>
            </a:r>
            <a:r>
              <a:rPr lang="is-IS" sz="1200" dirty="0" smtClean="0"/>
              <a:t>. 2. Nýir </a:t>
            </a:r>
            <a:r>
              <a:rPr lang="is-IS" sz="1200" dirty="0"/>
              <a:t>tollar Bandaríkjastjórnar á vöruinnflutning frá Kína. Fjárhæðir á mynd vísa til innflutningsverðmætis vara sem </a:t>
            </a:r>
            <a:r>
              <a:rPr lang="is-IS" sz="1200" dirty="0" smtClean="0"/>
              <a:t>nýir </a:t>
            </a:r>
            <a:r>
              <a:rPr lang="is-IS" sz="1200" dirty="0"/>
              <a:t>tollar ná til.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</a:t>
            </a:r>
            <a:r>
              <a:rPr lang="is-IS" sz="1200" dirty="0"/>
              <a:t>Viðskiptaskrifstofa Bandaríkjanna (e. Office of </a:t>
            </a:r>
            <a:r>
              <a:rPr lang="is-IS" sz="1200" dirty="0" err="1"/>
              <a:t>the</a:t>
            </a:r>
            <a:r>
              <a:rPr lang="is-IS" sz="1200" dirty="0"/>
              <a:t> U.S. </a:t>
            </a:r>
            <a:r>
              <a:rPr lang="is-IS" sz="1200" dirty="0" err="1"/>
              <a:t>Trade</a:t>
            </a:r>
            <a:r>
              <a:rPr lang="is-IS" sz="1200" dirty="0"/>
              <a:t> </a:t>
            </a:r>
            <a:r>
              <a:rPr lang="is-IS" sz="1200" dirty="0" err="1" smtClean="0"/>
              <a:t>Representative</a:t>
            </a:r>
            <a:r>
              <a:rPr lang="is-IS" sz="1200" dirty="0" smtClean="0"/>
              <a:t>),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706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Útflutningur tók að dragast saman í fyrra (aðallega snarpur samdráttur í þjónustu) … dróst saman um 5,8% á árinu öllu (mesti samdráttur síðan 1991) og horfur á 1,4% samdrætti í ár (fyrsti útflutningssamdráttur tvö ár í röð síðan 1991-92)</a:t>
            </a:r>
          </a:p>
          <a:p>
            <a:r>
              <a:rPr lang="is-IS" dirty="0" smtClean="0"/>
              <a:t>Verri horfur en í PM 19/4: hægari bati í ferðaþjónustu, langvinnari framleiðsluhnökrar í áliðnaði og loðnubrestur annað árið í röð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Útflutningur dregst saman og horfur versna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400" y="8305800"/>
            <a:ext cx="150048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Fjögurra ársfjórðunga hreyfanlegt meðaltal. Grunnspá Seðlabankans 4. </a:t>
            </a:r>
            <a:r>
              <a:rPr lang="is-IS" sz="1200" dirty="0" err="1"/>
              <a:t>ársfj</a:t>
            </a:r>
            <a:r>
              <a:rPr lang="is-IS" sz="1200" dirty="0"/>
              <a:t>. 2019. </a:t>
            </a:r>
            <a:r>
              <a:rPr lang="is-IS" sz="1200" dirty="0" smtClean="0"/>
              <a:t>2. </a:t>
            </a:r>
            <a:r>
              <a:rPr lang="is-IS" sz="1200" dirty="0"/>
              <a:t>Vegna keðjutengingar getur verið að summa undirliðanna sé ekki </a:t>
            </a:r>
            <a:r>
              <a:rPr lang="is-IS" sz="1200" dirty="0" smtClean="0"/>
              <a:t>jöfn heildarútflutningi. </a:t>
            </a:r>
            <a:r>
              <a:rPr lang="is-IS" sz="1200" dirty="0"/>
              <a:t>Álútflutningur skv. skilgreiningu þjóðhagsreikninga. Ferðaþjónusta er samtala á „ferðalögum“ og „farþegaflutningum með flugi“. Grunnspá Seðlabankans </a:t>
            </a:r>
            <a:r>
              <a:rPr lang="is-IS" sz="1200" dirty="0" smtClean="0"/>
              <a:t>2019-2022. Brotalína </a:t>
            </a:r>
            <a:r>
              <a:rPr lang="is-IS" sz="1200" dirty="0"/>
              <a:t>sýnir spá frá PM </a:t>
            </a:r>
            <a:r>
              <a:rPr lang="is-IS" sz="1200" dirty="0" smtClean="0"/>
              <a:t>2019/4.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/>
              <a:t> </a:t>
            </a:r>
            <a:r>
              <a:rPr lang="is-IS" sz="1200" dirty="0" smtClean="0"/>
              <a:t>Hagstofa </a:t>
            </a:r>
            <a:r>
              <a:rPr lang="is-IS" sz="1200" dirty="0"/>
              <a:t>Íslands, </a:t>
            </a:r>
            <a:r>
              <a:rPr lang="is-IS" sz="1200" dirty="0" smtClean="0"/>
              <a:t>Seðlabanki </a:t>
            </a:r>
            <a:r>
              <a:rPr lang="is-IS" sz="12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15765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0,1% samdráttur mældist á Q3/2019: 3,2% vöxtur þjóðarútgjalda vó á móti neikvæðu framlagi utanríkisviðskipta</a:t>
            </a:r>
          </a:p>
          <a:p>
            <a:r>
              <a:rPr lang="is-IS" dirty="0" smtClean="0"/>
              <a:t>Hagvöxtur á fyrri hluta ársins endurskoðaður í 0,4% (var 0,9% skv. fyrri tölum) og var því 0,2% á fyrstu 3 fjórðungum ársins …</a:t>
            </a:r>
          </a:p>
          <a:p>
            <a:r>
              <a:rPr lang="is-IS" dirty="0" smtClean="0"/>
              <a:t>… hagstæðari þróun en spáð var í PM 19/4: þjóðarútgjöld drógust minna saman en útflutningur meira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Dró úr hagvexti í fyrra en ekki eins mikið og spáð var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Frávik geta verið milli samtölu undirliða og hagvaxtar vegna keðjutengingar þjóðhagsreikninga.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706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Vöxtur útlána til heimila hefur haldist tiltölulega stöðugur en hratt hefur dregið úr vexti útlána til fyrirtækja … </a:t>
            </a:r>
          </a:p>
          <a:p>
            <a:r>
              <a:rPr lang="is-IS" dirty="0" smtClean="0"/>
              <a:t>… og undir lok árs hækkaði vaxtaálag á fyrirtækjalán töluvert – var um 1 pr. yfir meðaltali undanfarinna </a:t>
            </a:r>
            <a:r>
              <a:rPr lang="is-IS" dirty="0"/>
              <a:t>ára á Q4/2019 </a:t>
            </a:r>
            <a:endParaRPr lang="is-IS" dirty="0" smtClean="0"/>
          </a:p>
          <a:p>
            <a:r>
              <a:rPr lang="is-IS" dirty="0" smtClean="0"/>
              <a:t>Hægir á væntum bata atvinnuvegafjárfestingar sem hefur dregist saman milli ára síðasta 1½ ár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Fjármálaleg skilyrði versna og hægir á fjárfestingu</a:t>
            </a:r>
            <a:endParaRPr lang="is-I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Leiðrétt fyrir endurflokkun og skuldalækkunaraðgerðum stjórnvalda. Án útlána til innlánsstofnana, fallinna fjármálafyrirtækja og hins opinbera. Fyrirtæki eru atvinnufyrirtæki og félagasamtök sem þjóna heimilum. Tölur fyrir 4. </a:t>
            </a:r>
            <a:r>
              <a:rPr lang="is-IS" sz="1200" dirty="0" err="1"/>
              <a:t>ársfj</a:t>
            </a:r>
            <a:r>
              <a:rPr lang="is-IS" sz="1200" dirty="0"/>
              <a:t>. 2019 eru áætlun Seðlabankans. </a:t>
            </a:r>
            <a:r>
              <a:rPr lang="is-IS" sz="1200" dirty="0" smtClean="0"/>
              <a:t>2. Mismunur </a:t>
            </a:r>
            <a:r>
              <a:rPr lang="is-IS" sz="1200" dirty="0"/>
              <a:t>á vegnum meðalvöxtum á óverðtryggðum útlánum stóru viðskiptabankanna þriggja og meginvöxtum </a:t>
            </a:r>
            <a:r>
              <a:rPr lang="is-IS" sz="1200" dirty="0" smtClean="0"/>
              <a:t>Seðlabankans. Nýjustu tölur eru bráðabirgðatölur. 3. </a:t>
            </a:r>
            <a:r>
              <a:rPr lang="is-IS" sz="1200" dirty="0"/>
              <a:t>Fjögurra ársfjórðunga hreyfanlegt meðaltal. Almenn atvinnuvegafjárfesting undanskilur fjárfestingu í stóriðjutengdum iðnaði, skipum og flugvélum. Grunnspá Seðlabankans 4. </a:t>
            </a:r>
            <a:r>
              <a:rPr lang="is-IS" sz="1200" dirty="0" err="1"/>
              <a:t>ársfj</a:t>
            </a:r>
            <a:r>
              <a:rPr lang="is-IS" sz="1200" dirty="0"/>
              <a:t>. 2019.</a:t>
            </a:r>
            <a:endParaRPr lang="is-IS" sz="1200" dirty="0" smtClean="0">
              <a:solidFill>
                <a:srgbClr val="FF0000"/>
              </a:solidFill>
            </a:endParaRP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Meiri hagvöxtur á Q1-Q3 og vísbendingar um meiri vöxt á Q4 breyta mati fyrir síðasta ár: 0,6% hagvöxtur í stað 0,2% samdráttar</a:t>
            </a:r>
          </a:p>
          <a:p>
            <a:r>
              <a:rPr lang="is-IS" dirty="0" smtClean="0"/>
              <a:t>Lakari útflutningshorfur og áhrif hækkandi vaxtaálags á fjárfestingu breyta horfum fyrir þetta og næsta ár: 0,8% hagvöxtur í ár (var 1,6%) og 2,4% 2021 (var 2,9%) … miklar breytingar á efnahagshorfum frá því áður en röð áfalla dundu á þjóðarbúinu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Hagvaxtarhorfur versna enn frekar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2019-2022. Brotalína sýnir spá frá PM 2019/4. 2. Breyting á hagvaxtarspá milli PM 2020/1 annars vegar og PM 2019/4 og PM 2018/4 hins vegar og metin áhrif ýmissa efnahagsáfalla sem hafa orðið </a:t>
            </a:r>
            <a:r>
              <a:rPr lang="is-IS" sz="1200" dirty="0"/>
              <a:t>í millitíðinni. 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Skv. staðgreiðsluskrá tók störfum að fækka milli ára á Q2/2019 og fækkaði þeim um 1,8% í okt. – mesta fækkun frá Q1/2010</a:t>
            </a:r>
          </a:p>
          <a:p>
            <a:r>
              <a:rPr lang="is-IS" dirty="0" smtClean="0"/>
              <a:t>Atvinnuleysi hefur jafnframt aukist mikið: var 3,8% skv. VMK á Q4/2019 (upp um 1,2 pr. frá Q4/2018) og 4,1% skv. atvinnuleysisskrá </a:t>
            </a:r>
            <a:r>
              <a:rPr lang="is-IS" dirty="0"/>
              <a:t>(upp um </a:t>
            </a:r>
            <a:r>
              <a:rPr lang="is-IS" dirty="0" smtClean="0"/>
              <a:t>1,6 </a:t>
            </a:r>
            <a:r>
              <a:rPr lang="is-IS" dirty="0"/>
              <a:t>pr. frá Q4/2018)</a:t>
            </a:r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Störfum fækkar og atvinnuleysi eykst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Fjöldi starfandi fólks skv. vinnumarkaðskönnun </a:t>
            </a:r>
            <a:r>
              <a:rPr lang="is-IS" sz="1200" dirty="0" smtClean="0"/>
              <a:t>Hagstofunnar </a:t>
            </a:r>
            <a:r>
              <a:rPr lang="is-IS" sz="1200" dirty="0"/>
              <a:t>og fjöldi launafólks skv. staðgreiðsluskrá ríkisskattstjóra. Launafólk 16-74 ára </a:t>
            </a:r>
            <a:r>
              <a:rPr lang="is-IS" sz="1200" dirty="0" smtClean="0"/>
              <a:t>inniheldur </a:t>
            </a:r>
            <a:r>
              <a:rPr lang="is-IS" sz="1200" dirty="0"/>
              <a:t>einnig þá sem voru í fæðingarorlofi og þá sem voru með reiknað endurgjald. Launafólk alls undanskilur þá hópa en </a:t>
            </a:r>
            <a:r>
              <a:rPr lang="is-IS" sz="1200" dirty="0" smtClean="0"/>
              <a:t>inniheldur </a:t>
            </a:r>
            <a:r>
              <a:rPr lang="is-IS" sz="1200" dirty="0"/>
              <a:t>launafólk á öllum aldri og byggist 4. fjórðungur 2019 á mælingum fyrir október</a:t>
            </a:r>
            <a:r>
              <a:rPr lang="is-IS" sz="1200" dirty="0" smtClean="0"/>
              <a:t>. 2. </a:t>
            </a:r>
            <a:r>
              <a:rPr lang="is-IS" sz="1200" dirty="0"/>
              <a:t>Árstíðarleiðréttar tölur. Skráð atvinnuleysi er árstíðarleiðrétt af Seðlabankanum.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Vinnumálastofnun,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6137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Þeim fyrirtækjum sem vilja fækka starfsfólki hefur fjölgað lítillega á ný og fyrirtækjum sem starfa við full afköst fækkar aftur …</a:t>
            </a:r>
          </a:p>
          <a:p>
            <a:r>
              <a:rPr lang="is-IS" dirty="0" smtClean="0"/>
              <a:t>… </a:t>
            </a:r>
            <a:r>
              <a:rPr lang="is-IS" dirty="0" err="1" smtClean="0"/>
              <a:t>NF-vísitalan</a:t>
            </a:r>
            <a:r>
              <a:rPr lang="is-IS" dirty="0" smtClean="0"/>
              <a:t> hefur því lækkað aftur og vísbendingar eru um að lengri tíma taki fyrir þjóðarbúið að ná fullum afköstum á ný</a:t>
            </a:r>
          </a:p>
          <a:p>
            <a:r>
              <a:rPr lang="is-IS" dirty="0" smtClean="0"/>
              <a:t>Talið að atvinnuleysi verði að meðaltali yfir 4% í ár og á næsta ári … meiri framleiðsluslaki í ár en áður spáð og hverfur seinna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að slaki í þjóðarbúinu verði þrálátari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err="1" smtClean="0"/>
              <a:t>NF-vísitalan</a:t>
            </a:r>
            <a:r>
              <a:rPr lang="is-IS" sz="1200" dirty="0" smtClean="0"/>
              <a:t> </a:t>
            </a:r>
            <a:r>
              <a:rPr lang="is-IS" sz="1200" dirty="0"/>
              <a:t>er fyrsti frumþáttur valinna vísbendinga um nýtingu framleiðsluþátta sem er </a:t>
            </a:r>
            <a:r>
              <a:rPr lang="is-IS" sz="1200" dirty="0" err="1"/>
              <a:t>skalaður</a:t>
            </a:r>
            <a:r>
              <a:rPr lang="is-IS" sz="1200" dirty="0"/>
              <a:t> til svo meðaltal hans er 0 og staðalfrávik 1. Ítarlegri lýsingu má finna í </a:t>
            </a:r>
            <a:r>
              <a:rPr lang="is-IS" sz="1200" dirty="0" smtClean="0"/>
              <a:t>rammagrein </a:t>
            </a:r>
            <a:r>
              <a:rPr lang="is-IS" sz="1200" dirty="0"/>
              <a:t>3 </a:t>
            </a:r>
            <a:r>
              <a:rPr lang="is-IS" sz="1200" dirty="0" smtClean="0"/>
              <a:t>í PM </a:t>
            </a:r>
            <a:r>
              <a:rPr lang="is-IS" sz="1200" dirty="0"/>
              <a:t>2018/2</a:t>
            </a:r>
            <a:r>
              <a:rPr lang="is-IS" sz="1200" dirty="0" smtClean="0"/>
              <a:t>. 2.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2019-2022.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2019/4.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433E97-D911-3E40-ABA9-586811E15EFC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27076</TotalTime>
  <Words>1401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Hægt hefur á heimshagvexti en vopnahlé í tollastríði</vt:lpstr>
      <vt:lpstr>Útflutningur dregst saman og horfur versna</vt:lpstr>
      <vt:lpstr>Dró úr hagvexti í fyrra en ekki eins mikið og spáð var</vt:lpstr>
      <vt:lpstr>Fjármálaleg skilyrði versna og hægir á fjárfestingu</vt:lpstr>
      <vt:lpstr>Hagvaxtarhorfur versna enn frekar</vt:lpstr>
      <vt:lpstr>Störfum fækkar og atvinnuleysi eykst</vt:lpstr>
      <vt:lpstr>Horfur á að slaki í þjóðarbúinu verði þrálátari</vt:lpstr>
      <vt:lpstr>Verðbólga komin undir markmið</vt:lpstr>
      <vt:lpstr>Verðbólguvæntingar í markmiði á flesta mælikvarða</vt:lpstr>
      <vt:lpstr>Horfur á minni verðbólgu en áður var spáð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987</cp:revision>
  <cp:lastPrinted>2019-01-30T22:10:31Z</cp:lastPrinted>
  <dcterms:created xsi:type="dcterms:W3CDTF">2017-01-22T13:40:49Z</dcterms:created>
  <dcterms:modified xsi:type="dcterms:W3CDTF">2020-02-05T09:25:50Z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