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531" r:id="rId2"/>
    <p:sldId id="530" r:id="rId3"/>
    <p:sldId id="462" r:id="rId4"/>
    <p:sldId id="473" r:id="rId5"/>
    <p:sldId id="534" r:id="rId6"/>
    <p:sldId id="470" r:id="rId7"/>
    <p:sldId id="471" r:id="rId8"/>
    <p:sldId id="476" r:id="rId9"/>
    <p:sldId id="517" r:id="rId10"/>
    <p:sldId id="532" r:id="rId11"/>
    <p:sldId id="506" r:id="rId12"/>
    <p:sldId id="494" r:id="rId13"/>
    <p:sldId id="493" r:id="rId14"/>
    <p:sldId id="489" r:id="rId15"/>
    <p:sldId id="533" r:id="rId16"/>
    <p:sldId id="490" r:id="rId17"/>
    <p:sldId id="498" r:id="rId18"/>
    <p:sldId id="491" r:id="rId19"/>
    <p:sldId id="501" r:id="rId20"/>
    <p:sldId id="502" r:id="rId21"/>
    <p:sldId id="520" r:id="rId22"/>
    <p:sldId id="509" r:id="rId23"/>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2"/>
    <a:srgbClr val="ECE9E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6473" autoAdjust="0"/>
  </p:normalViewPr>
  <p:slideViewPr>
    <p:cSldViewPr>
      <p:cViewPr varScale="1">
        <p:scale>
          <a:sx n="105" d="100"/>
          <a:sy n="105" d="100"/>
        </p:scale>
        <p:origin x="150" y="654"/>
      </p:cViewPr>
      <p:guideLst>
        <p:guide orient="horz" pos="2880"/>
        <p:guide pos="190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9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18.11.2020</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11/18/2020</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11/18/2020</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Milliglæra-ljósgrá_með_tákni">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3542468" y="3799669"/>
            <a:ext cx="9005132" cy="1030288"/>
          </a:xfrm>
        </p:spPr>
        <p:txBody>
          <a:bodyPr>
            <a:normAutofit/>
          </a:bodyPr>
          <a:lstStyle>
            <a:lvl1pPr marL="0" indent="0">
              <a:lnSpc>
                <a:spcPct val="80000"/>
              </a:lnSpc>
              <a:buNone/>
              <a:defRPr sz="6000" spc="-150">
                <a:solidFill>
                  <a:srgbClr val="004562"/>
                </a:solidFill>
              </a:defRPr>
            </a:lvl1pPr>
          </a:lstStyle>
          <a:p>
            <a:pPr lvl="0"/>
            <a:r>
              <a:rPr lang="is-IS" noProof="0" dirty="0"/>
              <a:t>Click to edit Master text styles</a:t>
            </a:r>
          </a:p>
        </p:txBody>
      </p:sp>
      <p:sp>
        <p:nvSpPr>
          <p:cNvPr id="13" name="Text Placeholder 27"/>
          <p:cNvSpPr>
            <a:spLocks noGrp="1"/>
          </p:cNvSpPr>
          <p:nvPr>
            <p:ph type="body" sz="quarter" idx="14"/>
          </p:nvPr>
        </p:nvSpPr>
        <p:spPr>
          <a:xfrm>
            <a:off x="3542468" y="4829957"/>
            <a:ext cx="9005132" cy="1010989"/>
          </a:xfrm>
        </p:spPr>
        <p:txBody>
          <a:bodyPr>
            <a:normAutofit/>
          </a:bodyPr>
          <a:lstStyle>
            <a:lvl1pPr marL="0" indent="0">
              <a:buNone/>
              <a:defRPr sz="4000">
                <a:solidFill>
                  <a:srgbClr val="004562"/>
                </a:solidFill>
              </a:defRPr>
            </a:lvl1pPr>
          </a:lstStyle>
          <a:p>
            <a:pPr lvl="0"/>
            <a:r>
              <a:rPr lang="is-IS" noProof="0" dirty="0"/>
              <a:t>Click to edit Master text styles</a:t>
            </a:r>
          </a:p>
        </p:txBody>
      </p:sp>
      <p:sp>
        <p:nvSpPr>
          <p:cNvPr id="11" name="Picture Placeholder 2">
            <a:extLst>
              <a:ext uri="{FF2B5EF4-FFF2-40B4-BE49-F238E27FC236}">
                <a16:creationId xmlns:a16="http://schemas.microsoft.com/office/drawing/2014/main" id="{CC1645B4-D753-E84E-B4E6-749BC293C9F2}"/>
              </a:ext>
            </a:extLst>
          </p:cNvPr>
          <p:cNvSpPr>
            <a:spLocks noGrp="1"/>
          </p:cNvSpPr>
          <p:nvPr>
            <p:ph type="pic" sz="quarter" idx="15"/>
          </p:nvPr>
        </p:nvSpPr>
        <p:spPr>
          <a:xfrm>
            <a:off x="396875" y="3413125"/>
            <a:ext cx="2206625" cy="2205038"/>
          </a:xfrm>
        </p:spPr>
        <p:txBody>
          <a:bodyPr/>
          <a:lstStyle/>
          <a:p>
            <a:endParaRPr lang="is-IS"/>
          </a:p>
        </p:txBody>
      </p:sp>
    </p:spTree>
    <p:extLst>
      <p:ext uri="{BB962C8B-B14F-4D97-AF65-F5344CB8AC3E}">
        <p14:creationId xmlns:p14="http://schemas.microsoft.com/office/powerpoint/2010/main" val="3014161673"/>
      </p:ext>
    </p:extLst>
  </p:cSld>
  <p:clrMapOvr>
    <a:masterClrMapping/>
  </p:clrMapOvr>
  <p:extLst mod="1">
    <p:ext uri="{DCECCB84-F9BA-43D5-87BE-67443E8EF086}">
      <p15:sldGuideLst xmlns:p15="http://schemas.microsoft.com/office/powerpoint/2012/main">
        <p15:guide id="1" orient="horz" pos="2880">
          <p15:clr>
            <a:srgbClr val="FBAE40"/>
          </p15:clr>
        </p15:guide>
        <p15:guide id="2" orient="horz" pos="2736">
          <p15:clr>
            <a:srgbClr val="FBAE40"/>
          </p15:clr>
        </p15:guide>
        <p15:guide id="3" pos="5120">
          <p15:clr>
            <a:srgbClr val="FBAE40"/>
          </p15:clr>
        </p15:guide>
        <p15:guide id="4" pos="2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Milliglæra-ljósgrá_með_táknum">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12" name="Text Placeholder 24"/>
          <p:cNvSpPr>
            <a:spLocks noGrp="1"/>
          </p:cNvSpPr>
          <p:nvPr>
            <p:ph type="body" sz="quarter" idx="13"/>
          </p:nvPr>
        </p:nvSpPr>
        <p:spPr>
          <a:xfrm>
            <a:off x="1117600" y="1832281"/>
            <a:ext cx="14031686" cy="1030288"/>
          </a:xfrm>
        </p:spPr>
        <p:txBody>
          <a:bodyPr>
            <a:normAutofit/>
          </a:bodyPr>
          <a:lstStyle>
            <a:lvl1pPr marL="0" indent="0" algn="ctr">
              <a:lnSpc>
                <a:spcPct val="80000"/>
              </a:lnSpc>
              <a:buNone/>
              <a:defRPr sz="6000" spc="-150">
                <a:solidFill>
                  <a:srgbClr val="004562"/>
                </a:solidFill>
              </a:defRPr>
            </a:lvl1pPr>
          </a:lstStyle>
          <a:p>
            <a:pPr lvl="0"/>
            <a:r>
              <a:rPr lang="is-IS" noProof="0" dirty="0"/>
              <a:t>Click to edit Master text styles</a:t>
            </a:r>
          </a:p>
        </p:txBody>
      </p:sp>
      <p:sp>
        <p:nvSpPr>
          <p:cNvPr id="37" name="Picture Placeholder 4">
            <a:extLst>
              <a:ext uri="{FF2B5EF4-FFF2-40B4-BE49-F238E27FC236}">
                <a16:creationId xmlns:a16="http://schemas.microsoft.com/office/drawing/2014/main" id="{BF76D7E8-DF4F-2343-956E-DFBBCA50ED64}"/>
              </a:ext>
            </a:extLst>
          </p:cNvPr>
          <p:cNvSpPr>
            <a:spLocks noGrp="1"/>
          </p:cNvSpPr>
          <p:nvPr>
            <p:ph type="pic" sz="quarter" idx="11"/>
          </p:nvPr>
        </p:nvSpPr>
        <p:spPr>
          <a:xfrm>
            <a:off x="1117600" y="2958484"/>
            <a:ext cx="1905000" cy="1918316"/>
          </a:xfrm>
        </p:spPr>
        <p:txBody>
          <a:bodyPr/>
          <a:lstStyle>
            <a:lvl1pPr marL="0" indent="0">
              <a:buNone/>
              <a:defRPr/>
            </a:lvl1pPr>
          </a:lstStyle>
          <a:p>
            <a:endParaRPr lang="is-IS"/>
          </a:p>
        </p:txBody>
      </p:sp>
      <p:sp>
        <p:nvSpPr>
          <p:cNvPr id="38" name="Picture Placeholder 4">
            <a:extLst>
              <a:ext uri="{FF2B5EF4-FFF2-40B4-BE49-F238E27FC236}">
                <a16:creationId xmlns:a16="http://schemas.microsoft.com/office/drawing/2014/main" id="{5A1A6675-4F64-E146-8D49-B87C75D05605}"/>
              </a:ext>
            </a:extLst>
          </p:cNvPr>
          <p:cNvSpPr>
            <a:spLocks noGrp="1"/>
          </p:cNvSpPr>
          <p:nvPr>
            <p:ph type="pic" sz="quarter" idx="14"/>
          </p:nvPr>
        </p:nvSpPr>
        <p:spPr>
          <a:xfrm>
            <a:off x="3556000" y="2958484"/>
            <a:ext cx="1905000" cy="1918316"/>
          </a:xfrm>
        </p:spPr>
        <p:txBody>
          <a:bodyPr/>
          <a:lstStyle>
            <a:lvl1pPr marL="0" indent="0">
              <a:buNone/>
              <a:defRPr/>
            </a:lvl1pPr>
          </a:lstStyle>
          <a:p>
            <a:endParaRPr lang="is-IS"/>
          </a:p>
        </p:txBody>
      </p:sp>
      <p:sp>
        <p:nvSpPr>
          <p:cNvPr id="39" name="Picture Placeholder 4">
            <a:extLst>
              <a:ext uri="{FF2B5EF4-FFF2-40B4-BE49-F238E27FC236}">
                <a16:creationId xmlns:a16="http://schemas.microsoft.com/office/drawing/2014/main" id="{FF1F34D4-87CF-3345-A477-61089947DFF7}"/>
              </a:ext>
            </a:extLst>
          </p:cNvPr>
          <p:cNvSpPr>
            <a:spLocks noGrp="1"/>
          </p:cNvSpPr>
          <p:nvPr>
            <p:ph type="pic" sz="quarter" idx="15"/>
          </p:nvPr>
        </p:nvSpPr>
        <p:spPr>
          <a:xfrm>
            <a:off x="5972628" y="2958484"/>
            <a:ext cx="1905000" cy="1918316"/>
          </a:xfrm>
        </p:spPr>
        <p:txBody>
          <a:bodyPr/>
          <a:lstStyle>
            <a:lvl1pPr marL="0" indent="0">
              <a:buNone/>
              <a:defRPr/>
            </a:lvl1pPr>
          </a:lstStyle>
          <a:p>
            <a:endParaRPr lang="is-IS"/>
          </a:p>
        </p:txBody>
      </p:sp>
      <p:sp>
        <p:nvSpPr>
          <p:cNvPr id="40" name="Picture Placeholder 4">
            <a:extLst>
              <a:ext uri="{FF2B5EF4-FFF2-40B4-BE49-F238E27FC236}">
                <a16:creationId xmlns:a16="http://schemas.microsoft.com/office/drawing/2014/main" id="{731759A4-EB56-664A-B577-E95989D44DEC}"/>
              </a:ext>
            </a:extLst>
          </p:cNvPr>
          <p:cNvSpPr>
            <a:spLocks noGrp="1"/>
          </p:cNvSpPr>
          <p:nvPr>
            <p:ph type="pic" sz="quarter" idx="16"/>
          </p:nvPr>
        </p:nvSpPr>
        <p:spPr>
          <a:xfrm>
            <a:off x="8367486" y="2958484"/>
            <a:ext cx="1905000" cy="1918316"/>
          </a:xfrm>
        </p:spPr>
        <p:txBody>
          <a:bodyPr/>
          <a:lstStyle>
            <a:lvl1pPr marL="0" indent="0">
              <a:buNone/>
              <a:defRPr/>
            </a:lvl1pPr>
          </a:lstStyle>
          <a:p>
            <a:endParaRPr lang="is-IS"/>
          </a:p>
        </p:txBody>
      </p:sp>
      <p:sp>
        <p:nvSpPr>
          <p:cNvPr id="41" name="Picture Placeholder 4">
            <a:extLst>
              <a:ext uri="{FF2B5EF4-FFF2-40B4-BE49-F238E27FC236}">
                <a16:creationId xmlns:a16="http://schemas.microsoft.com/office/drawing/2014/main" id="{73921F2E-563D-C44E-BF00-950453490821}"/>
              </a:ext>
            </a:extLst>
          </p:cNvPr>
          <p:cNvSpPr>
            <a:spLocks noGrp="1"/>
          </p:cNvSpPr>
          <p:nvPr>
            <p:ph type="pic" sz="quarter" idx="17"/>
          </p:nvPr>
        </p:nvSpPr>
        <p:spPr>
          <a:xfrm>
            <a:off x="10805886" y="2958484"/>
            <a:ext cx="1905000" cy="1918316"/>
          </a:xfrm>
        </p:spPr>
        <p:txBody>
          <a:bodyPr/>
          <a:lstStyle>
            <a:lvl1pPr marL="0" indent="0">
              <a:buNone/>
              <a:defRPr/>
            </a:lvl1pPr>
          </a:lstStyle>
          <a:p>
            <a:endParaRPr lang="is-IS"/>
          </a:p>
        </p:txBody>
      </p:sp>
      <p:sp>
        <p:nvSpPr>
          <p:cNvPr id="42" name="Picture Placeholder 4">
            <a:extLst>
              <a:ext uri="{FF2B5EF4-FFF2-40B4-BE49-F238E27FC236}">
                <a16:creationId xmlns:a16="http://schemas.microsoft.com/office/drawing/2014/main" id="{733A607C-7FC6-354C-AB82-9F6724CB4C2F}"/>
              </a:ext>
            </a:extLst>
          </p:cNvPr>
          <p:cNvSpPr>
            <a:spLocks noGrp="1"/>
          </p:cNvSpPr>
          <p:nvPr>
            <p:ph type="pic" sz="quarter" idx="18"/>
          </p:nvPr>
        </p:nvSpPr>
        <p:spPr>
          <a:xfrm>
            <a:off x="13244286" y="2958484"/>
            <a:ext cx="1905000" cy="1918316"/>
          </a:xfrm>
        </p:spPr>
        <p:txBody>
          <a:bodyPr/>
          <a:lstStyle>
            <a:lvl1pPr marL="0" indent="0">
              <a:buNone/>
              <a:defRPr/>
            </a:lvl1pPr>
          </a:lstStyle>
          <a:p>
            <a:endParaRPr lang="is-IS"/>
          </a:p>
        </p:txBody>
      </p:sp>
      <p:grpSp>
        <p:nvGrpSpPr>
          <p:cNvPr id="65" name="Group 64">
            <a:extLst>
              <a:ext uri="{FF2B5EF4-FFF2-40B4-BE49-F238E27FC236}">
                <a16:creationId xmlns:a16="http://schemas.microsoft.com/office/drawing/2014/main" id="{FBFCB488-37F8-B24A-A7F2-7752FCD094CC}"/>
              </a:ext>
            </a:extLst>
          </p:cNvPr>
          <p:cNvGrpSpPr/>
          <p:nvPr userDrawn="1"/>
        </p:nvGrpSpPr>
        <p:grpSpPr>
          <a:xfrm>
            <a:off x="3543026" y="5105400"/>
            <a:ext cx="1905000" cy="1828800"/>
            <a:chOff x="3543026" y="5105400"/>
            <a:chExt cx="1905000" cy="1828800"/>
          </a:xfrm>
        </p:grpSpPr>
        <p:cxnSp>
          <p:nvCxnSpPr>
            <p:cNvPr id="49" name="Straight Connector 48">
              <a:extLst>
                <a:ext uri="{FF2B5EF4-FFF2-40B4-BE49-F238E27FC236}">
                  <a16:creationId xmlns:a16="http://schemas.microsoft.com/office/drawing/2014/main" id="{E9F6C22B-520D-AF40-AF79-A2C4A1373ECD}"/>
                </a:ext>
              </a:extLst>
            </p:cNvPr>
            <p:cNvCxnSpPr/>
            <p:nvPr userDrawn="1"/>
          </p:nvCxnSpPr>
          <p:spPr>
            <a:xfrm>
              <a:off x="354302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976309-298E-2341-9AAE-C332EB3D43EC}"/>
                </a:ext>
              </a:extLst>
            </p:cNvPr>
            <p:cNvCxnSpPr/>
            <p:nvPr userDrawn="1"/>
          </p:nvCxnSpPr>
          <p:spPr>
            <a:xfrm>
              <a:off x="354302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32390D35-E1CD-6442-B2CA-1FEA4DF71604}"/>
              </a:ext>
            </a:extLst>
          </p:cNvPr>
          <p:cNvGrpSpPr/>
          <p:nvPr userDrawn="1"/>
        </p:nvGrpSpPr>
        <p:grpSpPr>
          <a:xfrm>
            <a:off x="1118803" y="5105400"/>
            <a:ext cx="1905000" cy="1828800"/>
            <a:chOff x="1118803" y="5105400"/>
            <a:chExt cx="1905000" cy="1828800"/>
          </a:xfrm>
        </p:grpSpPr>
        <p:cxnSp>
          <p:nvCxnSpPr>
            <p:cNvPr id="50" name="Straight Connector 49">
              <a:extLst>
                <a:ext uri="{FF2B5EF4-FFF2-40B4-BE49-F238E27FC236}">
                  <a16:creationId xmlns:a16="http://schemas.microsoft.com/office/drawing/2014/main" id="{D4895157-08EB-2746-8116-6B458E851D78}"/>
                </a:ext>
              </a:extLst>
            </p:cNvPr>
            <p:cNvCxnSpPr/>
            <p:nvPr userDrawn="1"/>
          </p:nvCxnSpPr>
          <p:spPr>
            <a:xfrm>
              <a:off x="1118803"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340370-10AD-DD4E-A5ED-965DED844990}"/>
                </a:ext>
              </a:extLst>
            </p:cNvPr>
            <p:cNvCxnSpPr/>
            <p:nvPr userDrawn="1"/>
          </p:nvCxnSpPr>
          <p:spPr>
            <a:xfrm>
              <a:off x="1118803"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23CAC22-16D4-5848-85C5-1A2D1A4E8BCD}"/>
              </a:ext>
            </a:extLst>
          </p:cNvPr>
          <p:cNvGrpSpPr/>
          <p:nvPr userDrawn="1"/>
        </p:nvGrpSpPr>
        <p:grpSpPr>
          <a:xfrm>
            <a:off x="5935352" y="5105400"/>
            <a:ext cx="1905000" cy="1828800"/>
            <a:chOff x="5935352" y="5105400"/>
            <a:chExt cx="1905000" cy="1828800"/>
          </a:xfrm>
        </p:grpSpPr>
        <p:cxnSp>
          <p:nvCxnSpPr>
            <p:cNvPr id="51" name="Straight Connector 50">
              <a:extLst>
                <a:ext uri="{FF2B5EF4-FFF2-40B4-BE49-F238E27FC236}">
                  <a16:creationId xmlns:a16="http://schemas.microsoft.com/office/drawing/2014/main" id="{B942CB71-ED7D-3F44-8B75-FDDDEDBD1CCC}"/>
                </a:ext>
              </a:extLst>
            </p:cNvPr>
            <p:cNvCxnSpPr/>
            <p:nvPr userDrawn="1"/>
          </p:nvCxnSpPr>
          <p:spPr>
            <a:xfrm>
              <a:off x="5935352"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C6506-90A7-8648-B64E-3765D5F1F6D5}"/>
                </a:ext>
              </a:extLst>
            </p:cNvPr>
            <p:cNvCxnSpPr/>
            <p:nvPr userDrawn="1"/>
          </p:nvCxnSpPr>
          <p:spPr>
            <a:xfrm>
              <a:off x="5935352"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33F18FC-8C93-704B-BA4E-4314A3F11681}"/>
              </a:ext>
            </a:extLst>
          </p:cNvPr>
          <p:cNvGrpSpPr/>
          <p:nvPr userDrawn="1"/>
        </p:nvGrpSpPr>
        <p:grpSpPr>
          <a:xfrm>
            <a:off x="8317045" y="5105400"/>
            <a:ext cx="1905000" cy="1828800"/>
            <a:chOff x="8317045" y="5105400"/>
            <a:chExt cx="1905000" cy="1828800"/>
          </a:xfrm>
        </p:grpSpPr>
        <p:cxnSp>
          <p:nvCxnSpPr>
            <p:cNvPr id="52" name="Straight Connector 51">
              <a:extLst>
                <a:ext uri="{FF2B5EF4-FFF2-40B4-BE49-F238E27FC236}">
                  <a16:creationId xmlns:a16="http://schemas.microsoft.com/office/drawing/2014/main" id="{A5DAD304-DBD5-4B47-9DC0-78DDEA157AFD}"/>
                </a:ext>
              </a:extLst>
            </p:cNvPr>
            <p:cNvCxnSpPr/>
            <p:nvPr userDrawn="1"/>
          </p:nvCxnSpPr>
          <p:spPr>
            <a:xfrm>
              <a:off x="831704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974725D-8DE9-ED43-8D23-946BB9CE865F}"/>
                </a:ext>
              </a:extLst>
            </p:cNvPr>
            <p:cNvCxnSpPr/>
            <p:nvPr userDrawn="1"/>
          </p:nvCxnSpPr>
          <p:spPr>
            <a:xfrm>
              <a:off x="831704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E657EC-34BC-D544-AED5-F98292E121E7}"/>
              </a:ext>
            </a:extLst>
          </p:cNvPr>
          <p:cNvGrpSpPr/>
          <p:nvPr userDrawn="1"/>
        </p:nvGrpSpPr>
        <p:grpSpPr>
          <a:xfrm>
            <a:off x="10773166" y="5105400"/>
            <a:ext cx="1905000" cy="1828800"/>
            <a:chOff x="10773166" y="5105400"/>
            <a:chExt cx="1905000" cy="1828800"/>
          </a:xfrm>
        </p:grpSpPr>
        <p:cxnSp>
          <p:nvCxnSpPr>
            <p:cNvPr id="53" name="Straight Connector 52">
              <a:extLst>
                <a:ext uri="{FF2B5EF4-FFF2-40B4-BE49-F238E27FC236}">
                  <a16:creationId xmlns:a16="http://schemas.microsoft.com/office/drawing/2014/main" id="{06346521-0BE4-EE4B-A5C9-718C94D460E5}"/>
                </a:ext>
              </a:extLst>
            </p:cNvPr>
            <p:cNvCxnSpPr/>
            <p:nvPr userDrawn="1"/>
          </p:nvCxnSpPr>
          <p:spPr>
            <a:xfrm>
              <a:off x="1077316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C06AD8-DDF4-AE4A-BF59-89AD0CDC6405}"/>
                </a:ext>
              </a:extLst>
            </p:cNvPr>
            <p:cNvCxnSpPr/>
            <p:nvPr userDrawn="1"/>
          </p:nvCxnSpPr>
          <p:spPr>
            <a:xfrm>
              <a:off x="1077316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2969681D-5A00-2244-9879-E603F90F5783}"/>
              </a:ext>
            </a:extLst>
          </p:cNvPr>
          <p:cNvGrpSpPr/>
          <p:nvPr userDrawn="1"/>
        </p:nvGrpSpPr>
        <p:grpSpPr>
          <a:xfrm>
            <a:off x="13218655" y="5105400"/>
            <a:ext cx="1905000" cy="1828800"/>
            <a:chOff x="13218655" y="5105400"/>
            <a:chExt cx="1905000" cy="1828800"/>
          </a:xfrm>
        </p:grpSpPr>
        <p:cxnSp>
          <p:nvCxnSpPr>
            <p:cNvPr id="54" name="Straight Connector 53">
              <a:extLst>
                <a:ext uri="{FF2B5EF4-FFF2-40B4-BE49-F238E27FC236}">
                  <a16:creationId xmlns:a16="http://schemas.microsoft.com/office/drawing/2014/main" id="{19F3ACFC-3462-C54C-8256-C461E05D8181}"/>
                </a:ext>
              </a:extLst>
            </p:cNvPr>
            <p:cNvCxnSpPr/>
            <p:nvPr userDrawn="1"/>
          </p:nvCxnSpPr>
          <p:spPr>
            <a:xfrm>
              <a:off x="1321865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ACDFA2-C725-2843-AFD9-70A45CB9A467}"/>
                </a:ext>
              </a:extLst>
            </p:cNvPr>
            <p:cNvCxnSpPr/>
            <p:nvPr userDrawn="1"/>
          </p:nvCxnSpPr>
          <p:spPr>
            <a:xfrm>
              <a:off x="1321865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sp>
        <p:nvSpPr>
          <p:cNvPr id="72" name="Text Placeholder 71">
            <a:extLst>
              <a:ext uri="{FF2B5EF4-FFF2-40B4-BE49-F238E27FC236}">
                <a16:creationId xmlns:a16="http://schemas.microsoft.com/office/drawing/2014/main" id="{08E42343-FBDD-A549-AEA8-5A445C382A83}"/>
              </a:ext>
            </a:extLst>
          </p:cNvPr>
          <p:cNvSpPr>
            <a:spLocks noGrp="1"/>
          </p:cNvSpPr>
          <p:nvPr>
            <p:ph type="body" sz="quarter" idx="19"/>
          </p:nvPr>
        </p:nvSpPr>
        <p:spPr>
          <a:xfrm>
            <a:off x="1193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3" name="Date Placeholder 72">
            <a:extLst>
              <a:ext uri="{FF2B5EF4-FFF2-40B4-BE49-F238E27FC236}">
                <a16:creationId xmlns:a16="http://schemas.microsoft.com/office/drawing/2014/main" id="{6E673527-246E-8549-9DB2-47169C1F9344}"/>
              </a:ext>
            </a:extLst>
          </p:cNvPr>
          <p:cNvSpPr>
            <a:spLocks noGrp="1"/>
          </p:cNvSpPr>
          <p:nvPr>
            <p:ph type="dt" sz="half" idx="20"/>
          </p:nvPr>
        </p:nvSpPr>
        <p:spPr/>
        <p:txBody>
          <a:bodyPr/>
          <a:lstStyle/>
          <a:p>
            <a:fld id="{1D8BD707-D9CF-40AE-B4C6-C98DA3205C09}" type="datetimeFigureOut">
              <a:rPr lang="en-US" noProof="0"/>
              <a:t>11/18/2020</a:t>
            </a:fld>
            <a:endParaRPr lang="en-US" noProof="0" dirty="0"/>
          </a:p>
        </p:txBody>
      </p:sp>
      <p:sp>
        <p:nvSpPr>
          <p:cNvPr id="74" name="Footer Placeholder 73">
            <a:extLst>
              <a:ext uri="{FF2B5EF4-FFF2-40B4-BE49-F238E27FC236}">
                <a16:creationId xmlns:a16="http://schemas.microsoft.com/office/drawing/2014/main" id="{D40F4CA1-8DAE-8042-AC9E-EC0C05793FA9}"/>
              </a:ext>
            </a:extLst>
          </p:cNvPr>
          <p:cNvSpPr>
            <a:spLocks noGrp="1"/>
          </p:cNvSpPr>
          <p:nvPr>
            <p:ph type="ftr" sz="quarter" idx="21"/>
          </p:nvPr>
        </p:nvSpPr>
        <p:spPr/>
        <p:txBody>
          <a:bodyPr/>
          <a:lstStyle/>
          <a:p>
            <a:endParaRPr lang="en-US" noProof="0"/>
          </a:p>
        </p:txBody>
      </p:sp>
      <p:sp>
        <p:nvSpPr>
          <p:cNvPr id="75" name="Slide Number Placeholder 74">
            <a:extLst>
              <a:ext uri="{FF2B5EF4-FFF2-40B4-BE49-F238E27FC236}">
                <a16:creationId xmlns:a16="http://schemas.microsoft.com/office/drawing/2014/main" id="{98959BE8-4C5E-9C48-A199-633595329380}"/>
              </a:ext>
            </a:extLst>
          </p:cNvPr>
          <p:cNvSpPr>
            <a:spLocks noGrp="1"/>
          </p:cNvSpPr>
          <p:nvPr>
            <p:ph type="sldNum" sz="quarter" idx="22"/>
          </p:nvPr>
        </p:nvSpPr>
        <p:spPr/>
        <p:txBody>
          <a:bodyPr/>
          <a:lstStyle/>
          <a:p>
            <a:fld id="{B6F15528-21DE-4FAA-801E-634DDDAF4B2B}" type="slidenum">
              <a:rPr lang="en-US" noProof="0"/>
              <a:t>‹#›</a:t>
            </a:fld>
            <a:endParaRPr lang="en-US" noProof="0"/>
          </a:p>
        </p:txBody>
      </p:sp>
      <p:sp>
        <p:nvSpPr>
          <p:cNvPr id="76" name="Text Placeholder 71">
            <a:extLst>
              <a:ext uri="{FF2B5EF4-FFF2-40B4-BE49-F238E27FC236}">
                <a16:creationId xmlns:a16="http://schemas.microsoft.com/office/drawing/2014/main" id="{06695B6D-B591-CE4B-B200-E105E091E081}"/>
              </a:ext>
            </a:extLst>
          </p:cNvPr>
          <p:cNvSpPr>
            <a:spLocks noGrp="1"/>
          </p:cNvSpPr>
          <p:nvPr>
            <p:ph type="body" sz="quarter" idx="23"/>
          </p:nvPr>
        </p:nvSpPr>
        <p:spPr>
          <a:xfrm>
            <a:off x="3643086"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a:p>
        </p:txBody>
      </p:sp>
      <p:sp>
        <p:nvSpPr>
          <p:cNvPr id="77" name="Text Placeholder 71">
            <a:extLst>
              <a:ext uri="{FF2B5EF4-FFF2-40B4-BE49-F238E27FC236}">
                <a16:creationId xmlns:a16="http://schemas.microsoft.com/office/drawing/2014/main" id="{C48D11C9-BBDE-7B4A-8D8F-D9B3F5CF9B4D}"/>
              </a:ext>
            </a:extLst>
          </p:cNvPr>
          <p:cNvSpPr>
            <a:spLocks noGrp="1"/>
          </p:cNvSpPr>
          <p:nvPr>
            <p:ph type="body" sz="quarter" idx="24"/>
          </p:nvPr>
        </p:nvSpPr>
        <p:spPr>
          <a:xfrm>
            <a:off x="6027058"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8" name="Text Placeholder 71">
            <a:extLst>
              <a:ext uri="{FF2B5EF4-FFF2-40B4-BE49-F238E27FC236}">
                <a16:creationId xmlns:a16="http://schemas.microsoft.com/office/drawing/2014/main" id="{129285B1-343D-7746-B6DB-BF61F8150E73}"/>
              </a:ext>
            </a:extLst>
          </p:cNvPr>
          <p:cNvSpPr>
            <a:spLocks noGrp="1"/>
          </p:cNvSpPr>
          <p:nvPr>
            <p:ph type="body" sz="quarter" idx="25"/>
          </p:nvPr>
        </p:nvSpPr>
        <p:spPr>
          <a:xfrm>
            <a:off x="8432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9" name="Text Placeholder 71">
            <a:extLst>
              <a:ext uri="{FF2B5EF4-FFF2-40B4-BE49-F238E27FC236}">
                <a16:creationId xmlns:a16="http://schemas.microsoft.com/office/drawing/2014/main" id="{450C7BF9-C98D-3149-B19E-F5A9B8E93D58}"/>
              </a:ext>
            </a:extLst>
          </p:cNvPr>
          <p:cNvSpPr>
            <a:spLocks noGrp="1"/>
          </p:cNvSpPr>
          <p:nvPr>
            <p:ph type="body" sz="quarter" idx="26"/>
          </p:nvPr>
        </p:nvSpPr>
        <p:spPr>
          <a:xfrm>
            <a:off x="108712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81" name="Text Placeholder 71">
            <a:extLst>
              <a:ext uri="{FF2B5EF4-FFF2-40B4-BE49-F238E27FC236}">
                <a16:creationId xmlns:a16="http://schemas.microsoft.com/office/drawing/2014/main" id="{D16D9D93-9DBC-1344-969A-B886555CE1C1}"/>
              </a:ext>
            </a:extLst>
          </p:cNvPr>
          <p:cNvSpPr>
            <a:spLocks noGrp="1"/>
          </p:cNvSpPr>
          <p:nvPr>
            <p:ph type="body" sz="quarter" idx="27"/>
          </p:nvPr>
        </p:nvSpPr>
        <p:spPr>
          <a:xfrm>
            <a:off x="13331372"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Tree>
    <p:extLst>
      <p:ext uri="{BB962C8B-B14F-4D97-AF65-F5344CB8AC3E}">
        <p14:creationId xmlns:p14="http://schemas.microsoft.com/office/powerpoint/2010/main" val="1845404093"/>
      </p:ext>
    </p:extLst>
  </p:cSld>
  <p:clrMapOvr>
    <a:masterClrMapping/>
  </p:clrMapOvr>
  <p:extLst mod="1">
    <p:ext uri="{DCECCB84-F9BA-43D5-87BE-67443E8EF086}">
      <p15:sldGuideLst xmlns:p15="http://schemas.microsoft.com/office/powerpoint/2012/main">
        <p15:guide id="1" orient="horz" pos="2880">
          <p15:clr>
            <a:srgbClr val="FBAE40"/>
          </p15:clr>
        </p15:guide>
        <p15:guide id="2" orient="horz" pos="3072">
          <p15:clr>
            <a:srgbClr val="FBAE40"/>
          </p15:clr>
        </p15:guide>
        <p15:guide id="3" orient="horz" pos="3360">
          <p15:clr>
            <a:srgbClr val="FBAE40"/>
          </p15:clr>
        </p15:guide>
        <p15:guide id="4" orient="horz" pos="4224">
          <p15:clr>
            <a:srgbClr val="FBAE40"/>
          </p15:clr>
        </p15:guide>
        <p15:guide id="5" pos="5120">
          <p15:clr>
            <a:srgbClr val="FBAE40"/>
          </p15:clr>
        </p15:guide>
        <p15:guide id="6" pos="752">
          <p15:clr>
            <a:srgbClr val="FBAE40"/>
          </p15:clr>
        </p15:guide>
        <p15:guide id="7" pos="18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11/18/2020</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11/18/2020</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11/18/2020</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 id="2147483687" r:id="rId14"/>
    <p:sldLayoutId id="2147483688" r:id="rId15"/>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png"/><Relationship Id="rId7" Type="http://schemas.openxmlformats.org/officeDocument/2006/relationships/image" Target="../media/image8.png"/><Relationship Id="rId2" Type="http://schemas.openxmlformats.org/officeDocument/2006/relationships/image" Target="../media/image50.jpe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3.jpeg"/><Relationship Id="rId10"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Kynningarfundur</a:t>
            </a:r>
            <a:endParaRPr lang="is-IS" dirty="0"/>
          </a:p>
        </p:txBody>
      </p:sp>
      <p:sp>
        <p:nvSpPr>
          <p:cNvPr id="7" name="Text Placeholder 6"/>
          <p:cNvSpPr>
            <a:spLocks noGrp="1"/>
          </p:cNvSpPr>
          <p:nvPr>
            <p:ph type="body" sz="quarter" idx="17"/>
          </p:nvPr>
        </p:nvSpPr>
        <p:spPr/>
        <p:txBody>
          <a:bodyPr/>
          <a:lstStyle/>
          <a:p>
            <a:r>
              <a:rPr lang="is-IS" dirty="0" smtClean="0"/>
              <a:t>18. nóvember 2020</a:t>
            </a:r>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Vaxtaákvörðun</a:t>
            </a:r>
            <a:endParaRPr lang="is-IS" dirty="0"/>
          </a:p>
        </p:txBody>
      </p:sp>
      <p:sp>
        <p:nvSpPr>
          <p:cNvPr id="5" name="Text Placeholder 4"/>
          <p:cNvSpPr>
            <a:spLocks noGrp="1"/>
          </p:cNvSpPr>
          <p:nvPr>
            <p:ph type="body" sz="quarter" idx="14"/>
          </p:nvPr>
        </p:nvSpPr>
        <p:spPr/>
        <p:txBody>
          <a:bodyPr>
            <a:normAutofit/>
          </a:bodyPr>
          <a:lstStyle/>
          <a:p>
            <a:r>
              <a:rPr lang="is-IS" dirty="0" smtClean="0"/>
              <a:t>Stefnuyfirlýsing peningastefnunefndar</a:t>
            </a:r>
            <a:endParaRPr lang="is-IS" dirty="0"/>
          </a:p>
        </p:txBody>
      </p:sp>
    </p:spTree>
    <p:extLst>
      <p:ext uri="{BB962C8B-B14F-4D97-AF65-F5344CB8AC3E}">
        <p14:creationId xmlns:p14="http://schemas.microsoft.com/office/powerpoint/2010/main" val="1068893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a:t>Fjárfesting atvinnuveganna dróst saman um 4,7% á H1 (en tæplega 18% án stóriðju, skipa og flugvéla) og kannanir benda til enn frekari samdráttar á </a:t>
            </a:r>
            <a:r>
              <a:rPr lang="is-IS" dirty="0" smtClean="0"/>
              <a:t>H2 – og </a:t>
            </a:r>
            <a:r>
              <a:rPr lang="is-IS" dirty="0"/>
              <a:t>hafa horfur versnað í takt við aukna svartsýni um afkomu </a:t>
            </a:r>
            <a:r>
              <a:rPr lang="is-IS" dirty="0" smtClean="0"/>
              <a:t>fyrirtækja …</a:t>
            </a:r>
          </a:p>
          <a:p>
            <a:r>
              <a:rPr lang="is-IS" dirty="0" smtClean="0"/>
              <a:t>… og ekki útlit fyrir </a:t>
            </a:r>
            <a:r>
              <a:rPr lang="is-IS" dirty="0"/>
              <a:t>að hún taki </a:t>
            </a:r>
            <a:r>
              <a:rPr lang="is-IS" dirty="0" smtClean="0"/>
              <a:t>að </a:t>
            </a:r>
            <a:r>
              <a:rPr lang="is-IS" dirty="0"/>
              <a:t>aukast á ný fyrr en sér fyrir endann á farsóttinni</a:t>
            </a:r>
            <a:endParaRPr lang="is-IS" dirty="0" smtClean="0"/>
          </a:p>
        </p:txBody>
      </p:sp>
      <p:sp>
        <p:nvSpPr>
          <p:cNvPr id="4" name="Title 3"/>
          <p:cNvSpPr>
            <a:spLocks noGrp="1"/>
          </p:cNvSpPr>
          <p:nvPr>
            <p:ph type="ctrTitle"/>
          </p:nvPr>
        </p:nvSpPr>
        <p:spPr>
          <a:xfrm>
            <a:off x="818025" y="546817"/>
            <a:ext cx="12948775" cy="664460"/>
          </a:xfrm>
        </p:spPr>
        <p:txBody>
          <a:bodyPr>
            <a:normAutofit/>
          </a:bodyPr>
          <a:lstStyle/>
          <a:p>
            <a:r>
              <a:rPr lang="is-IS" dirty="0"/>
              <a:t>Fyrirtæki svartsýnni og draga meir úr fjárfestingu</a:t>
            </a:r>
          </a:p>
        </p:txBody>
      </p:sp>
      <p:sp>
        <p:nvSpPr>
          <p:cNvPr id="9" name="TextBox 8"/>
          <p:cNvSpPr txBox="1"/>
          <p:nvPr/>
        </p:nvSpPr>
        <p:spPr>
          <a:xfrm>
            <a:off x="819400" y="8151210"/>
            <a:ext cx="14626000" cy="800922"/>
          </a:xfrm>
          <a:prstGeom prst="rect">
            <a:avLst/>
          </a:prstGeom>
          <a:noFill/>
        </p:spPr>
        <p:txBody>
          <a:bodyPr wrap="square" rtlCol="0" anchor="b" anchorCtr="0">
            <a:noAutofit/>
          </a:bodyPr>
          <a:lstStyle/>
          <a:p>
            <a:r>
              <a:rPr lang="is-IS" sz="1200" dirty="0" smtClean="0">
                <a:solidFill>
                  <a:schemeClr val="dk1"/>
                </a:solidFill>
              </a:rPr>
              <a:t>1. </a:t>
            </a:r>
            <a:r>
              <a:rPr lang="is-IS" sz="1200" dirty="0"/>
              <a:t>Könnun Seðlabankans á fjárfestingaráformum 96 fyrirtækja (könnun nær ekki til fjárfestinga í hótelum, skipum og flugvélum). Könnun Gallup á </a:t>
            </a:r>
            <a:r>
              <a:rPr lang="is-IS" sz="1200" dirty="0" smtClean="0"/>
              <a:t>fjárfestingaráformum </a:t>
            </a:r>
            <a:r>
              <a:rPr lang="is-IS" sz="1200" dirty="0"/>
              <a:t>400 stærstu fyrirtækja landsins. Sýnt er hlutfall fyrirtækja sem ætlar að auka fjárfestingu og ætlar að minnka hana</a:t>
            </a:r>
            <a:r>
              <a:rPr lang="is-IS" sz="1200" dirty="0" smtClean="0"/>
              <a:t>. 2. </a:t>
            </a:r>
            <a:r>
              <a:rPr lang="is-IS" sz="1200" dirty="0"/>
              <a:t>Breyting milli kannana sem framkvæmdar voru í mars og september 2020. Spurt er um væntingar um framlegð á næstu sex mánuðum og hvort fjárfestingarútgjöld verði meiri eða minni í ár en á árinu á undan</a:t>
            </a:r>
            <a:r>
              <a:rPr lang="is-IS" sz="1200" dirty="0" smtClean="0"/>
              <a:t>. </a:t>
            </a:r>
            <a:endParaRPr lang="is-IS" sz="1200" dirty="0"/>
          </a:p>
          <a:p>
            <a:r>
              <a:rPr lang="is-IS" sz="1200" i="1" dirty="0">
                <a:solidFill>
                  <a:schemeClr val="dk1"/>
                </a:solidFill>
              </a:rPr>
              <a:t>Heimildir:</a:t>
            </a:r>
            <a:r>
              <a:rPr lang="is-IS" sz="1200" dirty="0">
                <a:solidFill>
                  <a:schemeClr val="dk1"/>
                </a:solidFill>
              </a:rPr>
              <a:t> </a:t>
            </a:r>
            <a:r>
              <a:rPr lang="is-IS" sz="1200" dirty="0" smtClean="0">
                <a:solidFill>
                  <a:schemeClr val="dk1"/>
                </a:solidFill>
              </a:rPr>
              <a:t>Gallup, Seðlabanki </a:t>
            </a:r>
            <a:r>
              <a:rPr lang="is-IS" sz="1200" dirty="0">
                <a:solidFill>
                  <a:schemeClr val="dk1"/>
                </a:solidFill>
              </a:rPr>
              <a:t>Íslands.</a:t>
            </a:r>
            <a:r>
              <a:rPr lang="is-IS" sz="1200" dirty="0"/>
              <a:t> </a:t>
            </a:r>
          </a:p>
        </p:txBody>
      </p:sp>
      <p:pic>
        <p:nvPicPr>
          <p:cNvPr id="12" name="Content Placeholder 11"/>
          <p:cNvPicPr>
            <a:picLocks noGrp="1"/>
          </p:cNvPicPr>
          <p:nvPr>
            <p:ph sz="quarter" idx="18"/>
          </p:nvPr>
        </p:nvPicPr>
        <p:blipFill>
          <a:blip r:embed="rId2"/>
          <a:stretch>
            <a:fillRect/>
          </a:stretch>
        </p:blipFill>
        <p:spPr>
          <a:xfrm>
            <a:off x="8460000" y="2340000"/>
            <a:ext cx="5976000" cy="6660000"/>
          </a:xfrm>
          <a:prstGeom prst="rect">
            <a:avLst/>
          </a:prstGeom>
        </p:spPr>
      </p:pic>
      <p:pic>
        <p:nvPicPr>
          <p:cNvPr id="18" name="Content Placeholder 17"/>
          <p:cNvPicPr>
            <a:picLocks noGrp="1"/>
          </p:cNvPicPr>
          <p:nvPr>
            <p:ph sz="quarter" idx="17"/>
          </p:nvPr>
        </p:nvPicPr>
        <p:blipFill>
          <a:blip r:embed="rId3"/>
          <a:stretch>
            <a:fillRect/>
          </a:stretch>
        </p:blipFill>
        <p:spPr>
          <a:xfrm>
            <a:off x="1080000" y="2340000"/>
            <a:ext cx="5976000" cy="6660000"/>
          </a:xfrm>
          <a:prstGeom prst="rect">
            <a:avLst/>
          </a:prstGeom>
        </p:spPr>
      </p:pic>
    </p:spTree>
    <p:extLst>
      <p:ext uri="{BB962C8B-B14F-4D97-AF65-F5344CB8AC3E}">
        <p14:creationId xmlns:p14="http://schemas.microsoft.com/office/powerpoint/2010/main" val="187928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Einkaneysla virðist hafa aukist nokkuð á Q3 en farsóttin veldur því að hún er talin dragast saman aftur á Q4</a:t>
            </a:r>
          </a:p>
          <a:p>
            <a:r>
              <a:rPr lang="is-IS" dirty="0" smtClean="0"/>
              <a:t>Efnahagsbatinn á H2 sem spáð var í PM 20/3 er því nánast horfinn og VLF stendur í stað milli fjórðunga</a:t>
            </a:r>
          </a:p>
          <a:p>
            <a:r>
              <a:rPr lang="is-IS" dirty="0" smtClean="0"/>
              <a:t>Spáð 8,5% samdrætti </a:t>
            </a:r>
            <a:r>
              <a:rPr lang="is-IS" dirty="0"/>
              <a:t>á</a:t>
            </a:r>
            <a:r>
              <a:rPr lang="is-IS" dirty="0" smtClean="0"/>
              <a:t> árinu öllu (7,1% í PM 20/3) og bata næsta árs seinkar: hagvöxtur 2,3% í stað 3,4% í PM 20/3</a:t>
            </a:r>
          </a:p>
          <a:p>
            <a:endParaRPr lang="is-IS" dirty="0" smtClean="0"/>
          </a:p>
          <a:p>
            <a:endParaRPr lang="is-IS" dirty="0" smtClean="0"/>
          </a:p>
        </p:txBody>
      </p:sp>
      <p:sp>
        <p:nvSpPr>
          <p:cNvPr id="4" name="Title 3"/>
          <p:cNvSpPr>
            <a:spLocks noGrp="1"/>
          </p:cNvSpPr>
          <p:nvPr>
            <p:ph type="ctrTitle"/>
          </p:nvPr>
        </p:nvSpPr>
        <p:spPr>
          <a:xfrm>
            <a:off x="818025" y="546817"/>
            <a:ext cx="12948775" cy="664460"/>
          </a:xfrm>
        </p:spPr>
        <p:txBody>
          <a:bodyPr>
            <a:normAutofit/>
          </a:bodyPr>
          <a:lstStyle/>
          <a:p>
            <a:r>
              <a:rPr lang="is-IS" dirty="0" smtClean="0"/>
              <a:t>Lítill bati á H2/2020 og lakari horfur fyrir næsta ár</a:t>
            </a:r>
            <a:endParaRPr lang="is-IS" dirty="0"/>
          </a:p>
        </p:txBody>
      </p:sp>
      <p:sp>
        <p:nvSpPr>
          <p:cNvPr id="10" name="TextBox 9"/>
          <p:cNvSpPr txBox="1"/>
          <p:nvPr/>
        </p:nvSpPr>
        <p:spPr>
          <a:xfrm>
            <a:off x="819400" y="8369300"/>
            <a:ext cx="14626000" cy="582831"/>
          </a:xfrm>
          <a:prstGeom prst="rect">
            <a:avLst/>
          </a:prstGeom>
          <a:noFill/>
        </p:spPr>
        <p:txBody>
          <a:bodyPr wrap="square" rtlCol="0" anchor="b" anchorCtr="0">
            <a:noAutofit/>
          </a:bodyPr>
          <a:lstStyle/>
          <a:p>
            <a:r>
              <a:rPr lang="is-IS" sz="1200" dirty="0" smtClean="0">
                <a:solidFill>
                  <a:schemeClr val="dk1"/>
                </a:solidFill>
              </a:rPr>
              <a:t>1. </a:t>
            </a:r>
            <a:r>
              <a:rPr lang="is-IS" sz="1200" dirty="0"/>
              <a:t>Árstíðarleiðrétt gögn. Grunnspá Seðlabankans fyrir 3. og 4. ársfjórðung 2020</a:t>
            </a:r>
            <a:r>
              <a:rPr lang="is-IS" sz="1200" dirty="0" smtClean="0"/>
              <a:t>. 2. </a:t>
            </a:r>
            <a:r>
              <a:rPr lang="is-IS" sz="1200" dirty="0"/>
              <a:t>Grunnspá Seðlabankans </a:t>
            </a:r>
            <a:r>
              <a:rPr lang="is-IS" sz="1200" dirty="0" smtClean="0"/>
              <a:t>2020-2023. </a:t>
            </a:r>
            <a:r>
              <a:rPr lang="is-IS" sz="1200" dirty="0"/>
              <a:t>Brotalína sýnir spá frá PM </a:t>
            </a:r>
            <a:r>
              <a:rPr lang="is-IS" sz="1200" dirty="0" smtClean="0"/>
              <a:t>2020/3. </a:t>
            </a:r>
            <a:endParaRPr lang="is-IS" sz="1200" dirty="0"/>
          </a:p>
          <a:p>
            <a:r>
              <a:rPr lang="is-IS" sz="1200" i="1" dirty="0">
                <a:solidFill>
                  <a:schemeClr val="dk1"/>
                </a:solidFill>
              </a:rPr>
              <a:t>Heimildir:</a:t>
            </a:r>
            <a:r>
              <a:rPr lang="is-IS" sz="1200" dirty="0">
                <a:solidFill>
                  <a:schemeClr val="dk1"/>
                </a:solidFill>
              </a:rPr>
              <a:t> </a:t>
            </a:r>
            <a:r>
              <a:rPr lang="is-IS" sz="1200" dirty="0" smtClean="0">
                <a:solidFill>
                  <a:schemeClr val="dk1"/>
                </a:solidFill>
              </a:rPr>
              <a:t>Hagstofa Íslands, Seðlabanki </a:t>
            </a:r>
            <a:r>
              <a:rPr lang="is-IS" sz="1200" dirty="0">
                <a:solidFill>
                  <a:schemeClr val="dk1"/>
                </a:solidFill>
              </a:rPr>
              <a:t>Íslands.</a:t>
            </a:r>
            <a:r>
              <a:rPr lang="is-IS" sz="1200" dirty="0"/>
              <a:t> </a:t>
            </a:r>
          </a:p>
        </p:txBody>
      </p:sp>
      <p:pic>
        <p:nvPicPr>
          <p:cNvPr id="14" name="Content Placeholder 13"/>
          <p:cNvPicPr>
            <a:picLocks noGrp="1" noChangeAspect="1"/>
          </p:cNvPicPr>
          <p:nvPr>
            <p:ph sz="quarter" idx="18"/>
          </p:nvPr>
        </p:nvPicPr>
        <p:blipFill>
          <a:blip r:embed="rId2"/>
          <a:stretch>
            <a:fillRect/>
          </a:stretch>
        </p:blipFill>
        <p:spPr>
          <a:xfrm>
            <a:off x="8460000" y="2340000"/>
            <a:ext cx="5976502" cy="6660000"/>
          </a:xfrm>
          <a:prstGeom prst="rect">
            <a:avLst/>
          </a:prstGeom>
        </p:spPr>
      </p:pic>
      <p:pic>
        <p:nvPicPr>
          <p:cNvPr id="6" name="Content Placeholder 5"/>
          <p:cNvPicPr>
            <a:picLocks noGrp="1"/>
          </p:cNvPicPr>
          <p:nvPr>
            <p:ph sz="quarter" idx="17"/>
          </p:nvPr>
        </p:nvPicPr>
        <p:blipFill>
          <a:blip r:embed="rId3"/>
          <a:stretch>
            <a:fillRect/>
          </a:stretch>
        </p:blipFill>
        <p:spPr>
          <a:xfrm>
            <a:off x="1080000" y="2340000"/>
            <a:ext cx="5976000" cy="6660000"/>
          </a:xfrm>
          <a:prstGeom prst="rect">
            <a:avLst/>
          </a:prstGeom>
        </p:spPr>
      </p:pic>
    </p:spTree>
    <p:extLst>
      <p:ext uri="{BB962C8B-B14F-4D97-AF65-F5344CB8AC3E}">
        <p14:creationId xmlns:p14="http://schemas.microsoft.com/office/powerpoint/2010/main" val="2706568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Samkvæmt VMK virtist töluvert draga úr ársfækkun heildarvinnustunda í sumar og atvinnuþátttaka og hlutfall starfandi hækkuðu skarpt á ný … en bakslag mælist í september: ársfækkun starfa eykst á ný og aukning atvinnuþátttöku stöðvast</a:t>
            </a:r>
          </a:p>
          <a:p>
            <a:r>
              <a:rPr lang="is-IS" dirty="0" smtClean="0"/>
              <a:t>Staðan mælist enn verri sé horft til fjölda starfa </a:t>
            </a:r>
            <a:r>
              <a:rPr lang="is-IS" dirty="0" err="1" smtClean="0"/>
              <a:t>m.v</a:t>
            </a:r>
            <a:r>
              <a:rPr lang="is-IS" dirty="0" smtClean="0"/>
              <a:t>. staðgreiðslugögn og skráð atvinnuleysi mælist 2,9 pr. hærra en skv. VMK</a:t>
            </a:r>
          </a:p>
          <a:p>
            <a:endParaRPr lang="is-IS" dirty="0" smtClean="0"/>
          </a:p>
          <a:p>
            <a:endParaRPr lang="is-IS" dirty="0" smtClean="0"/>
          </a:p>
        </p:txBody>
      </p:sp>
      <p:sp>
        <p:nvSpPr>
          <p:cNvPr id="4" name="Title 3"/>
          <p:cNvSpPr>
            <a:spLocks noGrp="1"/>
          </p:cNvSpPr>
          <p:nvPr>
            <p:ph type="ctrTitle"/>
          </p:nvPr>
        </p:nvSpPr>
        <p:spPr/>
        <p:txBody>
          <a:bodyPr>
            <a:normAutofit/>
          </a:bodyPr>
          <a:lstStyle/>
          <a:p>
            <a:r>
              <a:rPr lang="is-IS" dirty="0" smtClean="0"/>
              <a:t>Vinnumarkaður gefur eftir á ný</a:t>
            </a:r>
            <a:endParaRPr lang="is-IS" dirty="0"/>
          </a:p>
        </p:txBody>
      </p:sp>
      <p:pic>
        <p:nvPicPr>
          <p:cNvPr id="6" name="Content Placeholder 5"/>
          <p:cNvPicPr>
            <a:picLocks noGrp="1"/>
          </p:cNvPicPr>
          <p:nvPr>
            <p:ph sz="quarter" idx="17"/>
          </p:nvPr>
        </p:nvPicPr>
        <p:blipFill>
          <a:blip r:embed="rId2"/>
          <a:stretch>
            <a:fillRect/>
          </a:stretch>
        </p:blipFill>
        <p:spPr>
          <a:xfrm>
            <a:off x="432000" y="2340000"/>
            <a:ext cx="4896000" cy="6660000"/>
          </a:xfrm>
          <a:prstGeom prst="rect">
            <a:avLst/>
          </a:prstGeom>
        </p:spPr>
      </p:pic>
      <p:pic>
        <p:nvPicPr>
          <p:cNvPr id="7" name="Content Placeholder 6"/>
          <p:cNvPicPr>
            <a:picLocks noGrp="1"/>
          </p:cNvPicPr>
          <p:nvPr>
            <p:ph sz="quarter" idx="18"/>
          </p:nvPr>
        </p:nvPicPr>
        <p:blipFill>
          <a:blip r:embed="rId3"/>
          <a:stretch>
            <a:fillRect/>
          </a:stretch>
        </p:blipFill>
        <p:spPr>
          <a:xfrm>
            <a:off x="5580000" y="2340000"/>
            <a:ext cx="4896000" cy="6660000"/>
          </a:xfrm>
          <a:prstGeom prst="rect">
            <a:avLst/>
          </a:prstGeom>
        </p:spPr>
      </p:pic>
      <p:sp>
        <p:nvSpPr>
          <p:cNvPr id="14" name="TextBox 13"/>
          <p:cNvSpPr txBox="1"/>
          <p:nvPr/>
        </p:nvSpPr>
        <p:spPr>
          <a:xfrm>
            <a:off x="819400" y="8229600"/>
            <a:ext cx="14626000" cy="722531"/>
          </a:xfrm>
          <a:prstGeom prst="rect">
            <a:avLst/>
          </a:prstGeom>
          <a:noFill/>
        </p:spPr>
        <p:txBody>
          <a:bodyPr wrap="square" rtlCol="0" anchor="b" anchorCtr="0">
            <a:noAutofit/>
          </a:bodyPr>
          <a:lstStyle/>
          <a:p>
            <a:r>
              <a:rPr lang="is-IS" sz="1200" dirty="0" smtClean="0">
                <a:solidFill>
                  <a:schemeClr val="dk1"/>
                </a:solidFill>
              </a:rPr>
              <a:t>1. </a:t>
            </a:r>
            <a:r>
              <a:rPr lang="is-IS" sz="1200" dirty="0"/>
              <a:t>Þriggja mánaða hreyfanlegt meðaltal. 2. Árstíðarleiðrétt þriggja mánaða hreyfanlegt meðaltal. </a:t>
            </a:r>
            <a:r>
              <a:rPr lang="is-IS" sz="1200" dirty="0" smtClean="0"/>
              <a:t>3. </a:t>
            </a:r>
            <a:r>
              <a:rPr lang="is-IS" sz="1200" dirty="0"/>
              <a:t>VMK stendur fyrir vinnumarkaðskönnun Hagstofu Íslands. Skráargögn eru staðgreiðsluskrá ríkisskattstjóra fyrir fjölda starfandi og skráð atvinnuleysi Vinnumálastofnunar fyrir atvinnuleysi. Atvinnuleysi er árstíðarleiðrétt og er skráð atvinnuleysi árstíðarleiðrétt af Seðlabankanum. Þriggja mánaða hlaupandi meðaltal.</a:t>
            </a:r>
          </a:p>
          <a:p>
            <a:r>
              <a:rPr lang="is-IS" sz="1200" i="1" dirty="0">
                <a:solidFill>
                  <a:schemeClr val="dk1"/>
                </a:solidFill>
              </a:rPr>
              <a:t>Heimildir:</a:t>
            </a:r>
            <a:r>
              <a:rPr lang="is-IS" sz="1200" dirty="0">
                <a:solidFill>
                  <a:schemeClr val="dk1"/>
                </a:solidFill>
              </a:rPr>
              <a:t> </a:t>
            </a:r>
            <a:r>
              <a:rPr lang="is-IS" sz="1200" dirty="0" smtClean="0">
                <a:solidFill>
                  <a:schemeClr val="dk1"/>
                </a:solidFill>
              </a:rPr>
              <a:t>Hagstofa Íslands, Vinnumálastofnun, Seðlabanki </a:t>
            </a:r>
            <a:r>
              <a:rPr lang="is-IS" sz="1200" dirty="0">
                <a:solidFill>
                  <a:schemeClr val="dk1"/>
                </a:solidFill>
              </a:rPr>
              <a:t>Íslands.</a:t>
            </a:r>
            <a:r>
              <a:rPr lang="is-IS" sz="1200" dirty="0"/>
              <a:t> </a:t>
            </a:r>
          </a:p>
        </p:txBody>
      </p:sp>
      <p:pic>
        <p:nvPicPr>
          <p:cNvPr id="3" name="Content Placeholder 2"/>
          <p:cNvPicPr>
            <a:picLocks noGrp="1"/>
          </p:cNvPicPr>
          <p:nvPr>
            <p:ph sz="quarter" idx="19"/>
          </p:nvPr>
        </p:nvPicPr>
        <p:blipFill>
          <a:blip r:embed="rId4"/>
          <a:stretch>
            <a:fillRect/>
          </a:stretch>
        </p:blipFill>
        <p:spPr>
          <a:xfrm>
            <a:off x="10800000" y="2340000"/>
            <a:ext cx="4896000" cy="6660000"/>
          </a:xfrm>
          <a:prstGeom prst="rect">
            <a:avLst/>
          </a:prstGeom>
        </p:spPr>
      </p:pic>
    </p:spTree>
    <p:extLst>
      <p:ext uri="{BB962C8B-B14F-4D97-AF65-F5344CB8AC3E}">
        <p14:creationId xmlns:p14="http://schemas.microsoft.com/office/powerpoint/2010/main" val="178628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9200"/>
            <a:ext cx="14702200" cy="1299600"/>
          </a:xfrm>
        </p:spPr>
        <p:txBody>
          <a:bodyPr/>
          <a:lstStyle/>
          <a:p>
            <a:r>
              <a:rPr lang="is-IS" dirty="0" smtClean="0"/>
              <a:t>Spáð er að atvinnuleysi verði að meðaltali 5,9% í ár skv. VMK en 8,3% að meðaltali á næsta ári – skráð atvinnuleysi verður hins vegar töluvert meira: 2 pr. meira í ár og á næsta ári og mælist liðlega 10% að meðaltali á næsta ári</a:t>
            </a:r>
          </a:p>
          <a:p>
            <a:r>
              <a:rPr lang="is-IS" dirty="0" smtClean="0"/>
              <a:t>Slakinn nær hámarki í 5,7% í ár (lítillega minni en spáð í PM 20/3: minni framleiðslugeta vegur á móti hægari hagvexti)</a:t>
            </a:r>
          </a:p>
        </p:txBody>
      </p:sp>
      <p:sp>
        <p:nvSpPr>
          <p:cNvPr id="4" name="Title 3"/>
          <p:cNvSpPr>
            <a:spLocks noGrp="1"/>
          </p:cNvSpPr>
          <p:nvPr>
            <p:ph type="ctrTitle"/>
          </p:nvPr>
        </p:nvSpPr>
        <p:spPr/>
        <p:txBody>
          <a:bodyPr>
            <a:normAutofit/>
          </a:bodyPr>
          <a:lstStyle/>
          <a:p>
            <a:r>
              <a:rPr lang="is-IS" dirty="0" smtClean="0"/>
              <a:t>Vaxandi atvinnuleysi og mikill slaki í þjóðarbúinu </a:t>
            </a:r>
            <a:endParaRPr lang="is-IS" dirty="0"/>
          </a:p>
        </p:txBody>
      </p:sp>
      <p:sp>
        <p:nvSpPr>
          <p:cNvPr id="11" name="TextBox 10"/>
          <p:cNvSpPr txBox="1"/>
          <p:nvPr/>
        </p:nvSpPr>
        <p:spPr>
          <a:xfrm>
            <a:off x="819400" y="8305800"/>
            <a:ext cx="14626000" cy="646331"/>
          </a:xfrm>
          <a:prstGeom prst="rect">
            <a:avLst/>
          </a:prstGeom>
          <a:noFill/>
        </p:spPr>
        <p:txBody>
          <a:bodyPr wrap="square" rtlCol="0" anchor="b" anchorCtr="0">
            <a:noAutofit/>
          </a:bodyPr>
          <a:lstStyle/>
          <a:p>
            <a:r>
              <a:rPr lang="is-IS" sz="1200" dirty="0"/>
              <a:t>1. Skráð atvinnuleysi án hlutabóta. Grunnspá Seðlabankans</a:t>
            </a:r>
            <a:r>
              <a:rPr lang="is-IS" sz="1200" dirty="0" smtClean="0"/>
              <a:t>. 2. </a:t>
            </a:r>
            <a:r>
              <a:rPr lang="is-IS" sz="1200" dirty="0" err="1" smtClean="0"/>
              <a:t>NF-vísitalan</a:t>
            </a:r>
            <a:r>
              <a:rPr lang="is-IS" sz="1200" dirty="0" smtClean="0"/>
              <a:t> </a:t>
            </a:r>
            <a:r>
              <a:rPr lang="is-IS" sz="1200" dirty="0"/>
              <a:t>er fyrsti frumþáttur valinna vísbendinga um nýtingu framleiðsluþátta sem er </a:t>
            </a:r>
            <a:r>
              <a:rPr lang="is-IS" sz="1200" dirty="0" err="1"/>
              <a:t>skalaður</a:t>
            </a:r>
            <a:r>
              <a:rPr lang="is-IS" sz="1200" dirty="0"/>
              <a:t> til svo meðaltal hans er 0 og staðalfrávik 1. Ítarlegri lýsingu má finna í </a:t>
            </a:r>
            <a:r>
              <a:rPr lang="is-IS" sz="1200" dirty="0" smtClean="0"/>
              <a:t>rammagrein </a:t>
            </a:r>
            <a:r>
              <a:rPr lang="is-IS" sz="1200" dirty="0"/>
              <a:t>3 </a:t>
            </a:r>
            <a:r>
              <a:rPr lang="is-IS" sz="1200" dirty="0" smtClean="0"/>
              <a:t>í PM </a:t>
            </a:r>
            <a:r>
              <a:rPr lang="is-IS" sz="1200" dirty="0"/>
              <a:t>2018/2</a:t>
            </a:r>
            <a:r>
              <a:rPr lang="is-IS" sz="1200" dirty="0" smtClean="0"/>
              <a:t>. 3. </a:t>
            </a:r>
            <a:r>
              <a:rPr lang="is-IS" sz="1200" dirty="0"/>
              <a:t>Grunnspá Seðlabankans </a:t>
            </a:r>
            <a:r>
              <a:rPr lang="is-IS" sz="1200" dirty="0" smtClean="0"/>
              <a:t>2020-2023. </a:t>
            </a:r>
            <a:r>
              <a:rPr lang="is-IS" sz="1200" dirty="0"/>
              <a:t>Brotalínur sýna spá frá PM </a:t>
            </a:r>
            <a:r>
              <a:rPr lang="is-IS" sz="1200" dirty="0" smtClean="0"/>
              <a:t>2020/3. </a:t>
            </a:r>
          </a:p>
          <a:p>
            <a:r>
              <a:rPr lang="is-IS" sz="1200" i="1" dirty="0" smtClean="0"/>
              <a:t>Heimildir:</a:t>
            </a:r>
            <a:r>
              <a:rPr lang="is-IS" sz="1200" dirty="0" smtClean="0"/>
              <a:t> Hagstofa Íslands, Seðlabanki Íslands.</a:t>
            </a:r>
            <a:endParaRPr lang="is-IS" sz="1200" dirty="0"/>
          </a:p>
        </p:txBody>
      </p:sp>
      <p:pic>
        <p:nvPicPr>
          <p:cNvPr id="7" name="Content Placeholder 6"/>
          <p:cNvPicPr>
            <a:picLocks noGrp="1"/>
          </p:cNvPicPr>
          <p:nvPr>
            <p:ph sz="quarter" idx="19"/>
          </p:nvPr>
        </p:nvPicPr>
        <p:blipFill>
          <a:blip r:embed="rId2"/>
          <a:stretch>
            <a:fillRect/>
          </a:stretch>
        </p:blipFill>
        <p:spPr>
          <a:xfrm>
            <a:off x="10800000" y="2340000"/>
            <a:ext cx="4896000" cy="6660000"/>
          </a:xfrm>
          <a:prstGeom prst="rect">
            <a:avLst/>
          </a:prstGeom>
        </p:spPr>
      </p:pic>
      <p:pic>
        <p:nvPicPr>
          <p:cNvPr id="13" name="Content Placeholder 12"/>
          <p:cNvPicPr>
            <a:picLocks noGrp="1"/>
          </p:cNvPicPr>
          <p:nvPr>
            <p:ph sz="quarter" idx="18"/>
          </p:nvPr>
        </p:nvPicPr>
        <p:blipFill>
          <a:blip r:embed="rId3"/>
          <a:stretch>
            <a:fillRect/>
          </a:stretch>
        </p:blipFill>
        <p:spPr>
          <a:xfrm>
            <a:off x="5580000" y="2340000"/>
            <a:ext cx="4896000" cy="6660000"/>
          </a:xfrm>
          <a:prstGeom prst="rect">
            <a:avLst/>
          </a:prstGeom>
        </p:spPr>
      </p:pic>
      <p:pic>
        <p:nvPicPr>
          <p:cNvPr id="6" name="Content Placeholder 5"/>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178741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Verðbólga</a:t>
            </a:r>
            <a:endParaRPr lang="is-IS" dirty="0"/>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2807003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a:t>Gengi ISK </a:t>
            </a:r>
            <a:r>
              <a:rPr lang="is-IS" dirty="0" smtClean="0"/>
              <a:t>lækkaði snarpt </a:t>
            </a:r>
            <a:r>
              <a:rPr lang="is-IS" dirty="0"/>
              <a:t>þegar faraldur brast á: hafði lækkað um 12% snemma í maí </a:t>
            </a:r>
            <a:r>
              <a:rPr lang="is-IS" dirty="0" smtClean="0"/>
              <a:t>en haldist tiltölulega stöðugt síðan þá</a:t>
            </a:r>
          </a:p>
          <a:p>
            <a:r>
              <a:rPr lang="is-IS" dirty="0" smtClean="0"/>
              <a:t>Verðbólga mældist 2,5% á Q2 en var komin í 3,6% í október … án húsnæðis mælist hún 4,1% – eins og undirliggjandi verðbólga</a:t>
            </a:r>
          </a:p>
          <a:p>
            <a:r>
              <a:rPr lang="is-IS" dirty="0" smtClean="0"/>
              <a:t>Útgjaldaflokkar sem </a:t>
            </a:r>
            <a:r>
              <a:rPr lang="is-IS" dirty="0" smtClean="0"/>
              <a:t>voru næmir fyrir áhrifum samkomutakmarkana </a:t>
            </a:r>
            <a:r>
              <a:rPr lang="is-IS" dirty="0" smtClean="0"/>
              <a:t>skýra mest af aukningu verðbólgu undanfarið</a:t>
            </a:r>
          </a:p>
        </p:txBody>
      </p:sp>
      <p:sp>
        <p:nvSpPr>
          <p:cNvPr id="4" name="Title 3"/>
          <p:cNvSpPr>
            <a:spLocks noGrp="1"/>
          </p:cNvSpPr>
          <p:nvPr>
            <p:ph type="ctrTitle"/>
          </p:nvPr>
        </p:nvSpPr>
        <p:spPr/>
        <p:txBody>
          <a:bodyPr>
            <a:normAutofit/>
          </a:bodyPr>
          <a:lstStyle/>
          <a:p>
            <a:r>
              <a:rPr lang="is-IS" dirty="0" smtClean="0"/>
              <a:t>Vaxandi verðbólga í kjölfar gengislækkunar …</a:t>
            </a:r>
            <a:endParaRPr lang="is-IS" dirty="0"/>
          </a:p>
        </p:txBody>
      </p:sp>
      <p:pic>
        <p:nvPicPr>
          <p:cNvPr id="8" name="Content Placeholder 7"/>
          <p:cNvPicPr>
            <a:picLocks noGrp="1"/>
          </p:cNvPicPr>
          <p:nvPr>
            <p:ph sz="quarter" idx="19"/>
          </p:nvPr>
        </p:nvPicPr>
        <p:blipFill>
          <a:blip r:embed="rId2"/>
          <a:stretch>
            <a:fillRect/>
          </a:stretch>
        </p:blipFill>
        <p:spPr>
          <a:xfrm>
            <a:off x="10800000" y="2340000"/>
            <a:ext cx="4896000" cy="6660000"/>
          </a:xfrm>
          <a:prstGeom prst="rect">
            <a:avLst/>
          </a:prstGeom>
        </p:spPr>
      </p:pic>
      <p:sp>
        <p:nvSpPr>
          <p:cNvPr id="14" name="TextBox 13"/>
          <p:cNvSpPr txBox="1"/>
          <p:nvPr/>
        </p:nvSpPr>
        <p:spPr>
          <a:xfrm>
            <a:off x="819400" y="7924800"/>
            <a:ext cx="14626000" cy="1027331"/>
          </a:xfrm>
          <a:prstGeom prst="rect">
            <a:avLst/>
          </a:prstGeom>
          <a:noFill/>
        </p:spPr>
        <p:txBody>
          <a:bodyPr wrap="square" rtlCol="0" anchor="b" anchorCtr="0">
            <a:noAutofit/>
          </a:bodyPr>
          <a:lstStyle/>
          <a:p>
            <a:r>
              <a:rPr lang="is-IS" sz="1200" dirty="0" smtClean="0">
                <a:solidFill>
                  <a:srgbClr val="000000"/>
                </a:solidFill>
                <a:cs typeface="Arial"/>
              </a:rPr>
              <a:t>1. Verð </a:t>
            </a:r>
            <a:r>
              <a:rPr lang="is-IS" sz="1200" dirty="0">
                <a:solidFill>
                  <a:srgbClr val="000000"/>
                </a:solidFill>
                <a:cs typeface="Arial"/>
              </a:rPr>
              <a:t>erlendra gjaldmiðla í krónum </a:t>
            </a:r>
            <a:r>
              <a:rPr lang="is-IS" sz="1200" dirty="0" smtClean="0">
                <a:solidFill>
                  <a:srgbClr val="000000"/>
                </a:solidFill>
                <a:cs typeface="Arial"/>
              </a:rPr>
              <a:t>(þröng viðskiptavog). 2. Undirliggjandi verðbólga er mæld með kjarnavísitölu (áhrif óbeinna skatta, sveiflukenndra matvöruliða, bensíns, opinberrar þjónustu og raunvaxtakostnaðar húsnæðislána eru undanskilin) og </a:t>
            </a:r>
            <a:r>
              <a:rPr lang="is-IS" sz="1200" dirty="0" err="1" smtClean="0">
                <a:solidFill>
                  <a:srgbClr val="000000"/>
                </a:solidFill>
                <a:cs typeface="Arial"/>
              </a:rPr>
              <a:t>tölfræðilegum</a:t>
            </a:r>
            <a:r>
              <a:rPr lang="is-IS" sz="1200" dirty="0" smtClean="0">
                <a:solidFill>
                  <a:srgbClr val="000000"/>
                </a:solidFill>
                <a:cs typeface="Arial"/>
              </a:rPr>
              <a:t> mælikvörðum (vegið miðgildi, klippt meðaltal, kvikt þáttalíkan og sameiginlegur þáttur VNV). </a:t>
            </a:r>
            <a:r>
              <a:rPr lang="is-IS" sz="1200" dirty="0" smtClean="0">
                <a:solidFill>
                  <a:schemeClr val="dk1"/>
                </a:solidFill>
              </a:rPr>
              <a:t>3. </a:t>
            </a:r>
            <a:r>
              <a:rPr lang="is-IS" sz="1200" dirty="0"/>
              <a:t>Vöruflokkar þar sem eftirspurn er </a:t>
            </a:r>
            <a:r>
              <a:rPr lang="is-IS" sz="1200" dirty="0" err="1"/>
              <a:t>ónæm</a:t>
            </a:r>
            <a:r>
              <a:rPr lang="is-IS" sz="1200" dirty="0"/>
              <a:t> fyrir sóttvarnaraðgerðum (matur og drykkjarvörur, húsnæði, hiti og rafmagn, heilsa, póstur og sími, menntun og ýmis þjónusta). </a:t>
            </a:r>
            <a:r>
              <a:rPr lang="is-IS" sz="1200" dirty="0" smtClean="0"/>
              <a:t>4. </a:t>
            </a:r>
            <a:r>
              <a:rPr lang="is-IS" sz="1200" dirty="0"/>
              <a:t>Vöruflokkar þar sem eftirspurn er næm fyrir sóttvarnaraðgerðum (áfengi og tóbak, föt og skór, húsgögn og heimilisbúnaður, ferðir og flutningar, tómstundir og menning, hótel og veitingastaðir og snyrting).</a:t>
            </a:r>
            <a:endParaRPr lang="is-IS" sz="1200" dirty="0" smtClean="0"/>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p:cNvPicPr>
          <p:nvPr>
            <p:ph sz="quarter" idx="17"/>
          </p:nvPr>
        </p:nvPicPr>
        <p:blipFill>
          <a:blip r:embed="rId3"/>
          <a:stretch>
            <a:fillRect/>
          </a:stretch>
        </p:blipFill>
        <p:spPr>
          <a:xfrm>
            <a:off x="432000" y="2340000"/>
            <a:ext cx="4896000" cy="6660000"/>
          </a:xfrm>
          <a:prstGeom prst="rect">
            <a:avLst/>
          </a:prstGeom>
        </p:spPr>
      </p:pic>
      <p:pic>
        <p:nvPicPr>
          <p:cNvPr id="13" name="Content Placeholder 12"/>
          <p:cNvPicPr>
            <a:picLocks noGrp="1"/>
          </p:cNvPicPr>
          <p:nvPr>
            <p:ph sz="quarter" idx="18"/>
          </p:nvPr>
        </p:nvPicPr>
        <p:blipFill>
          <a:blip r:embed="rId4"/>
          <a:stretch>
            <a:fillRect/>
          </a:stretch>
        </p:blipFill>
        <p:spPr>
          <a:xfrm>
            <a:off x="5580000" y="2340000"/>
            <a:ext cx="4896000" cy="6660000"/>
          </a:xfrm>
          <a:prstGeom prst="rect">
            <a:avLst/>
          </a:prstGeom>
        </p:spPr>
      </p:pic>
    </p:spTree>
    <p:extLst>
      <p:ext uri="{BB962C8B-B14F-4D97-AF65-F5344CB8AC3E}">
        <p14:creationId xmlns:p14="http://schemas.microsoft.com/office/powerpoint/2010/main" val="868373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is-IS" dirty="0" smtClean="0"/>
              <a:t>… en langtímaverðbólguvæntingar breytast lítið</a:t>
            </a:r>
            <a:endParaRPr lang="is-IS" dirty="0"/>
          </a:p>
        </p:txBody>
      </p:sp>
      <p:sp>
        <p:nvSpPr>
          <p:cNvPr id="13" name="Content Placeholder 12"/>
          <p:cNvSpPr>
            <a:spLocks noGrp="1"/>
          </p:cNvSpPr>
          <p:nvPr>
            <p:ph idx="10"/>
          </p:nvPr>
        </p:nvSpPr>
        <p:spPr/>
        <p:txBody>
          <a:bodyPr/>
          <a:lstStyle/>
          <a:p>
            <a:r>
              <a:rPr lang="is-IS" dirty="0" smtClean="0"/>
              <a:t>Verðbólguvæntingar til skamms tíma hafa heldur hækkað undanfarið sem endurspeglar nýlega aukningu verðbólgu</a:t>
            </a:r>
          </a:p>
          <a:p>
            <a:r>
              <a:rPr lang="is-IS" dirty="0" smtClean="0"/>
              <a:t>Hækkun verðbólguvæntinga til meðallangs og langs tíma er minni og eru þær við eða nálægt markmiði á flesta mælikvarða</a:t>
            </a:r>
          </a:p>
          <a:p>
            <a:r>
              <a:rPr lang="is-IS" dirty="0" smtClean="0"/>
              <a:t>Þrátt fyrir aukna áraun sem rekja má til lækkunar ISK undanfarið virðist kjölfesta verðbólgumarkmiðs því enn halda</a:t>
            </a:r>
          </a:p>
        </p:txBody>
      </p:sp>
      <p:sp>
        <p:nvSpPr>
          <p:cNvPr id="7" name="TextBox 6"/>
          <p:cNvSpPr txBox="1"/>
          <p:nvPr/>
        </p:nvSpPr>
        <p:spPr>
          <a:xfrm>
            <a:off x="819400" y="8305800"/>
            <a:ext cx="14626000" cy="646331"/>
          </a:xfrm>
          <a:prstGeom prst="rect">
            <a:avLst/>
          </a:prstGeom>
          <a:noFill/>
        </p:spPr>
        <p:txBody>
          <a:bodyPr wrap="square" rtlCol="0" anchor="b" anchorCtr="0">
            <a:noAutofit/>
          </a:bodyPr>
          <a:lstStyle/>
          <a:p>
            <a:r>
              <a:rPr lang="is-IS" sz="1200" dirty="0" smtClean="0">
                <a:solidFill>
                  <a:schemeClr val="dk1"/>
                </a:solidFill>
              </a:rPr>
              <a:t>1. </a:t>
            </a:r>
            <a:r>
              <a:rPr lang="is-IS" sz="1200" dirty="0"/>
              <a:t>Nýjustu kannanir Gallup á verðbólguvæntingum heimila og fyrirtækja frá september 2020. Nýjasta könnun Seðlabankans á verðbólguvæntingum markaðsaðila er frá byrjun nóvember 2020. Ekki er spurt um verðbólguvæntingar heimila og fyrirtækja til 10 ára. Nýjasta gildi verðbólguálags á skuldabréfamarkaði er meðaltal það sem af er 4. </a:t>
            </a:r>
            <a:r>
              <a:rPr lang="is-IS" sz="1200" dirty="0" err="1"/>
              <a:t>ársfj</a:t>
            </a:r>
            <a:r>
              <a:rPr lang="is-IS" sz="1200" dirty="0"/>
              <a:t>. 2020. Neðri helmingur myndar sýnir breytingu frá samsvarandi mælingum fyrir ári síðan.</a:t>
            </a:r>
          </a:p>
          <a:p>
            <a:r>
              <a:rPr lang="is-IS" sz="1200" i="1" dirty="0">
                <a:solidFill>
                  <a:schemeClr val="dk1"/>
                </a:solidFill>
              </a:rPr>
              <a:t>Heimildir:</a:t>
            </a:r>
            <a:r>
              <a:rPr lang="is-IS" sz="1200" dirty="0">
                <a:solidFill>
                  <a:schemeClr val="dk1"/>
                </a:solidFill>
              </a:rPr>
              <a:t> </a:t>
            </a:r>
            <a:r>
              <a:rPr lang="is-IS" sz="1200" dirty="0" smtClean="0">
                <a:solidFill>
                  <a:schemeClr val="dk1"/>
                </a:solidFill>
              </a:rPr>
              <a:t>Gallup, Seðlabanki </a:t>
            </a:r>
            <a:r>
              <a:rPr lang="is-IS" sz="1200" dirty="0">
                <a:solidFill>
                  <a:schemeClr val="dk1"/>
                </a:solidFill>
              </a:rPr>
              <a:t>Íslands.</a:t>
            </a:r>
            <a:r>
              <a:rPr lang="is-IS" sz="1200" dirty="0"/>
              <a:t> </a:t>
            </a:r>
          </a:p>
        </p:txBody>
      </p:sp>
      <p:pic>
        <p:nvPicPr>
          <p:cNvPr id="4" name="Content Placeholder 3"/>
          <p:cNvPicPr>
            <a:picLocks noGrp="1"/>
          </p:cNvPicPr>
          <p:nvPr>
            <p:ph idx="1"/>
          </p:nvPr>
        </p:nvPicPr>
        <p:blipFill>
          <a:blip r:embed="rId2"/>
          <a:stretch>
            <a:fillRect/>
          </a:stretch>
        </p:blipFill>
        <p:spPr>
          <a:xfrm>
            <a:off x="2520000" y="2340000"/>
            <a:ext cx="10620000" cy="6480000"/>
          </a:xfrm>
          <a:prstGeom prst="rect">
            <a:avLst/>
          </a:prstGeom>
        </p:spPr>
      </p:pic>
    </p:spTree>
    <p:extLst>
      <p:ext uri="{BB962C8B-B14F-4D97-AF65-F5344CB8AC3E}">
        <p14:creationId xmlns:p14="http://schemas.microsoft.com/office/powerpoint/2010/main" val="3189329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is-IS" dirty="0" smtClean="0"/>
              <a:t>Spáð er að verðbólga hjaðni í markmið á næsta ári</a:t>
            </a:r>
            <a:endParaRPr lang="is-IS" dirty="0"/>
          </a:p>
        </p:txBody>
      </p:sp>
      <p:sp>
        <p:nvSpPr>
          <p:cNvPr id="13" name="Content Placeholder 12"/>
          <p:cNvSpPr>
            <a:spLocks noGrp="1"/>
          </p:cNvSpPr>
          <p:nvPr>
            <p:ph idx="10"/>
          </p:nvPr>
        </p:nvSpPr>
        <p:spPr/>
        <p:txBody>
          <a:bodyPr/>
          <a:lstStyle/>
          <a:p>
            <a:r>
              <a:rPr lang="is-IS" dirty="0" smtClean="0"/>
              <a:t>Spáð er að verðbólga verði um 3,7% að meðaltali fram á Q1/2021 en að mikill slaki í þjóðarbúinu togi hana niður í markmið á Q3/2021 þegar áhrif lækkunar ISK hafa fjarað út … nokkru meiri verðbólga en </a:t>
            </a:r>
            <a:r>
              <a:rPr lang="is-IS" dirty="0" smtClean="0"/>
              <a:t>spáð var </a:t>
            </a:r>
            <a:r>
              <a:rPr lang="is-IS" dirty="0" smtClean="0"/>
              <a:t>í PM 20/3 sem rekja má til verri upphafsstöðu, meiri hækkunar innflutningsverðlags og minni </a:t>
            </a:r>
            <a:r>
              <a:rPr lang="is-IS" dirty="0" smtClean="0"/>
              <a:t>framleiðsluslaki </a:t>
            </a:r>
            <a:r>
              <a:rPr lang="is-IS" dirty="0" smtClean="0"/>
              <a:t>en þá var gert ráð fyrir</a:t>
            </a:r>
          </a:p>
        </p:txBody>
      </p:sp>
      <p:pic>
        <p:nvPicPr>
          <p:cNvPr id="5" name="Content Placeholder 4"/>
          <p:cNvPicPr>
            <a:picLocks noGrp="1"/>
          </p:cNvPicPr>
          <p:nvPr>
            <p:ph idx="1"/>
          </p:nvPr>
        </p:nvPicPr>
        <p:blipFill>
          <a:blip r:embed="rId2"/>
          <a:stretch>
            <a:fillRect/>
          </a:stretch>
        </p:blipFill>
        <p:spPr>
          <a:xfrm>
            <a:off x="2520000" y="2340000"/>
            <a:ext cx="10620000" cy="6480000"/>
          </a:xfrm>
          <a:prstGeom prst="rect">
            <a:avLst/>
          </a:prstGeom>
        </p:spPr>
      </p:pic>
      <p:sp>
        <p:nvSpPr>
          <p:cNvPr id="9" name="TextBox 8"/>
          <p:cNvSpPr txBox="1"/>
          <p:nvPr/>
        </p:nvSpPr>
        <p:spPr>
          <a:xfrm>
            <a:off x="819400" y="8610600"/>
            <a:ext cx="14626000" cy="341532"/>
          </a:xfrm>
          <a:prstGeom prst="rect">
            <a:avLst/>
          </a:prstGeom>
          <a:noFill/>
        </p:spPr>
        <p:txBody>
          <a:bodyPr wrap="square" rtlCol="0" anchor="b" anchorCtr="0">
            <a:noAutofit/>
          </a:bodyPr>
          <a:lstStyle/>
          <a:p>
            <a:pPr>
              <a:defRPr sz="1000"/>
            </a:pPr>
            <a:r>
              <a:rPr lang="is-IS" sz="1200" i="1" dirty="0" smtClean="0">
                <a:solidFill>
                  <a:srgbClr val="000000"/>
                </a:solidFill>
                <a:cs typeface="Arial"/>
              </a:rPr>
              <a:t>Heimildir:</a:t>
            </a:r>
            <a:r>
              <a:rPr lang="is-IS" sz="1200" dirty="0" smtClean="0">
                <a:solidFill>
                  <a:srgbClr val="000000"/>
                </a:solidFill>
                <a:cs typeface="Arial"/>
              </a:rPr>
              <a:t> Hagstofa Íslands, Seðlabanki Íslands.</a:t>
            </a:r>
            <a:endParaRPr lang="is-IS" sz="1200" dirty="0">
              <a:solidFill>
                <a:srgbClr val="000000"/>
              </a:solidFill>
              <a:cs typeface="Arial"/>
            </a:endParaRPr>
          </a:p>
        </p:txBody>
      </p:sp>
    </p:spTree>
    <p:extLst>
      <p:ext uri="{BB962C8B-B14F-4D97-AF65-F5344CB8AC3E}">
        <p14:creationId xmlns:p14="http://schemas.microsoft.com/office/powerpoint/2010/main" val="841345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Óvissuþættir og fráviksdæmi</a:t>
            </a:r>
            <a:endParaRPr lang="is-IS" dirty="0"/>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353" b="353"/>
          <a:stretch>
            <a:fillRect/>
          </a:stretch>
        </p:blipFill>
        <p:spPr/>
      </p:pic>
    </p:spTree>
    <p:extLst>
      <p:ext uri="{BB962C8B-B14F-4D97-AF65-F5344CB8AC3E}">
        <p14:creationId xmlns:p14="http://schemas.microsoft.com/office/powerpoint/2010/main" val="3817711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9200"/>
            <a:ext cx="14878800" cy="1299600"/>
          </a:xfrm>
        </p:spPr>
        <p:txBody>
          <a:bodyPr/>
          <a:lstStyle/>
          <a:p>
            <a:r>
              <a:rPr lang="is-IS" dirty="0" smtClean="0"/>
              <a:t>Hagvaxtarhorfur urðu æ svartsýnni eftir því sem skaðsemi farsóttar varð ljósari og versna á ný eftir aukna bjartsýni í ágúst</a:t>
            </a:r>
          </a:p>
          <a:p>
            <a:r>
              <a:rPr lang="is-IS" dirty="0" smtClean="0"/>
              <a:t>Fráviksdæmi með ólíkum forsendum um hversu hratt farsótt gengur niður: </a:t>
            </a:r>
            <a:r>
              <a:rPr lang="is-IS" dirty="0"/>
              <a:t>l</a:t>
            </a:r>
            <a:r>
              <a:rPr lang="is-IS" dirty="0" smtClean="0"/>
              <a:t>ítil áhrif á 2020 en breyta horfum fyrir 2021 mikið …</a:t>
            </a:r>
          </a:p>
          <a:p>
            <a:r>
              <a:rPr lang="is-IS" dirty="0" smtClean="0"/>
              <a:t>… hagvöxtur 2021 allt frá 0% í verra dæminu (2,3 pr. undir grunnspá) í 4,7% í betra dæminu (2,3 pr. yfir grunnspá)</a:t>
            </a:r>
          </a:p>
        </p:txBody>
      </p:sp>
      <p:sp>
        <p:nvSpPr>
          <p:cNvPr id="4" name="Title 3"/>
          <p:cNvSpPr>
            <a:spLocks noGrp="1"/>
          </p:cNvSpPr>
          <p:nvPr>
            <p:ph type="ctrTitle"/>
          </p:nvPr>
        </p:nvSpPr>
        <p:spPr/>
        <p:txBody>
          <a:bodyPr>
            <a:normAutofit/>
          </a:bodyPr>
          <a:lstStyle/>
          <a:p>
            <a:r>
              <a:rPr lang="is-IS" dirty="0" smtClean="0"/>
              <a:t>Efnahagshorfur ráðast af framgangi farsóttar …</a:t>
            </a:r>
            <a:endParaRPr lang="is-IS" dirty="0"/>
          </a:p>
        </p:txBody>
      </p:sp>
      <p:pic>
        <p:nvPicPr>
          <p:cNvPr id="6" name="Content Placeholder 5"/>
          <p:cNvPicPr>
            <a:picLocks noGrp="1"/>
          </p:cNvPicPr>
          <p:nvPr>
            <p:ph sz="quarter" idx="18"/>
          </p:nvPr>
        </p:nvPicPr>
        <p:blipFill>
          <a:blip r:embed="rId2"/>
          <a:stretch>
            <a:fillRect/>
          </a:stretch>
        </p:blipFill>
        <p:spPr>
          <a:xfrm>
            <a:off x="5580000" y="2340000"/>
            <a:ext cx="4896000" cy="6660000"/>
          </a:xfrm>
          <a:prstGeom prst="rect">
            <a:avLst/>
          </a:prstGeom>
        </p:spPr>
      </p:pic>
      <p:pic>
        <p:nvPicPr>
          <p:cNvPr id="7" name="Content Placeholder 6"/>
          <p:cNvPicPr>
            <a:picLocks noGrp="1"/>
          </p:cNvPicPr>
          <p:nvPr>
            <p:ph sz="quarter" idx="19"/>
          </p:nvPr>
        </p:nvPicPr>
        <p:blipFill>
          <a:blip r:embed="rId3"/>
          <a:stretch>
            <a:fillRect/>
          </a:stretch>
        </p:blipFill>
        <p:spPr>
          <a:xfrm>
            <a:off x="10800000" y="2340000"/>
            <a:ext cx="4896000" cy="6660000"/>
          </a:xfrm>
          <a:prstGeom prst="rect">
            <a:avLst/>
          </a:prstGeom>
        </p:spPr>
      </p:pic>
      <p:sp>
        <p:nvSpPr>
          <p:cNvPr id="15" name="TextBox 14"/>
          <p:cNvSpPr txBox="1"/>
          <p:nvPr/>
        </p:nvSpPr>
        <p:spPr>
          <a:xfrm>
            <a:off x="819400" y="8305800"/>
            <a:ext cx="14626000" cy="646331"/>
          </a:xfrm>
          <a:prstGeom prst="rect">
            <a:avLst/>
          </a:prstGeom>
          <a:noFill/>
        </p:spPr>
        <p:txBody>
          <a:bodyPr wrap="square" rtlCol="0" anchor="b" anchorCtr="0">
            <a:noAutofit/>
          </a:bodyPr>
          <a:lstStyle/>
          <a:p>
            <a:r>
              <a:rPr lang="is-IS" sz="1200" i="1" dirty="0" smtClean="0">
                <a:solidFill>
                  <a:schemeClr val="dk1"/>
                </a:solidFill>
              </a:rPr>
              <a:t>Heimild:</a:t>
            </a:r>
            <a:r>
              <a:rPr lang="is-IS" sz="1200" dirty="0" smtClean="0">
                <a:solidFill>
                  <a:schemeClr val="dk1"/>
                </a:solidFill>
              </a:rPr>
              <a:t> Seðlabanki </a:t>
            </a:r>
            <a:r>
              <a:rPr lang="is-IS" sz="1200" dirty="0">
                <a:solidFill>
                  <a:schemeClr val="dk1"/>
                </a:solidFill>
              </a:rPr>
              <a:t>Íslands.</a:t>
            </a:r>
            <a:r>
              <a:rPr lang="is-IS" sz="1200" dirty="0"/>
              <a:t> </a:t>
            </a:r>
          </a:p>
        </p:txBody>
      </p:sp>
      <p:pic>
        <p:nvPicPr>
          <p:cNvPr id="3" name="Content Placeholder 2"/>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190123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smtClean="0"/>
              <a:t>Peningamál í hnotskurn</a:t>
            </a:r>
            <a:endParaRPr lang="is-IS" dirty="0"/>
          </a:p>
        </p:txBody>
      </p:sp>
      <p:sp>
        <p:nvSpPr>
          <p:cNvPr id="11" name="Text Placeholder 10"/>
          <p:cNvSpPr>
            <a:spLocks noGrp="1"/>
          </p:cNvSpPr>
          <p:nvPr>
            <p:ph type="body" sz="quarter" idx="19"/>
          </p:nvPr>
        </p:nvSpPr>
        <p:spPr>
          <a:xfrm>
            <a:off x="1193800" y="5334000"/>
            <a:ext cx="1676400" cy="1524000"/>
          </a:xfrm>
        </p:spPr>
        <p:txBody>
          <a:bodyPr/>
          <a:lstStyle/>
          <a:p>
            <a:r>
              <a:rPr lang="is-IS" dirty="0" smtClean="0"/>
              <a:t>Farsóttin virtist í rénun í sumar en mikil fjölgun smita í haust og vetur</a:t>
            </a:r>
            <a:endParaRPr lang="is-IS" dirty="0"/>
          </a:p>
        </p:txBody>
      </p:sp>
      <p:sp>
        <p:nvSpPr>
          <p:cNvPr id="12" name="Text Placeholder 11"/>
          <p:cNvSpPr>
            <a:spLocks noGrp="1"/>
          </p:cNvSpPr>
          <p:nvPr>
            <p:ph type="body" sz="quarter" idx="23"/>
          </p:nvPr>
        </p:nvSpPr>
        <p:spPr>
          <a:xfrm>
            <a:off x="3643086" y="5334000"/>
            <a:ext cx="1706400" cy="1524000"/>
          </a:xfrm>
        </p:spPr>
        <p:txBody>
          <a:bodyPr/>
          <a:lstStyle/>
          <a:p>
            <a:r>
              <a:rPr lang="is-IS" dirty="0" smtClean="0"/>
              <a:t>Bakslag í viðsnúningi í </a:t>
            </a:r>
            <a:r>
              <a:rPr lang="is-IS" dirty="0" err="1" smtClean="0"/>
              <a:t>heimsbú-skapnum</a:t>
            </a:r>
            <a:endParaRPr lang="is-IS" dirty="0"/>
          </a:p>
        </p:txBody>
      </p:sp>
      <p:sp>
        <p:nvSpPr>
          <p:cNvPr id="13" name="Text Placeholder 12"/>
          <p:cNvSpPr>
            <a:spLocks noGrp="1"/>
          </p:cNvSpPr>
          <p:nvPr>
            <p:ph type="body" sz="quarter" idx="24"/>
          </p:nvPr>
        </p:nvSpPr>
        <p:spPr>
          <a:xfrm>
            <a:off x="6027058" y="5334000"/>
            <a:ext cx="1676400" cy="1524000"/>
          </a:xfrm>
        </p:spPr>
        <p:txBody>
          <a:bodyPr/>
          <a:lstStyle/>
          <a:p>
            <a:r>
              <a:rPr lang="is-IS" dirty="0" smtClean="0"/>
              <a:t>Mikill samdráttur útflutnings og lakari horfur en spáð í ágúst</a:t>
            </a:r>
            <a:endParaRPr lang="is-IS" dirty="0"/>
          </a:p>
        </p:txBody>
      </p:sp>
      <p:sp>
        <p:nvSpPr>
          <p:cNvPr id="14" name="Text Placeholder 13"/>
          <p:cNvSpPr>
            <a:spLocks noGrp="1"/>
          </p:cNvSpPr>
          <p:nvPr>
            <p:ph type="body" sz="quarter" idx="25"/>
          </p:nvPr>
        </p:nvSpPr>
        <p:spPr>
          <a:xfrm>
            <a:off x="8432800" y="5334000"/>
            <a:ext cx="1676400" cy="1524000"/>
          </a:xfrm>
        </p:spPr>
        <p:txBody>
          <a:bodyPr/>
          <a:lstStyle/>
          <a:p>
            <a:r>
              <a:rPr lang="is-IS" dirty="0" smtClean="0"/>
              <a:t>Meiri samdráttur í ár og hægari bati á næsta ári</a:t>
            </a:r>
            <a:endParaRPr lang="is-IS" dirty="0"/>
          </a:p>
        </p:txBody>
      </p:sp>
      <p:sp>
        <p:nvSpPr>
          <p:cNvPr id="15" name="Text Placeholder 14"/>
          <p:cNvSpPr>
            <a:spLocks noGrp="1"/>
          </p:cNvSpPr>
          <p:nvPr>
            <p:ph type="body" sz="quarter" idx="26"/>
          </p:nvPr>
        </p:nvSpPr>
        <p:spPr>
          <a:xfrm>
            <a:off x="10871200" y="5334000"/>
            <a:ext cx="1676400" cy="1524000"/>
          </a:xfrm>
        </p:spPr>
        <p:txBody>
          <a:bodyPr/>
          <a:lstStyle/>
          <a:p>
            <a:r>
              <a:rPr lang="is-IS" dirty="0"/>
              <a:t>Mikil fækkun starfa og atvinnuleysi í sögulegar hæðir</a:t>
            </a:r>
          </a:p>
        </p:txBody>
      </p:sp>
      <p:sp>
        <p:nvSpPr>
          <p:cNvPr id="16" name="Text Placeholder 15"/>
          <p:cNvSpPr>
            <a:spLocks noGrp="1"/>
          </p:cNvSpPr>
          <p:nvPr>
            <p:ph type="body" sz="quarter" idx="27"/>
          </p:nvPr>
        </p:nvSpPr>
        <p:spPr>
          <a:xfrm>
            <a:off x="13331372" y="5334000"/>
            <a:ext cx="1676400" cy="1524000"/>
          </a:xfrm>
        </p:spPr>
        <p:txBody>
          <a:bodyPr/>
          <a:lstStyle/>
          <a:p>
            <a:r>
              <a:rPr lang="is-IS" dirty="0" smtClean="0"/>
              <a:t>Verðbólga hefur aukist og horfur á að hún verði þrálátari en áður spáð</a:t>
            </a:r>
            <a:endParaRPr lang="is-IS" dirty="0"/>
          </a:p>
        </p:txBody>
      </p:sp>
      <p:pic>
        <p:nvPicPr>
          <p:cNvPr id="20" name="Picture Placeholder 19"/>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66" b="66"/>
          <a:stretch>
            <a:fillRect/>
          </a:stretch>
        </p:blipFill>
        <p:spPr/>
      </p:pic>
      <p:pic>
        <p:nvPicPr>
          <p:cNvPr id="33" name="Picture Placeholder 3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66" b="66"/>
          <a:stretch>
            <a:fillRect/>
          </a:stretch>
        </p:blipFill>
        <p:spPr/>
      </p:pic>
      <p:pic>
        <p:nvPicPr>
          <p:cNvPr id="34" name="Picture Placeholder 33"/>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66" b="66"/>
          <a:stretch>
            <a:fillRect/>
          </a:stretch>
        </p:blipFill>
        <p:spPr/>
      </p:pic>
      <p:pic>
        <p:nvPicPr>
          <p:cNvPr id="30" name="Picture Placeholder 29"/>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66" b="66"/>
          <a:stretch>
            <a:fillRect/>
          </a:stretch>
        </p:blipFill>
        <p:spPr/>
      </p:pic>
      <p:pic>
        <p:nvPicPr>
          <p:cNvPr id="2" name="Picture Placeholder 1"/>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66" b="66"/>
          <a:stretch>
            <a:fillRect/>
          </a:stretch>
        </p:blipFill>
        <p:spPr/>
      </p:pic>
      <p:pic>
        <p:nvPicPr>
          <p:cNvPr id="36" name="Picture Placeholder 35"/>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t="66" b="66"/>
          <a:stretch>
            <a:fillRect/>
          </a:stretch>
        </p:blipFill>
        <p:spPr/>
      </p:pic>
    </p:spTree>
    <p:extLst>
      <p:ext uri="{BB962C8B-B14F-4D97-AF65-F5344CB8AC3E}">
        <p14:creationId xmlns:p14="http://schemas.microsoft.com/office/powerpoint/2010/main" val="31608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p:cNvPicPr>
            <a:picLocks noGrp="1"/>
          </p:cNvPicPr>
          <p:nvPr>
            <p:ph sz="quarter" idx="17"/>
          </p:nvPr>
        </p:nvPicPr>
        <p:blipFill>
          <a:blip r:embed="rId2"/>
          <a:stretch>
            <a:fillRect/>
          </a:stretch>
        </p:blipFill>
        <p:spPr>
          <a:xfrm>
            <a:off x="432000" y="2340000"/>
            <a:ext cx="4896000" cy="6660000"/>
          </a:xfrm>
          <a:prstGeom prst="rect">
            <a:avLst/>
          </a:prstGeom>
        </p:spPr>
      </p:pic>
      <p:sp>
        <p:nvSpPr>
          <p:cNvPr id="5" name="Content Placeholder 4"/>
          <p:cNvSpPr>
            <a:spLocks noGrp="1"/>
          </p:cNvSpPr>
          <p:nvPr>
            <p:ph idx="1"/>
          </p:nvPr>
        </p:nvSpPr>
        <p:spPr/>
        <p:txBody>
          <a:bodyPr/>
          <a:lstStyle/>
          <a:p>
            <a:r>
              <a:rPr lang="is-IS" dirty="0" smtClean="0"/>
              <a:t>Sparnaður heimila jókst nokkuð í kjölfar fjármálakreppunnar og hefur aukist enn meira í kjölfar farsóttar</a:t>
            </a:r>
          </a:p>
          <a:p>
            <a:r>
              <a:rPr lang="is-IS" dirty="0" smtClean="0"/>
              <a:t>Hversu hratt heimilin ákveða að ganga á þennan „þvingaða“ sparnað mun hafa töluverð áhrif á hagvaxtarhorfur á næsta ári …</a:t>
            </a:r>
          </a:p>
          <a:p>
            <a:r>
              <a:rPr lang="is-IS" dirty="0"/>
              <a:t>… hagvöxtur </a:t>
            </a:r>
            <a:r>
              <a:rPr lang="is-IS" dirty="0" smtClean="0"/>
              <a:t>2021 allt </a:t>
            </a:r>
            <a:r>
              <a:rPr lang="is-IS" dirty="0"/>
              <a:t>frá </a:t>
            </a:r>
            <a:r>
              <a:rPr lang="is-IS" dirty="0" smtClean="0"/>
              <a:t>1,5% ef </a:t>
            </a:r>
            <a:r>
              <a:rPr lang="is-IS" dirty="0" smtClean="0"/>
              <a:t>meira sparað </a:t>
            </a:r>
            <a:r>
              <a:rPr lang="is-IS" dirty="0" smtClean="0"/>
              <a:t>(0,9 </a:t>
            </a:r>
            <a:r>
              <a:rPr lang="is-IS" dirty="0"/>
              <a:t>pr. undir grunnspá) í </a:t>
            </a:r>
            <a:r>
              <a:rPr lang="is-IS" dirty="0" smtClean="0"/>
              <a:t>3,2% ef </a:t>
            </a:r>
            <a:r>
              <a:rPr lang="is-IS" dirty="0" smtClean="0"/>
              <a:t>minna sparað </a:t>
            </a:r>
            <a:r>
              <a:rPr lang="is-IS" dirty="0" smtClean="0"/>
              <a:t>(0,9 </a:t>
            </a:r>
            <a:r>
              <a:rPr lang="is-IS" dirty="0"/>
              <a:t>pr. yfir grunnspá</a:t>
            </a:r>
            <a:r>
              <a:rPr lang="is-IS" dirty="0" smtClean="0"/>
              <a:t>)</a:t>
            </a:r>
          </a:p>
        </p:txBody>
      </p:sp>
      <p:sp>
        <p:nvSpPr>
          <p:cNvPr id="4" name="Title 3"/>
          <p:cNvSpPr>
            <a:spLocks noGrp="1"/>
          </p:cNvSpPr>
          <p:nvPr>
            <p:ph type="ctrTitle"/>
          </p:nvPr>
        </p:nvSpPr>
        <p:spPr/>
        <p:txBody>
          <a:bodyPr>
            <a:normAutofit/>
          </a:bodyPr>
          <a:lstStyle/>
          <a:p>
            <a:r>
              <a:rPr lang="is-IS" dirty="0" smtClean="0"/>
              <a:t>… en líka af sparnaðarhegðun heimila</a:t>
            </a:r>
            <a:endParaRPr lang="is-IS" dirty="0"/>
          </a:p>
        </p:txBody>
      </p:sp>
      <p:pic>
        <p:nvPicPr>
          <p:cNvPr id="17" name="Content Placeholder 16"/>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15" name="Content Placeholder 14"/>
          <p:cNvPicPr>
            <a:picLocks noGrp="1"/>
          </p:cNvPicPr>
          <p:nvPr>
            <p:ph sz="quarter" idx="18"/>
          </p:nvPr>
        </p:nvPicPr>
        <p:blipFill>
          <a:blip r:embed="rId4"/>
          <a:stretch>
            <a:fillRect/>
          </a:stretch>
        </p:blipFill>
        <p:spPr>
          <a:xfrm>
            <a:off x="5580000" y="2340000"/>
            <a:ext cx="4896000" cy="6660000"/>
          </a:xfrm>
          <a:prstGeom prst="rect">
            <a:avLst/>
          </a:prstGeom>
        </p:spPr>
      </p:pic>
      <p:sp>
        <p:nvSpPr>
          <p:cNvPr id="18" name="TextBox 17"/>
          <p:cNvSpPr txBox="1"/>
          <p:nvPr/>
        </p:nvSpPr>
        <p:spPr>
          <a:xfrm>
            <a:off x="819400" y="8305800"/>
            <a:ext cx="14626000" cy="646331"/>
          </a:xfrm>
          <a:prstGeom prst="rect">
            <a:avLst/>
          </a:prstGeom>
          <a:noFill/>
        </p:spPr>
        <p:txBody>
          <a:bodyPr wrap="square" rtlCol="0" anchor="b" anchorCtr="0">
            <a:noAutofit/>
          </a:bodyPr>
          <a:lstStyle/>
          <a:p>
            <a:r>
              <a:rPr lang="is-IS" sz="1200" dirty="0" smtClean="0">
                <a:solidFill>
                  <a:schemeClr val="dk1"/>
                </a:solidFill>
              </a:rPr>
              <a:t>1. </a:t>
            </a:r>
            <a:r>
              <a:rPr lang="is-IS" sz="1200" dirty="0"/>
              <a:t>Nokkur óvissa er um tölur Hagstofunnar um eiginlegt tekjustig heimila þar sem að ráðstöfunartekjuuppgjörið byggist ekki á samstæðuuppgjöri tekju- og </a:t>
            </a:r>
            <a:r>
              <a:rPr lang="is-IS" sz="1200" dirty="0" smtClean="0"/>
              <a:t>efnahagsreiknings</a:t>
            </a:r>
            <a:r>
              <a:rPr lang="is-IS" sz="1200" dirty="0"/>
              <a:t>. Við útreikning á hlutfalli sparnaðar er miðað við áætlun Seðlabankans um ráðstöfunartekjur þar sem tölur Hagstofunnar eru hækkaðar með hliðsjón af áætluðum útgjöldum heimilanna yfir langt tímabil. Árstíðarleiðrétt gögn. </a:t>
            </a:r>
            <a:r>
              <a:rPr lang="is-IS" sz="1200" dirty="0" smtClean="0"/>
              <a:t> </a:t>
            </a:r>
            <a:endParaRPr lang="is-IS" sz="1200" dirty="0"/>
          </a:p>
          <a:p>
            <a:r>
              <a:rPr lang="is-IS" sz="1200" i="1" dirty="0">
                <a:solidFill>
                  <a:schemeClr val="dk1"/>
                </a:solidFill>
              </a:rPr>
              <a:t>Heimildir:</a:t>
            </a:r>
            <a:r>
              <a:rPr lang="is-IS" sz="1200" dirty="0">
                <a:solidFill>
                  <a:schemeClr val="dk1"/>
                </a:solidFill>
              </a:rPr>
              <a:t> </a:t>
            </a:r>
            <a:r>
              <a:rPr lang="is-IS" sz="1200" dirty="0" smtClean="0">
                <a:solidFill>
                  <a:schemeClr val="dk1"/>
                </a:solidFill>
              </a:rPr>
              <a:t>Hagstofa Íslands, </a:t>
            </a:r>
            <a:r>
              <a:rPr lang="is-IS" sz="1200" dirty="0">
                <a:solidFill>
                  <a:schemeClr val="dk1"/>
                </a:solidFill>
              </a:rPr>
              <a:t>Seðlabanki Íslands.</a:t>
            </a:r>
            <a:r>
              <a:rPr lang="is-IS" sz="1200" dirty="0"/>
              <a:t> </a:t>
            </a:r>
          </a:p>
        </p:txBody>
      </p:sp>
    </p:spTree>
    <p:extLst>
      <p:ext uri="{BB962C8B-B14F-4D97-AF65-F5344CB8AC3E}">
        <p14:creationId xmlns:p14="http://schemas.microsoft.com/office/powerpoint/2010/main" val="649860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s-IS" dirty="0" smtClean="0"/>
              <a:t>Mikil óvissa um efnahagshorfur</a:t>
            </a:r>
            <a:endParaRPr lang="is-IS" dirty="0"/>
          </a:p>
        </p:txBody>
      </p:sp>
      <p:sp>
        <p:nvSpPr>
          <p:cNvPr id="4" name="Content Placeholder 3"/>
          <p:cNvSpPr>
            <a:spLocks noGrp="1"/>
          </p:cNvSpPr>
          <p:nvPr>
            <p:ph idx="10"/>
          </p:nvPr>
        </p:nvSpPr>
        <p:spPr>
          <a:xfrm>
            <a:off x="817200" y="1215238"/>
            <a:ext cx="14778400" cy="1299600"/>
          </a:xfrm>
        </p:spPr>
        <p:txBody>
          <a:bodyPr/>
          <a:lstStyle/>
          <a:p>
            <a:r>
              <a:rPr lang="is-IS" dirty="0"/>
              <a:t>Samkvæmt grunnspá </a:t>
            </a:r>
            <a:r>
              <a:rPr lang="is-IS" dirty="0" smtClean="0"/>
              <a:t>fer </a:t>
            </a:r>
            <a:r>
              <a:rPr lang="is-IS" dirty="0"/>
              <a:t>VLF </a:t>
            </a:r>
            <a:r>
              <a:rPr lang="is-IS" dirty="0" smtClean="0"/>
              <a:t>ekki yfir það sem </a:t>
            </a:r>
            <a:r>
              <a:rPr lang="is-IS" dirty="0"/>
              <a:t>hún var </a:t>
            </a:r>
            <a:r>
              <a:rPr lang="is-IS" dirty="0" smtClean="0"/>
              <a:t>2019 </a:t>
            </a:r>
            <a:r>
              <a:rPr lang="is-IS" dirty="0"/>
              <a:t>ekki fyrr en </a:t>
            </a:r>
            <a:r>
              <a:rPr lang="is-IS" dirty="0" smtClean="0"/>
              <a:t>2023 </a:t>
            </a:r>
            <a:r>
              <a:rPr lang="is-IS" dirty="0"/>
              <a:t>og er þá 5,6% undir því sem spáð </a:t>
            </a:r>
            <a:r>
              <a:rPr lang="is-IS" dirty="0" smtClean="0"/>
              <a:t>var í PM 20/1 </a:t>
            </a:r>
            <a:r>
              <a:rPr lang="is-IS" dirty="0"/>
              <a:t>…</a:t>
            </a:r>
          </a:p>
          <a:p>
            <a:r>
              <a:rPr lang="is-IS" dirty="0"/>
              <a:t>… en óvissa er mikil: </a:t>
            </a:r>
            <a:r>
              <a:rPr lang="is-IS" dirty="0" smtClean="0"/>
              <a:t>fari saman að farsóttin fjari hægar út </a:t>
            </a:r>
            <a:r>
              <a:rPr lang="is-IS" dirty="0"/>
              <a:t>og heimilin ganga hægar á eigin sparnað gæti </a:t>
            </a:r>
            <a:r>
              <a:rPr lang="is-IS" dirty="0" smtClean="0"/>
              <a:t>orðið tæplega 1% </a:t>
            </a:r>
            <a:r>
              <a:rPr lang="is-IS" dirty="0"/>
              <a:t>samdráttur </a:t>
            </a:r>
            <a:r>
              <a:rPr lang="is-IS" dirty="0" smtClean="0"/>
              <a:t>2021 </a:t>
            </a:r>
            <a:r>
              <a:rPr lang="is-IS" dirty="0"/>
              <a:t>en ef farsóttin </a:t>
            </a:r>
            <a:r>
              <a:rPr lang="is-IS" dirty="0" smtClean="0"/>
              <a:t>fjarar </a:t>
            </a:r>
            <a:r>
              <a:rPr lang="is-IS" dirty="0"/>
              <a:t>hraðar </a:t>
            </a:r>
            <a:r>
              <a:rPr lang="is-IS" dirty="0" smtClean="0"/>
              <a:t>út </a:t>
            </a:r>
            <a:r>
              <a:rPr lang="is-IS" dirty="0"/>
              <a:t>og heimilin ganga hraðar á eigin sparnað gæti hagvöxtur orðið </a:t>
            </a:r>
            <a:r>
              <a:rPr lang="is-IS" dirty="0" smtClean="0"/>
              <a:t>5½%</a:t>
            </a:r>
            <a:endParaRPr lang="is-IS" dirty="0"/>
          </a:p>
        </p:txBody>
      </p:sp>
      <p:sp>
        <p:nvSpPr>
          <p:cNvPr id="8" name="TextBox 7"/>
          <p:cNvSpPr txBox="1"/>
          <p:nvPr/>
        </p:nvSpPr>
        <p:spPr>
          <a:xfrm>
            <a:off x="819400" y="8458200"/>
            <a:ext cx="14626000" cy="493931"/>
          </a:xfrm>
          <a:prstGeom prst="rect">
            <a:avLst/>
          </a:prstGeom>
          <a:noFill/>
        </p:spPr>
        <p:txBody>
          <a:bodyPr wrap="square" rtlCol="0" anchor="b" anchorCtr="0">
            <a:noAutofit/>
          </a:bodyPr>
          <a:lstStyle/>
          <a:p>
            <a:r>
              <a:rPr lang="is-IS" sz="1200" dirty="0" smtClean="0">
                <a:solidFill>
                  <a:schemeClr val="dk1"/>
                </a:solidFill>
              </a:rPr>
              <a:t>1. </a:t>
            </a:r>
            <a:r>
              <a:rPr lang="is-IS" sz="1200" dirty="0"/>
              <a:t>VLF samkvæmt grunnspá Seðlabankans 2020-2023 og ólíkum fráviksdæmum í rammagrein 1. </a:t>
            </a:r>
          </a:p>
          <a:p>
            <a:r>
              <a:rPr lang="is-IS" sz="1200" i="1" dirty="0">
                <a:solidFill>
                  <a:schemeClr val="dk1"/>
                </a:solidFill>
              </a:rPr>
              <a:t>Heimildir:</a:t>
            </a:r>
            <a:r>
              <a:rPr lang="is-IS" sz="1200" dirty="0">
                <a:solidFill>
                  <a:schemeClr val="dk1"/>
                </a:solidFill>
              </a:rPr>
              <a:t> </a:t>
            </a:r>
            <a:r>
              <a:rPr lang="is-IS" sz="1200" dirty="0" smtClean="0">
                <a:solidFill>
                  <a:schemeClr val="dk1"/>
                </a:solidFill>
              </a:rPr>
              <a:t>Hagstofa Íslands, </a:t>
            </a:r>
            <a:r>
              <a:rPr lang="is-IS" sz="1200" dirty="0">
                <a:solidFill>
                  <a:schemeClr val="dk1"/>
                </a:solidFill>
              </a:rPr>
              <a:t>Seðlabanki Íslands.</a:t>
            </a:r>
            <a:r>
              <a:rPr lang="is-IS" sz="1200" dirty="0"/>
              <a:t> </a:t>
            </a:r>
          </a:p>
        </p:txBody>
      </p:sp>
      <p:pic>
        <p:nvPicPr>
          <p:cNvPr id="9" name="Content Placeholder 8"/>
          <p:cNvPicPr>
            <a:picLocks noGrp="1"/>
          </p:cNvPicPr>
          <p:nvPr>
            <p:ph idx="1"/>
          </p:nvPr>
        </p:nvPicPr>
        <p:blipFill>
          <a:blip r:embed="rId2"/>
          <a:stretch>
            <a:fillRect/>
          </a:stretch>
        </p:blipFill>
        <p:spPr>
          <a:xfrm>
            <a:off x="2520000" y="2340000"/>
            <a:ext cx="10620000" cy="6480000"/>
          </a:xfrm>
          <a:prstGeom prst="rect">
            <a:avLst/>
          </a:prstGeom>
        </p:spPr>
      </p:pic>
    </p:spTree>
    <p:extLst>
      <p:ext uri="{BB962C8B-B14F-4D97-AF65-F5344CB8AC3E}">
        <p14:creationId xmlns:p14="http://schemas.microsoft.com/office/powerpoint/2010/main" val="424433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smtClean="0"/>
              <a:t>Peningamál í hnotskurn</a:t>
            </a:r>
            <a:endParaRPr lang="is-IS" dirty="0"/>
          </a:p>
        </p:txBody>
      </p:sp>
      <p:sp>
        <p:nvSpPr>
          <p:cNvPr id="11" name="Text Placeholder 10"/>
          <p:cNvSpPr>
            <a:spLocks noGrp="1"/>
          </p:cNvSpPr>
          <p:nvPr>
            <p:ph type="body" sz="quarter" idx="19"/>
          </p:nvPr>
        </p:nvSpPr>
        <p:spPr>
          <a:xfrm>
            <a:off x="1193800" y="5334000"/>
            <a:ext cx="1676400" cy="1524000"/>
          </a:xfrm>
        </p:spPr>
        <p:txBody>
          <a:bodyPr/>
          <a:lstStyle/>
          <a:p>
            <a:r>
              <a:rPr lang="is-IS" dirty="0" smtClean="0"/>
              <a:t>Farsóttin virtist í rénun í sumar en mikil fjölgun smita í haust og vetur</a:t>
            </a:r>
            <a:endParaRPr lang="is-IS" dirty="0"/>
          </a:p>
        </p:txBody>
      </p:sp>
      <p:sp>
        <p:nvSpPr>
          <p:cNvPr id="12" name="Text Placeholder 11"/>
          <p:cNvSpPr>
            <a:spLocks noGrp="1"/>
          </p:cNvSpPr>
          <p:nvPr>
            <p:ph type="body" sz="quarter" idx="23"/>
          </p:nvPr>
        </p:nvSpPr>
        <p:spPr>
          <a:xfrm>
            <a:off x="3643086" y="5334000"/>
            <a:ext cx="1706400" cy="1524000"/>
          </a:xfrm>
        </p:spPr>
        <p:txBody>
          <a:bodyPr/>
          <a:lstStyle/>
          <a:p>
            <a:r>
              <a:rPr lang="is-IS" dirty="0" smtClean="0"/>
              <a:t>Bakslag í viðsnúningi í </a:t>
            </a:r>
            <a:r>
              <a:rPr lang="is-IS" dirty="0" err="1" smtClean="0"/>
              <a:t>heimsbú-skapnum</a:t>
            </a:r>
            <a:endParaRPr lang="is-IS" dirty="0"/>
          </a:p>
        </p:txBody>
      </p:sp>
      <p:sp>
        <p:nvSpPr>
          <p:cNvPr id="13" name="Text Placeholder 12"/>
          <p:cNvSpPr>
            <a:spLocks noGrp="1"/>
          </p:cNvSpPr>
          <p:nvPr>
            <p:ph type="body" sz="quarter" idx="24"/>
          </p:nvPr>
        </p:nvSpPr>
        <p:spPr>
          <a:xfrm>
            <a:off x="6027058" y="5334000"/>
            <a:ext cx="1676400" cy="1524000"/>
          </a:xfrm>
        </p:spPr>
        <p:txBody>
          <a:bodyPr/>
          <a:lstStyle/>
          <a:p>
            <a:r>
              <a:rPr lang="is-IS" dirty="0"/>
              <a:t>Mikill samdráttur útflutnings og lakari horfur en </a:t>
            </a:r>
            <a:r>
              <a:rPr lang="is-IS" dirty="0" smtClean="0"/>
              <a:t>spáð í ágúst</a:t>
            </a:r>
            <a:endParaRPr lang="is-IS" dirty="0"/>
          </a:p>
        </p:txBody>
      </p:sp>
      <p:sp>
        <p:nvSpPr>
          <p:cNvPr id="14" name="Text Placeholder 13"/>
          <p:cNvSpPr>
            <a:spLocks noGrp="1"/>
          </p:cNvSpPr>
          <p:nvPr>
            <p:ph type="body" sz="quarter" idx="25"/>
          </p:nvPr>
        </p:nvSpPr>
        <p:spPr>
          <a:xfrm>
            <a:off x="8432800" y="5334000"/>
            <a:ext cx="1676400" cy="1524000"/>
          </a:xfrm>
        </p:spPr>
        <p:txBody>
          <a:bodyPr/>
          <a:lstStyle/>
          <a:p>
            <a:r>
              <a:rPr lang="is-IS" dirty="0" smtClean="0"/>
              <a:t>Meiri samdráttur í ár og hægari bati á næsta ári</a:t>
            </a:r>
            <a:endParaRPr lang="is-IS" dirty="0"/>
          </a:p>
        </p:txBody>
      </p:sp>
      <p:sp>
        <p:nvSpPr>
          <p:cNvPr id="15" name="Text Placeholder 14"/>
          <p:cNvSpPr>
            <a:spLocks noGrp="1"/>
          </p:cNvSpPr>
          <p:nvPr>
            <p:ph type="body" sz="quarter" idx="26"/>
          </p:nvPr>
        </p:nvSpPr>
        <p:spPr>
          <a:xfrm>
            <a:off x="10871200" y="5334000"/>
            <a:ext cx="1676400" cy="1524000"/>
          </a:xfrm>
        </p:spPr>
        <p:txBody>
          <a:bodyPr/>
          <a:lstStyle/>
          <a:p>
            <a:r>
              <a:rPr lang="is-IS" dirty="0"/>
              <a:t>Mikil fækkun starfa og atvinnuleysi í sögulegar hæðir</a:t>
            </a:r>
          </a:p>
        </p:txBody>
      </p:sp>
      <p:sp>
        <p:nvSpPr>
          <p:cNvPr id="16" name="Text Placeholder 15"/>
          <p:cNvSpPr>
            <a:spLocks noGrp="1"/>
          </p:cNvSpPr>
          <p:nvPr>
            <p:ph type="body" sz="quarter" idx="27"/>
          </p:nvPr>
        </p:nvSpPr>
        <p:spPr>
          <a:xfrm>
            <a:off x="13331372" y="5334000"/>
            <a:ext cx="1676400" cy="1524000"/>
          </a:xfrm>
        </p:spPr>
        <p:txBody>
          <a:bodyPr/>
          <a:lstStyle/>
          <a:p>
            <a:r>
              <a:rPr lang="is-IS" dirty="0" smtClean="0"/>
              <a:t>Verðbólga hefur aukist og horfur á að hún verði þrálátari en áður spáð</a:t>
            </a:r>
            <a:endParaRPr lang="is-IS" dirty="0"/>
          </a:p>
        </p:txBody>
      </p:sp>
      <p:sp>
        <p:nvSpPr>
          <p:cNvPr id="21" name="Oval 20"/>
          <p:cNvSpPr/>
          <p:nvPr/>
        </p:nvSpPr>
        <p:spPr>
          <a:xfrm>
            <a:off x="1080000" y="7920000"/>
            <a:ext cx="252000" cy="252000"/>
          </a:xfrm>
          <a:prstGeom prst="ellipse">
            <a:avLst/>
          </a:prstGeom>
          <a:blipFill>
            <a:blip r:embed="rId2"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1080000" y="8280000"/>
            <a:ext cx="252000" cy="252000"/>
          </a:xfrm>
          <a:prstGeom prst="ellipse">
            <a:avLst/>
          </a:prstGeom>
          <a:blipFill>
            <a:blip r:embed="rId3">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p:cNvSpPr txBox="1"/>
          <p:nvPr/>
        </p:nvSpPr>
        <p:spPr>
          <a:xfrm>
            <a:off x="1440000" y="7848000"/>
            <a:ext cx="2438400" cy="338554"/>
          </a:xfrm>
          <a:prstGeom prst="rect">
            <a:avLst/>
          </a:prstGeom>
          <a:noFill/>
        </p:spPr>
        <p:txBody>
          <a:bodyPr wrap="square" rtlCol="0">
            <a:spAutoFit/>
          </a:bodyPr>
          <a:lstStyle/>
          <a:p>
            <a:r>
              <a:rPr lang="is-IS" sz="1600" dirty="0" smtClean="0">
                <a:solidFill>
                  <a:srgbClr val="004562"/>
                </a:solidFill>
              </a:rPr>
              <a:t>Ritið í heild</a:t>
            </a:r>
            <a:endParaRPr lang="is-IS" sz="1600" dirty="0">
              <a:solidFill>
                <a:srgbClr val="004562"/>
              </a:solidFill>
            </a:endParaRPr>
          </a:p>
        </p:txBody>
      </p:sp>
      <p:sp>
        <p:nvSpPr>
          <p:cNvPr id="24" name="TextBox 23"/>
          <p:cNvSpPr txBox="1"/>
          <p:nvPr/>
        </p:nvSpPr>
        <p:spPr>
          <a:xfrm>
            <a:off x="1440000" y="8208000"/>
            <a:ext cx="2841283" cy="338554"/>
          </a:xfrm>
          <a:prstGeom prst="rect">
            <a:avLst/>
          </a:prstGeom>
          <a:noFill/>
        </p:spPr>
        <p:txBody>
          <a:bodyPr wrap="square" rtlCol="0">
            <a:spAutoFit/>
          </a:bodyPr>
          <a:lstStyle/>
          <a:p>
            <a:r>
              <a:rPr lang="is-IS" sz="1600" dirty="0" smtClean="0">
                <a:solidFill>
                  <a:srgbClr val="004562"/>
                </a:solidFill>
              </a:rPr>
              <a:t>Kynning aðalhagfræðings</a:t>
            </a:r>
            <a:endParaRPr lang="is-IS" sz="1600" dirty="0">
              <a:solidFill>
                <a:srgbClr val="004562"/>
              </a:solidFill>
            </a:endParaRPr>
          </a:p>
        </p:txBody>
      </p:sp>
      <p:sp>
        <p:nvSpPr>
          <p:cNvPr id="25" name="Oval 24"/>
          <p:cNvSpPr/>
          <p:nvPr/>
        </p:nvSpPr>
        <p:spPr>
          <a:xfrm>
            <a:off x="5040000" y="7920000"/>
            <a:ext cx="252000" cy="252000"/>
          </a:xfrm>
          <a:prstGeom prst="ellipse">
            <a:avLst/>
          </a:prstGeom>
          <a:blipFill>
            <a:blip r:embed="rId3">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Oval 25"/>
          <p:cNvSpPr/>
          <p:nvPr/>
        </p:nvSpPr>
        <p:spPr>
          <a:xfrm>
            <a:off x="5040000" y="8280000"/>
            <a:ext cx="252000" cy="252000"/>
          </a:xfrm>
          <a:prstGeom prst="ellipse">
            <a:avLst/>
          </a:prstGeom>
          <a:blipFill>
            <a:blip r:embed="rId4">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TextBox 26"/>
          <p:cNvSpPr txBox="1"/>
          <p:nvPr/>
        </p:nvSpPr>
        <p:spPr>
          <a:xfrm>
            <a:off x="5400000" y="7848000"/>
            <a:ext cx="2438400" cy="338554"/>
          </a:xfrm>
          <a:prstGeom prst="rect">
            <a:avLst/>
          </a:prstGeom>
          <a:noFill/>
        </p:spPr>
        <p:txBody>
          <a:bodyPr wrap="square" rtlCol="0">
            <a:spAutoFit/>
          </a:bodyPr>
          <a:lstStyle/>
          <a:p>
            <a:r>
              <a:rPr lang="is-IS" sz="1600" dirty="0" err="1" smtClean="0">
                <a:solidFill>
                  <a:srgbClr val="004562"/>
                </a:solidFill>
              </a:rPr>
              <a:t>Power</a:t>
            </a:r>
            <a:r>
              <a:rPr lang="is-IS" sz="1600" dirty="0" smtClean="0">
                <a:solidFill>
                  <a:srgbClr val="004562"/>
                </a:solidFill>
              </a:rPr>
              <a:t> </a:t>
            </a:r>
            <a:r>
              <a:rPr lang="is-IS" sz="1600" dirty="0" err="1" smtClean="0">
                <a:solidFill>
                  <a:srgbClr val="004562"/>
                </a:solidFill>
              </a:rPr>
              <a:t>Point</a:t>
            </a:r>
            <a:r>
              <a:rPr lang="is-IS" sz="1600" dirty="0" smtClean="0">
                <a:solidFill>
                  <a:srgbClr val="004562"/>
                </a:solidFill>
              </a:rPr>
              <a:t> myndir</a:t>
            </a:r>
            <a:endParaRPr lang="is-IS" sz="1600" dirty="0">
              <a:solidFill>
                <a:srgbClr val="004562"/>
              </a:solidFill>
            </a:endParaRPr>
          </a:p>
        </p:txBody>
      </p:sp>
      <p:sp>
        <p:nvSpPr>
          <p:cNvPr id="28" name="TextBox 27"/>
          <p:cNvSpPr txBox="1"/>
          <p:nvPr/>
        </p:nvSpPr>
        <p:spPr>
          <a:xfrm>
            <a:off x="5400000" y="8208000"/>
            <a:ext cx="2438400" cy="338554"/>
          </a:xfrm>
          <a:prstGeom prst="rect">
            <a:avLst/>
          </a:prstGeom>
          <a:noFill/>
        </p:spPr>
        <p:txBody>
          <a:bodyPr wrap="square" rtlCol="0">
            <a:spAutoFit/>
          </a:bodyPr>
          <a:lstStyle/>
          <a:p>
            <a:r>
              <a:rPr lang="is-IS" sz="1600" dirty="0" smtClean="0">
                <a:solidFill>
                  <a:srgbClr val="004562"/>
                </a:solidFill>
              </a:rPr>
              <a:t>Myndagögn</a:t>
            </a:r>
            <a:endParaRPr lang="is-IS" sz="1600" dirty="0">
              <a:solidFill>
                <a:srgbClr val="004562"/>
              </a:solidFill>
            </a:endParaRPr>
          </a:p>
        </p:txBody>
      </p:sp>
      <p:sp>
        <p:nvSpPr>
          <p:cNvPr id="29" name="Oval 28"/>
          <p:cNvSpPr/>
          <p:nvPr/>
        </p:nvSpPr>
        <p:spPr>
          <a:xfrm>
            <a:off x="8280000" y="7920000"/>
            <a:ext cx="252000" cy="252000"/>
          </a:xfrm>
          <a:prstGeom prst="ellipse">
            <a:avLst/>
          </a:prstGeom>
          <a:blipFill>
            <a:blip r:embed="rId5"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TextBox 30"/>
          <p:cNvSpPr txBox="1"/>
          <p:nvPr/>
        </p:nvSpPr>
        <p:spPr>
          <a:xfrm>
            <a:off x="8640000" y="7848000"/>
            <a:ext cx="2216727" cy="338554"/>
          </a:xfrm>
          <a:prstGeom prst="rect">
            <a:avLst/>
          </a:prstGeom>
          <a:noFill/>
        </p:spPr>
        <p:txBody>
          <a:bodyPr wrap="square" rtlCol="0">
            <a:spAutoFit/>
          </a:bodyPr>
          <a:lstStyle/>
          <a:p>
            <a:r>
              <a:rPr lang="is-IS" sz="1600" dirty="0" smtClean="0">
                <a:solidFill>
                  <a:srgbClr val="004562"/>
                </a:solidFill>
              </a:rPr>
              <a:t>Tíst</a:t>
            </a:r>
            <a:endParaRPr lang="is-IS" sz="1600" dirty="0">
              <a:solidFill>
                <a:srgbClr val="004562"/>
              </a:solidFill>
            </a:endParaRPr>
          </a:p>
        </p:txBody>
      </p:sp>
      <p:pic>
        <p:nvPicPr>
          <p:cNvPr id="20" name="Picture Placeholder 19"/>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t="66" b="66"/>
          <a:stretch>
            <a:fillRect/>
          </a:stretch>
        </p:blipFill>
        <p:spPr/>
      </p:pic>
      <p:pic>
        <p:nvPicPr>
          <p:cNvPr id="33" name="Picture Placeholder 32"/>
          <p:cNvPicPr>
            <a:picLocks noGrp="1" noChangeAspect="1"/>
          </p:cNvPicPr>
          <p:nvPr>
            <p:ph type="pic" sz="quarter" idx="17"/>
          </p:nvPr>
        </p:nvPicPr>
        <p:blipFill>
          <a:blip r:embed="rId7" cstate="print">
            <a:extLst>
              <a:ext uri="{28A0092B-C50C-407E-A947-70E740481C1C}">
                <a14:useLocalDpi xmlns:a14="http://schemas.microsoft.com/office/drawing/2010/main" val="0"/>
              </a:ext>
            </a:extLst>
          </a:blip>
          <a:srcRect t="66" b="66"/>
          <a:stretch>
            <a:fillRect/>
          </a:stretch>
        </p:blipFill>
        <p:spPr/>
      </p:pic>
      <p:pic>
        <p:nvPicPr>
          <p:cNvPr id="34" name="Picture Placeholder 33"/>
          <p:cNvPicPr>
            <a:picLocks noGrp="1" noChangeAspect="1"/>
          </p:cNvPicPr>
          <p:nvPr>
            <p:ph type="pic" sz="quarter" idx="18"/>
          </p:nvPr>
        </p:nvPicPr>
        <p:blipFill>
          <a:blip r:embed="rId8" cstate="print">
            <a:extLst>
              <a:ext uri="{28A0092B-C50C-407E-A947-70E740481C1C}">
                <a14:useLocalDpi xmlns:a14="http://schemas.microsoft.com/office/drawing/2010/main" val="0"/>
              </a:ext>
            </a:extLst>
          </a:blip>
          <a:srcRect t="66" b="66"/>
          <a:stretch>
            <a:fillRect/>
          </a:stretch>
        </p:blipFill>
        <p:spPr/>
      </p:pic>
      <p:pic>
        <p:nvPicPr>
          <p:cNvPr id="30" name="Picture Placeholder 29"/>
          <p:cNvPicPr>
            <a:picLocks noGrp="1" noChangeAspect="1"/>
          </p:cNvPicPr>
          <p:nvPr>
            <p:ph type="pic" sz="quarter" idx="15"/>
          </p:nvPr>
        </p:nvPicPr>
        <p:blipFill>
          <a:blip r:embed="rId9" cstate="print">
            <a:extLst>
              <a:ext uri="{28A0092B-C50C-407E-A947-70E740481C1C}">
                <a14:useLocalDpi xmlns:a14="http://schemas.microsoft.com/office/drawing/2010/main" val="0"/>
              </a:ext>
            </a:extLst>
          </a:blip>
          <a:srcRect t="66" b="66"/>
          <a:stretch>
            <a:fillRect/>
          </a:stretch>
        </p:blipFill>
        <p:spPr/>
      </p:pic>
      <p:pic>
        <p:nvPicPr>
          <p:cNvPr id="2" name="Picture Placeholder 1"/>
          <p:cNvPicPr>
            <a:picLocks noGrp="1" noChangeAspect="1"/>
          </p:cNvPicPr>
          <p:nvPr>
            <p:ph type="pic" sz="quarter" idx="14"/>
          </p:nvPr>
        </p:nvPicPr>
        <p:blipFill>
          <a:blip r:embed="rId10" cstate="print">
            <a:extLst>
              <a:ext uri="{28A0092B-C50C-407E-A947-70E740481C1C}">
                <a14:useLocalDpi xmlns:a14="http://schemas.microsoft.com/office/drawing/2010/main" val="0"/>
              </a:ext>
            </a:extLst>
          </a:blip>
          <a:srcRect t="66" b="66"/>
          <a:stretch>
            <a:fillRect/>
          </a:stretch>
        </p:blipFill>
        <p:spPr/>
      </p:pic>
      <p:pic>
        <p:nvPicPr>
          <p:cNvPr id="36" name="Picture Placeholder 35"/>
          <p:cNvPicPr>
            <a:picLocks noGrp="1" noChangeAspect="1"/>
          </p:cNvPicPr>
          <p:nvPr>
            <p:ph type="pic" sz="quarter" idx="11"/>
          </p:nvPr>
        </p:nvPicPr>
        <p:blipFill>
          <a:blip r:embed="rId11" cstate="print">
            <a:extLst>
              <a:ext uri="{28A0092B-C50C-407E-A947-70E740481C1C}">
                <a14:useLocalDpi xmlns:a14="http://schemas.microsoft.com/office/drawing/2010/main" val="0"/>
              </a:ext>
            </a:extLst>
          </a:blip>
          <a:srcRect t="66" b="66"/>
          <a:stretch>
            <a:fillRect/>
          </a:stretch>
        </p:blipFill>
        <p:spPr/>
      </p:pic>
    </p:spTree>
    <p:extLst>
      <p:ext uri="{BB962C8B-B14F-4D97-AF65-F5344CB8AC3E}">
        <p14:creationId xmlns:p14="http://schemas.microsoft.com/office/powerpoint/2010/main" val="120275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fontScale="92500"/>
          </a:bodyPr>
          <a:lstStyle/>
          <a:p>
            <a:r>
              <a:rPr lang="is-IS" dirty="0" smtClean="0"/>
              <a:t>Alþjóðleg efnahagsmál og ytri skilyrði</a:t>
            </a:r>
            <a:endParaRPr lang="is-IS" dirty="0"/>
          </a:p>
        </p:txBody>
      </p:sp>
      <p:pic>
        <p:nvPicPr>
          <p:cNvPr id="3" name="Picture Placeholder 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2699755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is-IS" dirty="0" smtClean="0"/>
              <a:t>COVID-19-farsóttin í mikilli sókn …</a:t>
            </a:r>
            <a:endParaRPr lang="is-IS" dirty="0"/>
          </a:p>
        </p:txBody>
      </p:sp>
      <p:sp>
        <p:nvSpPr>
          <p:cNvPr id="13" name="Content Placeholder 12"/>
          <p:cNvSpPr>
            <a:spLocks noGrp="1"/>
          </p:cNvSpPr>
          <p:nvPr>
            <p:ph idx="10"/>
          </p:nvPr>
        </p:nvSpPr>
        <p:spPr/>
        <p:txBody>
          <a:bodyPr/>
          <a:lstStyle/>
          <a:p>
            <a:r>
              <a:rPr lang="is-IS" dirty="0" smtClean="0"/>
              <a:t>Farsóttin virtist í rénun í sumar en hún hefur sótt í sig veðrið um allan heim í haust og vetur</a:t>
            </a:r>
          </a:p>
          <a:p>
            <a:r>
              <a:rPr lang="is-IS" dirty="0" smtClean="0"/>
              <a:t>Fjöldi staðfestra smita nú er mun meiri en hann var mestur í vor – sem að hluta endurspeglar víðtækari sýnatöku</a:t>
            </a:r>
          </a:p>
          <a:p>
            <a:r>
              <a:rPr lang="is-IS" dirty="0" smtClean="0"/>
              <a:t>Um 55 milljónir manna hafa nú greinst með sjúkdóminn og yfir 1,3 milljónir hafa látist</a:t>
            </a:r>
            <a:endParaRPr lang="is-IS" dirty="0"/>
          </a:p>
        </p:txBody>
      </p:sp>
      <p:sp>
        <p:nvSpPr>
          <p:cNvPr id="7" name="TextBox 6"/>
          <p:cNvSpPr txBox="1"/>
          <p:nvPr/>
        </p:nvSpPr>
        <p:spPr>
          <a:xfrm>
            <a:off x="819400" y="8305800"/>
            <a:ext cx="14626000" cy="646331"/>
          </a:xfrm>
          <a:prstGeom prst="rect">
            <a:avLst/>
          </a:prstGeom>
          <a:noFill/>
        </p:spPr>
        <p:txBody>
          <a:bodyPr wrap="square" rtlCol="0" anchor="b" anchorCtr="0">
            <a:noAutofit/>
          </a:bodyPr>
          <a:lstStyle/>
          <a:p>
            <a:r>
              <a:rPr lang="is-IS" sz="1200" dirty="0" smtClean="0">
                <a:solidFill>
                  <a:schemeClr val="dk1"/>
                </a:solidFill>
              </a:rPr>
              <a:t>1. </a:t>
            </a:r>
            <a:r>
              <a:rPr lang="is-IS" sz="1200" dirty="0" smtClean="0"/>
              <a:t>Sjö daga hreyfanlegt meðaltal.</a:t>
            </a:r>
            <a:endParaRPr lang="is-IS" sz="1200" dirty="0"/>
          </a:p>
          <a:p>
            <a:r>
              <a:rPr lang="is-IS" sz="1200" i="1" dirty="0">
                <a:solidFill>
                  <a:schemeClr val="dk1"/>
                </a:solidFill>
              </a:rPr>
              <a:t>Heimildir:</a:t>
            </a:r>
            <a:r>
              <a:rPr lang="is-IS" sz="1200" dirty="0">
                <a:solidFill>
                  <a:schemeClr val="dk1"/>
                </a:solidFill>
              </a:rPr>
              <a:t> </a:t>
            </a:r>
            <a:r>
              <a:rPr lang="is-IS" sz="1200" dirty="0"/>
              <a:t>Alþjóðaheilbrigðismálastofnunin, Johns </a:t>
            </a:r>
            <a:r>
              <a:rPr lang="is-IS" sz="1200" dirty="0" err="1"/>
              <a:t>Hopkins</a:t>
            </a:r>
            <a:r>
              <a:rPr lang="is-IS" sz="1200" dirty="0"/>
              <a:t> </a:t>
            </a:r>
            <a:r>
              <a:rPr lang="is-IS" sz="1200" dirty="0" err="1" smtClean="0"/>
              <a:t>University</a:t>
            </a:r>
            <a:r>
              <a:rPr lang="is-IS" sz="1200" dirty="0" smtClean="0"/>
              <a:t>, OECD.</a:t>
            </a:r>
            <a:endParaRPr lang="is-IS" sz="1200" dirty="0"/>
          </a:p>
        </p:txBody>
      </p:sp>
      <p:pic>
        <p:nvPicPr>
          <p:cNvPr id="4" name="Content Placeholder 3"/>
          <p:cNvPicPr>
            <a:picLocks noGrp="1"/>
          </p:cNvPicPr>
          <p:nvPr>
            <p:ph idx="1"/>
          </p:nvPr>
        </p:nvPicPr>
        <p:blipFill>
          <a:blip r:embed="rId2"/>
          <a:stretch>
            <a:fillRect/>
          </a:stretch>
        </p:blipFill>
        <p:spPr>
          <a:xfrm>
            <a:off x="2520000" y="2340000"/>
            <a:ext cx="10620000" cy="6480000"/>
          </a:xfrm>
          <a:prstGeom prst="rect">
            <a:avLst/>
          </a:prstGeom>
        </p:spPr>
      </p:pic>
    </p:spTree>
    <p:extLst>
      <p:ext uri="{BB962C8B-B14F-4D97-AF65-F5344CB8AC3E}">
        <p14:creationId xmlns:p14="http://schemas.microsoft.com/office/powerpoint/2010/main" val="427380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sz="quarter" idx="17"/>
          </p:nvPr>
        </p:nvPicPr>
        <p:blipFill>
          <a:blip r:embed="rId2"/>
          <a:stretch>
            <a:fillRect/>
          </a:stretch>
        </p:blipFill>
        <p:spPr>
          <a:xfrm>
            <a:off x="432000" y="2340000"/>
            <a:ext cx="4896000" cy="6660000"/>
          </a:xfrm>
          <a:prstGeom prst="rect">
            <a:avLst/>
          </a:prstGeom>
        </p:spPr>
      </p:pic>
      <p:sp>
        <p:nvSpPr>
          <p:cNvPr id="5" name="Content Placeholder 4"/>
          <p:cNvSpPr>
            <a:spLocks noGrp="1"/>
          </p:cNvSpPr>
          <p:nvPr>
            <p:ph idx="1"/>
          </p:nvPr>
        </p:nvSpPr>
        <p:spPr/>
        <p:txBody>
          <a:bodyPr/>
          <a:lstStyle/>
          <a:p>
            <a:r>
              <a:rPr lang="is-IS" dirty="0" smtClean="0"/>
              <a:t>Aukin </a:t>
            </a:r>
            <a:r>
              <a:rPr lang="is-IS" dirty="0"/>
              <a:t>smit hafa kallað á herðingu sóttvarna </a:t>
            </a:r>
            <a:r>
              <a:rPr lang="is-IS" dirty="0" smtClean="0"/>
              <a:t>á </a:t>
            </a:r>
            <a:r>
              <a:rPr lang="is-IS" dirty="0"/>
              <a:t>ný og </a:t>
            </a:r>
            <a:r>
              <a:rPr lang="is-IS" dirty="0" smtClean="0"/>
              <a:t>í kjölfarið hafa efnahagsumsvif gefið eftir</a:t>
            </a:r>
          </a:p>
          <a:p>
            <a:r>
              <a:rPr lang="is-IS" dirty="0" smtClean="0"/>
              <a:t>Umferð hefur minnkað og er aftur komin </a:t>
            </a:r>
            <a:r>
              <a:rPr lang="is-IS" dirty="0"/>
              <a:t>undir það sem hún var áður en farsóttin skall </a:t>
            </a:r>
            <a:r>
              <a:rPr lang="is-IS" dirty="0" smtClean="0"/>
              <a:t>á – og </a:t>
            </a:r>
            <a:r>
              <a:rPr lang="is-IS" dirty="0" err="1" smtClean="0"/>
              <a:t>PMI-vísitölur</a:t>
            </a:r>
            <a:r>
              <a:rPr lang="is-IS" dirty="0" smtClean="0"/>
              <a:t> hafa lækkað aftur</a:t>
            </a:r>
          </a:p>
          <a:p>
            <a:r>
              <a:rPr lang="is-IS" dirty="0" smtClean="0"/>
              <a:t>Horfur á að VLF í helstu viðskiptalöndum dragist saman á ný á Q4 eftir kröftugan </a:t>
            </a:r>
            <a:r>
              <a:rPr lang="is-IS" dirty="0" smtClean="0"/>
              <a:t>viðsnúning </a:t>
            </a:r>
            <a:r>
              <a:rPr lang="is-IS" dirty="0" smtClean="0"/>
              <a:t>á Q3</a:t>
            </a:r>
          </a:p>
        </p:txBody>
      </p:sp>
      <p:sp>
        <p:nvSpPr>
          <p:cNvPr id="4" name="Title 3"/>
          <p:cNvSpPr>
            <a:spLocks noGrp="1"/>
          </p:cNvSpPr>
          <p:nvPr>
            <p:ph type="ctrTitle"/>
          </p:nvPr>
        </p:nvSpPr>
        <p:spPr/>
        <p:txBody>
          <a:bodyPr>
            <a:normAutofit/>
          </a:bodyPr>
          <a:lstStyle/>
          <a:p>
            <a:r>
              <a:rPr lang="is-IS" dirty="0"/>
              <a:t>… og alþjóðleg efnahagsumsvif gefa eftir á </a:t>
            </a:r>
            <a:r>
              <a:rPr lang="is-IS" dirty="0" smtClean="0"/>
              <a:t>ný</a:t>
            </a:r>
            <a:endParaRPr lang="is-IS" dirty="0"/>
          </a:p>
        </p:txBody>
      </p:sp>
      <p:sp>
        <p:nvSpPr>
          <p:cNvPr id="12" name="TextBox 11"/>
          <p:cNvSpPr txBox="1"/>
          <p:nvPr/>
        </p:nvSpPr>
        <p:spPr>
          <a:xfrm>
            <a:off x="819400" y="8153400"/>
            <a:ext cx="14626000" cy="798732"/>
          </a:xfrm>
          <a:prstGeom prst="rect">
            <a:avLst/>
          </a:prstGeom>
          <a:noFill/>
        </p:spPr>
        <p:txBody>
          <a:bodyPr wrap="square" rtlCol="0" anchor="b" anchorCtr="0">
            <a:noAutofit/>
          </a:bodyPr>
          <a:lstStyle/>
          <a:p>
            <a:r>
              <a:rPr lang="is-IS" sz="1200" dirty="0" smtClean="0"/>
              <a:t>1. Akandi </a:t>
            </a:r>
            <a:r>
              <a:rPr lang="is-IS" sz="1200" dirty="0"/>
              <a:t>og gangandi umferð samkvæmt </a:t>
            </a:r>
            <a:r>
              <a:rPr lang="is-IS" sz="1200" dirty="0" err="1"/>
              <a:t>Apple</a:t>
            </a:r>
            <a:r>
              <a:rPr lang="is-IS" sz="1200" dirty="0"/>
              <a:t> </a:t>
            </a:r>
            <a:r>
              <a:rPr lang="is-IS" sz="1200" dirty="0" err="1"/>
              <a:t>Mobility</a:t>
            </a:r>
            <a:r>
              <a:rPr lang="is-IS" sz="1200" dirty="0"/>
              <a:t> </a:t>
            </a:r>
            <a:r>
              <a:rPr lang="is-IS" sz="1200" dirty="0" err="1"/>
              <a:t>Trends</a:t>
            </a:r>
            <a:r>
              <a:rPr lang="is-IS" sz="1200" dirty="0"/>
              <a:t>. Breyting frá 19. janúar </a:t>
            </a:r>
            <a:r>
              <a:rPr lang="is-IS" sz="1200" dirty="0" smtClean="0"/>
              <a:t>2020. Sjö daga hreyfanlegt meðaltal. </a:t>
            </a:r>
            <a:r>
              <a:rPr lang="is-IS" sz="1200" dirty="0"/>
              <a:t>2. </a:t>
            </a:r>
            <a:r>
              <a:rPr lang="is-IS" sz="1200" dirty="0" err="1" smtClean="0"/>
              <a:t>PMI-framleiðsluvísitala</a:t>
            </a:r>
            <a:r>
              <a:rPr lang="is-IS" sz="1200" dirty="0" smtClean="0"/>
              <a:t> </a:t>
            </a:r>
            <a:r>
              <a:rPr lang="is-IS" sz="1200" dirty="0"/>
              <a:t>IHS </a:t>
            </a:r>
            <a:r>
              <a:rPr lang="is-IS" sz="1200" dirty="0" err="1"/>
              <a:t>Markit</a:t>
            </a:r>
            <a:r>
              <a:rPr lang="is-IS" sz="1200" dirty="0"/>
              <a:t> fyrir framleiðslu- og þjónustu (</a:t>
            </a:r>
            <a:r>
              <a:rPr lang="is-IS" sz="1200" dirty="0" err="1"/>
              <a:t>Composite</a:t>
            </a:r>
            <a:r>
              <a:rPr lang="is-IS" sz="1200" dirty="0"/>
              <a:t> </a:t>
            </a:r>
            <a:r>
              <a:rPr lang="is-IS" sz="1200" dirty="0" err="1"/>
              <a:t>Output</a:t>
            </a:r>
            <a:r>
              <a:rPr lang="is-IS" sz="1200" dirty="0"/>
              <a:t> </a:t>
            </a:r>
            <a:r>
              <a:rPr lang="is-IS" sz="1200" dirty="0" err="1"/>
              <a:t>Purchasing</a:t>
            </a:r>
            <a:r>
              <a:rPr lang="is-IS" sz="1200" dirty="0"/>
              <a:t> Managers' Index). Vísitalan er birt mánaðarlega og er árstíðarleiðrétt. Þegar gildi vísitölunnar er yfir 50 táknar það vöxt í framleiðslu milli mánaða en ef hún er undir 50 táknar það samdrátt</a:t>
            </a:r>
            <a:r>
              <a:rPr lang="is-IS" sz="1200" dirty="0" smtClean="0"/>
              <a:t>. 3. Árstíðarleiðréttar </a:t>
            </a:r>
            <a:r>
              <a:rPr lang="is-IS" sz="1200" dirty="0"/>
              <a:t>tölur. Grunnspá Seðlabankans 3. </a:t>
            </a:r>
            <a:r>
              <a:rPr lang="is-IS" sz="1200" dirty="0" err="1"/>
              <a:t>ársfj</a:t>
            </a:r>
            <a:r>
              <a:rPr lang="is-IS" sz="1200" dirty="0"/>
              <a:t>. 2020 fyrir helstu viðskiptalönd</a:t>
            </a:r>
            <a:r>
              <a:rPr lang="is-IS" sz="1200" dirty="0" smtClean="0"/>
              <a:t>.</a:t>
            </a:r>
          </a:p>
          <a:p>
            <a:r>
              <a:rPr lang="is-IS" sz="1200" i="1" dirty="0" smtClean="0"/>
              <a:t>Heimildir:</a:t>
            </a:r>
            <a:r>
              <a:rPr lang="is-IS" sz="1200" dirty="0" smtClean="0"/>
              <a:t> </a:t>
            </a:r>
            <a:r>
              <a:rPr lang="is-IS" sz="1200" dirty="0" err="1" smtClean="0">
                <a:solidFill>
                  <a:schemeClr val="dk1"/>
                </a:solidFill>
              </a:rPr>
              <a:t>Apple</a:t>
            </a:r>
            <a:r>
              <a:rPr lang="is-IS" sz="1200" dirty="0" smtClean="0">
                <a:solidFill>
                  <a:schemeClr val="dk1"/>
                </a:solidFill>
              </a:rPr>
              <a:t> </a:t>
            </a:r>
            <a:r>
              <a:rPr lang="is-IS" sz="1200" dirty="0" err="1" smtClean="0">
                <a:solidFill>
                  <a:schemeClr val="dk1"/>
                </a:solidFill>
              </a:rPr>
              <a:t>Mobility</a:t>
            </a:r>
            <a:r>
              <a:rPr lang="is-IS" sz="1200" dirty="0" smtClean="0">
                <a:solidFill>
                  <a:schemeClr val="dk1"/>
                </a:solidFill>
              </a:rPr>
              <a:t> </a:t>
            </a:r>
            <a:r>
              <a:rPr lang="is-IS" sz="1200" dirty="0" err="1" smtClean="0">
                <a:solidFill>
                  <a:schemeClr val="dk1"/>
                </a:solidFill>
              </a:rPr>
              <a:t>Trends</a:t>
            </a:r>
            <a:r>
              <a:rPr lang="is-IS" sz="1200" dirty="0" smtClean="0">
                <a:solidFill>
                  <a:schemeClr val="dk1"/>
                </a:solidFill>
              </a:rPr>
              <a:t>, </a:t>
            </a:r>
            <a:r>
              <a:rPr lang="is-IS" sz="1200" dirty="0" err="1"/>
              <a:t>Refinitiv</a:t>
            </a:r>
            <a:r>
              <a:rPr lang="is-IS" sz="1200" dirty="0"/>
              <a:t> </a:t>
            </a:r>
            <a:r>
              <a:rPr lang="is-IS" sz="1200" dirty="0" err="1"/>
              <a:t>Datastream</a:t>
            </a:r>
            <a:r>
              <a:rPr lang="is-IS" sz="1200" dirty="0"/>
              <a:t>, Seðlabanki Íslands.</a:t>
            </a:r>
          </a:p>
        </p:txBody>
      </p:sp>
      <p:pic>
        <p:nvPicPr>
          <p:cNvPr id="18" name="Content Placeholder 17"/>
          <p:cNvPicPr>
            <a:picLocks noGrp="1"/>
          </p:cNvPicPr>
          <p:nvPr>
            <p:ph sz="quarter" idx="18"/>
          </p:nvPr>
        </p:nvPicPr>
        <p:blipFill>
          <a:blip r:embed="rId3"/>
          <a:stretch>
            <a:fillRect/>
          </a:stretch>
        </p:blipFill>
        <p:spPr>
          <a:xfrm>
            <a:off x="5580000" y="2340000"/>
            <a:ext cx="4896000" cy="6660000"/>
          </a:xfrm>
          <a:prstGeom prst="rect">
            <a:avLst/>
          </a:prstGeom>
        </p:spPr>
      </p:pic>
      <p:pic>
        <p:nvPicPr>
          <p:cNvPr id="19" name="Content Placeholder 18"/>
          <p:cNvPicPr>
            <a:picLocks noGrp="1"/>
          </p:cNvPicPr>
          <p:nvPr>
            <p:ph sz="quarter" idx="19"/>
          </p:nvPr>
        </p:nvPicPr>
        <p:blipFill>
          <a:blip r:embed="rId4"/>
          <a:stretch>
            <a:fillRect/>
          </a:stretch>
        </p:blipFill>
        <p:spPr>
          <a:xfrm>
            <a:off x="10800000" y="2340000"/>
            <a:ext cx="4896000" cy="6660000"/>
          </a:xfrm>
          <a:prstGeom prst="rect">
            <a:avLst/>
          </a:prstGeom>
        </p:spPr>
      </p:pic>
    </p:spTree>
    <p:extLst>
      <p:ext uri="{BB962C8B-B14F-4D97-AF65-F5344CB8AC3E}">
        <p14:creationId xmlns:p14="http://schemas.microsoft.com/office/powerpoint/2010/main" val="352164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Farsóttin hefur leitt til algers hruns í komum ferðamanna til landsins: yfir 90% samdráttur í útflutningi tengdum ferðaþjónustu á Q2 og þjónustuútflutningur dróst saman um 64% milli ára á fjórðungnum og er nú á svipuðu stigi og hann var </a:t>
            </a:r>
            <a:r>
              <a:rPr lang="is-IS" dirty="0" smtClean="0"/>
              <a:t>árið 2003</a:t>
            </a:r>
            <a:endParaRPr lang="is-IS" dirty="0" smtClean="0"/>
          </a:p>
          <a:p>
            <a:r>
              <a:rPr lang="is-IS" dirty="0" smtClean="0"/>
              <a:t>Útflutningur vöru og þjónustu dróst saman um næstum 40% milli ára á Q2 – með því mesta sem mældist meðal </a:t>
            </a:r>
            <a:r>
              <a:rPr lang="is-IS" dirty="0" err="1" smtClean="0"/>
              <a:t>OECD-ríkja</a:t>
            </a:r>
            <a:endParaRPr lang="is-IS" dirty="0" smtClean="0"/>
          </a:p>
          <a:p>
            <a:endParaRPr lang="is-IS" dirty="0" smtClean="0"/>
          </a:p>
        </p:txBody>
      </p:sp>
      <p:sp>
        <p:nvSpPr>
          <p:cNvPr id="4" name="Title 3"/>
          <p:cNvSpPr>
            <a:spLocks noGrp="1"/>
          </p:cNvSpPr>
          <p:nvPr>
            <p:ph type="ctrTitle"/>
          </p:nvPr>
        </p:nvSpPr>
        <p:spPr/>
        <p:txBody>
          <a:bodyPr>
            <a:normAutofit/>
          </a:bodyPr>
          <a:lstStyle/>
          <a:p>
            <a:r>
              <a:rPr lang="is-IS" dirty="0" smtClean="0"/>
              <a:t>Gríðarlegur útflutningssamdráttur hér á landi …</a:t>
            </a:r>
            <a:endParaRPr lang="is-IS" dirty="0"/>
          </a:p>
        </p:txBody>
      </p:sp>
      <p:pic>
        <p:nvPicPr>
          <p:cNvPr id="6" name="Content Placeholder 5"/>
          <p:cNvPicPr>
            <a:picLocks noGrp="1"/>
          </p:cNvPicPr>
          <p:nvPr>
            <p:ph sz="quarter" idx="18"/>
          </p:nvPr>
        </p:nvPicPr>
        <p:blipFill>
          <a:blip r:embed="rId2"/>
          <a:stretch>
            <a:fillRect/>
          </a:stretch>
        </p:blipFill>
        <p:spPr>
          <a:xfrm>
            <a:off x="5580000" y="2340000"/>
            <a:ext cx="4896000" cy="6660000"/>
          </a:xfrm>
          <a:prstGeom prst="rect">
            <a:avLst/>
          </a:prstGeom>
        </p:spPr>
      </p:pic>
      <p:sp>
        <p:nvSpPr>
          <p:cNvPr id="10" name="TextBox 9"/>
          <p:cNvSpPr txBox="1"/>
          <p:nvPr/>
        </p:nvSpPr>
        <p:spPr>
          <a:xfrm>
            <a:off x="819400" y="8305800"/>
            <a:ext cx="14776200" cy="646332"/>
          </a:xfrm>
          <a:prstGeom prst="rect">
            <a:avLst/>
          </a:prstGeom>
          <a:noFill/>
        </p:spPr>
        <p:txBody>
          <a:bodyPr wrap="square" rtlCol="0" anchor="b" anchorCtr="0">
            <a:noAutofit/>
          </a:bodyPr>
          <a:lstStyle/>
          <a:p>
            <a:r>
              <a:rPr lang="is-IS" sz="1200" dirty="0"/>
              <a:t>1. </a:t>
            </a:r>
            <a:r>
              <a:rPr lang="is-IS" sz="1200" dirty="0">
                <a:solidFill>
                  <a:schemeClr val="dk1"/>
                </a:solidFill>
              </a:rPr>
              <a:t>Fjöldi farþega sem fór daglega um Keflavíkurflugvöll. Tölur fyrir árið 2019 eru án farþega WOW </a:t>
            </a:r>
            <a:r>
              <a:rPr lang="is-IS" sz="1200" dirty="0" err="1">
                <a:solidFill>
                  <a:schemeClr val="dk1"/>
                </a:solidFill>
              </a:rPr>
              <a:t>Air</a:t>
            </a:r>
            <a:r>
              <a:rPr lang="is-IS" sz="1200" dirty="0">
                <a:solidFill>
                  <a:schemeClr val="dk1"/>
                </a:solidFill>
              </a:rPr>
              <a:t>. Greiðslukortatölur eru samtala debet- og kreditkorta </a:t>
            </a:r>
            <a:r>
              <a:rPr lang="is-IS" sz="1200" dirty="0" err="1">
                <a:solidFill>
                  <a:schemeClr val="dk1"/>
                </a:solidFill>
              </a:rPr>
              <a:t>útgefinna</a:t>
            </a:r>
            <a:r>
              <a:rPr lang="is-IS" sz="1200" dirty="0">
                <a:solidFill>
                  <a:schemeClr val="dk1"/>
                </a:solidFill>
              </a:rPr>
              <a:t> af erlendum aðilum</a:t>
            </a:r>
            <a:r>
              <a:rPr lang="is-IS" sz="1200" dirty="0" smtClean="0">
                <a:solidFill>
                  <a:schemeClr val="dk1"/>
                </a:solidFill>
              </a:rPr>
              <a:t>. Sjö daga hreyfanlegt meðaltal</a:t>
            </a:r>
            <a:r>
              <a:rPr lang="is-IS" sz="1200" dirty="0" smtClean="0"/>
              <a:t>. 2. Árstíðarleiðréttar magnvísitölur. 3. </a:t>
            </a:r>
            <a:r>
              <a:rPr lang="is-IS" sz="1200" dirty="0"/>
              <a:t>Árstíðaleiðrétt magnvísitala </a:t>
            </a:r>
            <a:r>
              <a:rPr lang="is-IS" sz="1200" dirty="0" smtClean="0"/>
              <a:t>útflutnings </a:t>
            </a:r>
            <a:r>
              <a:rPr lang="is-IS" sz="1200" dirty="0"/>
              <a:t>vöru og þjónustu. </a:t>
            </a:r>
          </a:p>
          <a:p>
            <a:r>
              <a:rPr lang="is-IS" sz="1200" i="1" dirty="0"/>
              <a:t>Heimildir:</a:t>
            </a:r>
            <a:r>
              <a:rPr lang="is-IS" sz="1200" dirty="0"/>
              <a:t> Hagstofa Íslands, </a:t>
            </a:r>
            <a:r>
              <a:rPr lang="is-IS" sz="1200" dirty="0" err="1" smtClean="0"/>
              <a:t>Isavia</a:t>
            </a:r>
            <a:r>
              <a:rPr lang="is-IS" sz="1200" dirty="0" smtClean="0"/>
              <a:t>, OECD, Seðlabanki Íslands.</a:t>
            </a:r>
            <a:endParaRPr lang="is-IS" sz="1200" dirty="0"/>
          </a:p>
        </p:txBody>
      </p:sp>
      <p:pic>
        <p:nvPicPr>
          <p:cNvPr id="3" name="Content Placeholder 2"/>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8" name="Content Placeholder 7"/>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269858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Gert ráð fyrir 30% samdrætti vöru- og þjónustuútflutnings í ár – meiri samdráttur en spáð var í ágúst og horfur versna líka á næsta ári vegna lakari horfa í ferðaþjónustu (gert ráð fyrir ríflega 750 þús. ferðamönnum á árinu í stað 1,1 milljón í PM 20/3)</a:t>
            </a:r>
          </a:p>
          <a:p>
            <a:r>
              <a:rPr lang="is-IS" dirty="0" smtClean="0"/>
              <a:t>Þrátt fyrir útflutningssamdrátt helst viðskiptaafgangur allan spátímann: fer úr 6,2% af VLF 2019 í 2,6% í ár og er yfir 3% frá 2021</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 og horfur fyrir næsta ár versna</a:t>
            </a:r>
            <a:endParaRPr lang="is-IS" dirty="0"/>
          </a:p>
        </p:txBody>
      </p:sp>
      <p:pic>
        <p:nvPicPr>
          <p:cNvPr id="9" name="Content Placeholder 8"/>
          <p:cNvPicPr>
            <a:picLocks noGrp="1"/>
          </p:cNvPicPr>
          <p:nvPr>
            <p:ph sz="quarter" idx="18"/>
          </p:nvPr>
        </p:nvPicPr>
        <p:blipFill>
          <a:blip r:embed="rId2"/>
          <a:stretch>
            <a:fillRect/>
          </a:stretch>
        </p:blipFill>
        <p:spPr>
          <a:xfrm>
            <a:off x="8460000" y="2340000"/>
            <a:ext cx="5976000" cy="6660000"/>
          </a:xfrm>
          <a:prstGeom prst="rect">
            <a:avLst/>
          </a:prstGeom>
        </p:spPr>
      </p:pic>
      <p:sp>
        <p:nvSpPr>
          <p:cNvPr id="10" name="TextBox 9"/>
          <p:cNvSpPr txBox="1"/>
          <p:nvPr/>
        </p:nvSpPr>
        <p:spPr>
          <a:xfrm>
            <a:off x="819400" y="8229600"/>
            <a:ext cx="14626000" cy="722532"/>
          </a:xfrm>
          <a:prstGeom prst="rect">
            <a:avLst/>
          </a:prstGeom>
          <a:noFill/>
        </p:spPr>
        <p:txBody>
          <a:bodyPr wrap="square" rtlCol="0" anchor="b" anchorCtr="0">
            <a:noAutofit/>
          </a:bodyPr>
          <a:lstStyle/>
          <a:p>
            <a:r>
              <a:rPr lang="is-IS" sz="1200" dirty="0"/>
              <a:t>1. </a:t>
            </a:r>
            <a:r>
              <a:rPr lang="is-IS" sz="1200" dirty="0" smtClean="0"/>
              <a:t>Vegna </a:t>
            </a:r>
            <a:r>
              <a:rPr lang="is-IS" sz="1200" dirty="0"/>
              <a:t>keðjutengingar getur verið að summa undirliðanna sé ekki jöfn heildarútflutningi. Álútflutningur skv. skilgreiningu þjóðhagsreikninga. Ferðaþjónusta er samtala á „ferðalögum“ og „farþegaflutningum með flugi“. Grunnspá Seðlabankans </a:t>
            </a:r>
            <a:r>
              <a:rPr lang="is-IS" sz="1200" dirty="0" smtClean="0"/>
              <a:t>2020-2023. </a:t>
            </a:r>
            <a:r>
              <a:rPr lang="is-IS" sz="1200" dirty="0"/>
              <a:t>Brotalína sýnir spá frá PM </a:t>
            </a:r>
            <a:r>
              <a:rPr lang="is-IS" sz="1200" dirty="0" smtClean="0"/>
              <a:t>2020/3. 2. </a:t>
            </a:r>
            <a:r>
              <a:rPr lang="is-IS" sz="1200" dirty="0"/>
              <a:t>Jöfnuður rekstrarframlaga talin með frumþáttajöfnuði. Grunnspá Seðlabankans </a:t>
            </a:r>
            <a:r>
              <a:rPr lang="is-IS" sz="1200" dirty="0" smtClean="0"/>
              <a:t>2020-2023. Brotalína sýnir spá frá PM 2020/3.</a:t>
            </a:r>
            <a:endParaRPr lang="is-IS" sz="1200" dirty="0"/>
          </a:p>
          <a:p>
            <a:r>
              <a:rPr lang="is-IS" sz="1200" i="1" dirty="0"/>
              <a:t>Heimildir:</a:t>
            </a:r>
            <a:r>
              <a:rPr lang="is-IS" sz="1200" dirty="0"/>
              <a:t> Hagstofa Íslands, </a:t>
            </a:r>
            <a:r>
              <a:rPr lang="is-IS" sz="1200" dirty="0" smtClean="0"/>
              <a:t>Seðlabanki Íslands.</a:t>
            </a:r>
            <a:endParaRPr lang="is-IS" sz="1200" dirty="0"/>
          </a:p>
        </p:txBody>
      </p:sp>
      <p:pic>
        <p:nvPicPr>
          <p:cNvPr id="6" name="Content Placeholder 5"/>
          <p:cNvPicPr>
            <a:picLocks noGrp="1" noChangeAspect="1"/>
          </p:cNvPicPr>
          <p:nvPr>
            <p:ph sz="quarter" idx="17"/>
          </p:nvPr>
        </p:nvPicPr>
        <p:blipFill>
          <a:blip r:embed="rId3"/>
          <a:stretch>
            <a:fillRect/>
          </a:stretch>
        </p:blipFill>
        <p:spPr>
          <a:xfrm>
            <a:off x="1080000" y="2340000"/>
            <a:ext cx="5976502" cy="6660000"/>
          </a:xfrm>
          <a:prstGeom prst="rect">
            <a:avLst/>
          </a:prstGeom>
        </p:spPr>
      </p:pic>
    </p:spTree>
    <p:extLst>
      <p:ext uri="{BB962C8B-B14F-4D97-AF65-F5344CB8AC3E}">
        <p14:creationId xmlns:p14="http://schemas.microsoft.com/office/powerpoint/2010/main" val="318137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Innlent raunhagkerfi</a:t>
            </a:r>
            <a:endParaRPr lang="is-IS" dirty="0"/>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68129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Innlend efnahagsumsvif tóku við sér í sumar þegar farsóttin rénaði og slakað var á sóttvörnum: akandi umferð var komin á svipað stig og fyrir ári um miðjan júní og innlend kortavelta var um 15% meiri en á sama tíma í fyrra …</a:t>
            </a:r>
          </a:p>
          <a:p>
            <a:r>
              <a:rPr lang="is-IS" dirty="0" smtClean="0"/>
              <a:t>… en fjarað hefur undan batanum á ný – sérstaklega hefur dregið úr neysluútgjöldum sem krefjast nálægðar við annað fólk</a:t>
            </a:r>
          </a:p>
        </p:txBody>
      </p:sp>
      <p:sp>
        <p:nvSpPr>
          <p:cNvPr id="4" name="Title 3"/>
          <p:cNvSpPr>
            <a:spLocks noGrp="1"/>
          </p:cNvSpPr>
          <p:nvPr>
            <p:ph type="ctrTitle"/>
          </p:nvPr>
        </p:nvSpPr>
        <p:spPr/>
        <p:txBody>
          <a:bodyPr>
            <a:normAutofit/>
          </a:bodyPr>
          <a:lstStyle/>
          <a:p>
            <a:r>
              <a:rPr lang="is-IS" dirty="0" smtClean="0"/>
              <a:t>Fjara tók undan bata þegar smitum fjölgaði aftur</a:t>
            </a:r>
            <a:endParaRPr lang="is-IS" dirty="0"/>
          </a:p>
        </p:txBody>
      </p:sp>
      <p:sp>
        <p:nvSpPr>
          <p:cNvPr id="9" name="TextBox 8"/>
          <p:cNvSpPr txBox="1"/>
          <p:nvPr/>
        </p:nvSpPr>
        <p:spPr>
          <a:xfrm>
            <a:off x="819400" y="8153400"/>
            <a:ext cx="14626000" cy="798732"/>
          </a:xfrm>
          <a:prstGeom prst="rect">
            <a:avLst/>
          </a:prstGeom>
          <a:noFill/>
        </p:spPr>
        <p:txBody>
          <a:bodyPr wrap="square" rtlCol="0" anchor="b" anchorCtr="0">
            <a:noAutofit/>
          </a:bodyPr>
          <a:lstStyle/>
          <a:p>
            <a:r>
              <a:rPr lang="is-IS" sz="1200" dirty="0" smtClean="0">
                <a:solidFill>
                  <a:schemeClr val="dk1"/>
                </a:solidFill>
              </a:rPr>
              <a:t>1. Fjöldi staðfestra smita er sjö daga hreyfanlegt meðaltal. </a:t>
            </a:r>
            <a:r>
              <a:rPr lang="is-IS" sz="1200" dirty="0">
                <a:solidFill>
                  <a:schemeClr val="dk1"/>
                </a:solidFill>
              </a:rPr>
              <a:t>Umfang sóttvarna vegur saman ýmsa mælikvarða á hversu hart stjórnvöld ganga </a:t>
            </a:r>
            <a:r>
              <a:rPr lang="is-IS" sz="1200" dirty="0" smtClean="0">
                <a:solidFill>
                  <a:schemeClr val="dk1"/>
                </a:solidFill>
              </a:rPr>
              <a:t>fram</a:t>
            </a:r>
            <a:r>
              <a:rPr lang="is-IS" sz="1200" dirty="0" smtClean="0"/>
              <a:t> </a:t>
            </a:r>
            <a:r>
              <a:rPr lang="is-IS" sz="1200" dirty="0"/>
              <a:t>við að draga úr útbreiðslu COVID-19. </a:t>
            </a:r>
            <a:r>
              <a:rPr lang="is-IS" sz="1200" dirty="0" smtClean="0"/>
              <a:t> 2. Akandi </a:t>
            </a:r>
            <a:r>
              <a:rPr lang="is-IS" sz="1200" dirty="0"/>
              <a:t>umferð er dagleg umferð um Hafnarfjarðarveg sunnan </a:t>
            </a:r>
            <a:r>
              <a:rPr lang="is-IS" sz="1200" dirty="0" err="1" smtClean="0"/>
              <a:t>Kópavogslækjar</a:t>
            </a:r>
            <a:r>
              <a:rPr lang="is-IS" sz="1200" dirty="0"/>
              <a:t>, Reykjanesbraut við Dalveg í </a:t>
            </a:r>
            <a:r>
              <a:rPr lang="is-IS" sz="1200" dirty="0" err="1"/>
              <a:t>Kópavogi</a:t>
            </a:r>
            <a:r>
              <a:rPr lang="is-IS" sz="1200" dirty="0"/>
              <a:t> og Vesturlandsveg ofan Ártúnsbrekku. </a:t>
            </a:r>
            <a:r>
              <a:rPr lang="is-IS" sz="1200" dirty="0" smtClean="0"/>
              <a:t>Greiðslukortatölur </a:t>
            </a:r>
            <a:r>
              <a:rPr lang="is-IS" sz="1200" dirty="0"/>
              <a:t>eru sa</a:t>
            </a:r>
            <a:r>
              <a:rPr lang="is-IS" sz="1200" dirty="0">
                <a:solidFill>
                  <a:schemeClr val="dk1"/>
                </a:solidFill>
              </a:rPr>
              <a:t>mtala debet- og kreditkort </a:t>
            </a:r>
            <a:r>
              <a:rPr lang="is-IS" sz="1200" dirty="0" err="1">
                <a:solidFill>
                  <a:schemeClr val="dk1"/>
                </a:solidFill>
              </a:rPr>
              <a:t>útgefinna</a:t>
            </a:r>
            <a:r>
              <a:rPr lang="is-IS" sz="1200" dirty="0">
                <a:solidFill>
                  <a:schemeClr val="dk1"/>
                </a:solidFill>
              </a:rPr>
              <a:t> af innlendum aðilum</a:t>
            </a:r>
            <a:r>
              <a:rPr lang="is-IS" sz="1200" dirty="0" smtClean="0">
                <a:solidFill>
                  <a:schemeClr val="dk1"/>
                </a:solidFill>
              </a:rPr>
              <a:t>. Fjórtán daga hreyfanlegt meðaltal. </a:t>
            </a:r>
            <a:r>
              <a:rPr lang="is-IS" sz="1200" dirty="0" smtClean="0"/>
              <a:t>3. </a:t>
            </a:r>
            <a:r>
              <a:rPr lang="is-IS" sz="1200" dirty="0">
                <a:solidFill>
                  <a:schemeClr val="dk1"/>
                </a:solidFill>
              </a:rPr>
              <a:t>Ýmis þjónusta á við veitingastaði, leikhús, líkamsræktarstöðvar o.fl. Heimilisútgjöld eiga við kaup á raftækjum, húsgögnum og í byggingavöruverslunum. </a:t>
            </a:r>
            <a:r>
              <a:rPr lang="is-IS" sz="1200" dirty="0" smtClean="0">
                <a:solidFill>
                  <a:schemeClr val="dk1"/>
                </a:solidFill>
              </a:rPr>
              <a:t>28 daga hreyfanlegt meðaltal.</a:t>
            </a:r>
            <a:endParaRPr lang="is-IS" sz="1200" dirty="0"/>
          </a:p>
          <a:p>
            <a:r>
              <a:rPr lang="is-IS" sz="1200" i="1" dirty="0">
                <a:solidFill>
                  <a:schemeClr val="dk1"/>
                </a:solidFill>
              </a:rPr>
              <a:t>Heimildir:</a:t>
            </a:r>
            <a:r>
              <a:rPr lang="is-IS" sz="1200" dirty="0">
                <a:solidFill>
                  <a:schemeClr val="dk1"/>
                </a:solidFill>
              </a:rPr>
              <a:t> </a:t>
            </a:r>
            <a:r>
              <a:rPr lang="is-IS" sz="1200" dirty="0" err="1" smtClean="0">
                <a:solidFill>
                  <a:schemeClr val="dk1"/>
                </a:solidFill>
              </a:rPr>
              <a:t>Covid.is</a:t>
            </a:r>
            <a:r>
              <a:rPr lang="is-IS" sz="1200" dirty="0" smtClean="0">
                <a:solidFill>
                  <a:schemeClr val="dk1"/>
                </a:solidFill>
              </a:rPr>
              <a:t>, Hagstofa Íslands, </a:t>
            </a:r>
            <a:r>
              <a:rPr lang="is-IS" sz="1200" dirty="0" err="1" smtClean="0">
                <a:solidFill>
                  <a:schemeClr val="dk1"/>
                </a:solidFill>
              </a:rPr>
              <a:t>Meniga</a:t>
            </a:r>
            <a:r>
              <a:rPr lang="is-IS" sz="1200" dirty="0" smtClean="0">
                <a:solidFill>
                  <a:schemeClr val="dk1"/>
                </a:solidFill>
              </a:rPr>
              <a:t> Markaðsvakt, </a:t>
            </a:r>
            <a:r>
              <a:rPr lang="is-IS" sz="1200" dirty="0" err="1" smtClean="0">
                <a:solidFill>
                  <a:schemeClr val="dk1"/>
                </a:solidFill>
              </a:rPr>
              <a:t>Oxford</a:t>
            </a:r>
            <a:r>
              <a:rPr lang="is-IS" sz="1200" dirty="0" smtClean="0">
                <a:solidFill>
                  <a:schemeClr val="dk1"/>
                </a:solidFill>
              </a:rPr>
              <a:t> </a:t>
            </a:r>
            <a:r>
              <a:rPr lang="is-IS" sz="1200" dirty="0">
                <a:solidFill>
                  <a:schemeClr val="dk1"/>
                </a:solidFill>
              </a:rPr>
              <a:t>COVID-19 </a:t>
            </a:r>
            <a:r>
              <a:rPr lang="is-IS" sz="1200" dirty="0" err="1">
                <a:solidFill>
                  <a:schemeClr val="dk1"/>
                </a:solidFill>
              </a:rPr>
              <a:t>Government</a:t>
            </a:r>
            <a:r>
              <a:rPr lang="is-IS" sz="1200" dirty="0">
                <a:solidFill>
                  <a:schemeClr val="dk1"/>
                </a:solidFill>
              </a:rPr>
              <a:t> </a:t>
            </a:r>
            <a:r>
              <a:rPr lang="is-IS" sz="1200" dirty="0" err="1">
                <a:solidFill>
                  <a:schemeClr val="dk1"/>
                </a:solidFill>
              </a:rPr>
              <a:t>Response</a:t>
            </a:r>
            <a:r>
              <a:rPr lang="is-IS" sz="1200" dirty="0">
                <a:solidFill>
                  <a:schemeClr val="dk1"/>
                </a:solidFill>
              </a:rPr>
              <a:t> </a:t>
            </a:r>
            <a:r>
              <a:rPr lang="is-IS" sz="1200" dirty="0" err="1" smtClean="0">
                <a:solidFill>
                  <a:schemeClr val="dk1"/>
                </a:solidFill>
              </a:rPr>
              <a:t>Tracker</a:t>
            </a:r>
            <a:r>
              <a:rPr lang="is-IS" sz="1200" dirty="0">
                <a:solidFill>
                  <a:schemeClr val="dk1"/>
                </a:solidFill>
              </a:rPr>
              <a:t>,</a:t>
            </a:r>
            <a:r>
              <a:rPr lang="is-IS" sz="1200" dirty="0" smtClean="0">
                <a:solidFill>
                  <a:schemeClr val="dk1"/>
                </a:solidFill>
              </a:rPr>
              <a:t> Vegagerðin, Seðlabanki Íslands.</a:t>
            </a:r>
            <a:r>
              <a:rPr lang="is-IS" sz="1200" dirty="0" smtClean="0"/>
              <a:t> </a:t>
            </a:r>
            <a:endParaRPr lang="is-IS" sz="1200" dirty="0"/>
          </a:p>
        </p:txBody>
      </p:sp>
      <p:pic>
        <p:nvPicPr>
          <p:cNvPr id="11" name="Content Placeholder 10"/>
          <p:cNvPicPr>
            <a:picLocks noGrp="1"/>
          </p:cNvPicPr>
          <p:nvPr>
            <p:ph sz="quarter" idx="18"/>
          </p:nvPr>
        </p:nvPicPr>
        <p:blipFill>
          <a:blip r:embed="rId2"/>
          <a:stretch>
            <a:fillRect/>
          </a:stretch>
        </p:blipFill>
        <p:spPr>
          <a:xfrm>
            <a:off x="5580000" y="2340000"/>
            <a:ext cx="4896000" cy="6660000"/>
          </a:xfrm>
          <a:prstGeom prst="rect">
            <a:avLst/>
          </a:prstGeom>
        </p:spPr>
      </p:pic>
      <p:pic>
        <p:nvPicPr>
          <p:cNvPr id="13" name="Content Placeholder 12"/>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3" name="Content Placeholder 2"/>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34874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63318</TotalTime>
  <Words>2157</Words>
  <Application>Microsoft Office PowerPoint</Application>
  <PresentationFormat>Custom</PresentationFormat>
  <Paragraphs>106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COVID-19-farsóttin í mikilli sókn …</vt:lpstr>
      <vt:lpstr>… og alþjóðleg efnahagsumsvif gefa eftir á ný</vt:lpstr>
      <vt:lpstr>Gríðarlegur útflutningssamdráttur hér á landi …</vt:lpstr>
      <vt:lpstr>… og horfur fyrir næsta ár versna</vt:lpstr>
      <vt:lpstr>PowerPoint Presentation</vt:lpstr>
      <vt:lpstr>Fjara tók undan bata þegar smitum fjölgaði aftur</vt:lpstr>
      <vt:lpstr>Fyrirtæki svartsýnni og draga meir úr fjárfestingu</vt:lpstr>
      <vt:lpstr>Lítill bati á H2/2020 og lakari horfur fyrir næsta ár</vt:lpstr>
      <vt:lpstr>Vinnumarkaður gefur eftir á ný</vt:lpstr>
      <vt:lpstr>Vaxandi atvinnuleysi og mikill slaki í þjóðarbúinu </vt:lpstr>
      <vt:lpstr>PowerPoint Presentation</vt:lpstr>
      <vt:lpstr>Vaxandi verðbólga í kjölfar gengislækkunar …</vt:lpstr>
      <vt:lpstr>… en langtímaverðbólguvæntingar breytast lítið</vt:lpstr>
      <vt:lpstr>Spáð er að verðbólga hjaðni í markmið á næsta ári</vt:lpstr>
      <vt:lpstr>PowerPoint Presentation</vt:lpstr>
      <vt:lpstr>Efnahagshorfur ráðast af framgangi farsóttar …</vt:lpstr>
      <vt:lpstr>… en líka af sparnaðarhegðun heimila</vt:lpstr>
      <vt:lpstr>Mikil óvissa um efnahagshorfur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1368</cp:revision>
  <cp:lastPrinted>2020-10-13T16:00:12Z</cp:lastPrinted>
  <dcterms:created xsi:type="dcterms:W3CDTF">2017-01-22T13:40:49Z</dcterms:created>
  <dcterms:modified xsi:type="dcterms:W3CDTF">2020-11-18T11:49:08Z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