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402" r:id="rId3"/>
    <p:sldId id="452" r:id="rId4"/>
    <p:sldId id="539" r:id="rId5"/>
    <p:sldId id="540" r:id="rId6"/>
    <p:sldId id="541" r:id="rId7"/>
    <p:sldId id="542" r:id="rId8"/>
    <p:sldId id="543" r:id="rId9"/>
    <p:sldId id="544" r:id="rId10"/>
    <p:sldId id="545" r:id="rId11"/>
    <p:sldId id="546" r:id="rId12"/>
    <p:sldId id="547" r:id="rId13"/>
    <p:sldId id="548" r:id="rId14"/>
    <p:sldId id="549" r:id="rId15"/>
    <p:sldId id="550" r:id="rId16"/>
    <p:sldId id="607" r:id="rId17"/>
    <p:sldId id="608" r:id="rId18"/>
    <p:sldId id="613" r:id="rId19"/>
    <p:sldId id="403" r:id="rId20"/>
    <p:sldId id="465" r:id="rId21"/>
    <p:sldId id="551" r:id="rId22"/>
    <p:sldId id="552" r:id="rId23"/>
    <p:sldId id="553" r:id="rId24"/>
    <p:sldId id="554" r:id="rId25"/>
    <p:sldId id="555" r:id="rId26"/>
    <p:sldId id="556" r:id="rId27"/>
    <p:sldId id="557" r:id="rId28"/>
    <p:sldId id="558" r:id="rId29"/>
    <p:sldId id="559" r:id="rId30"/>
    <p:sldId id="614" r:id="rId31"/>
    <p:sldId id="615" r:id="rId32"/>
    <p:sldId id="616" r:id="rId33"/>
    <p:sldId id="404" r:id="rId34"/>
    <p:sldId id="482" r:id="rId35"/>
    <p:sldId id="560" r:id="rId36"/>
    <p:sldId id="561" r:id="rId37"/>
    <p:sldId id="562" r:id="rId38"/>
    <p:sldId id="563" r:id="rId39"/>
    <p:sldId id="564" r:id="rId40"/>
    <p:sldId id="565" r:id="rId41"/>
    <p:sldId id="566" r:id="rId42"/>
    <p:sldId id="567" r:id="rId43"/>
    <p:sldId id="568" r:id="rId44"/>
    <p:sldId id="569" r:id="rId45"/>
    <p:sldId id="570" r:id="rId46"/>
    <p:sldId id="571" r:id="rId47"/>
    <p:sldId id="572" r:id="rId48"/>
    <p:sldId id="573" r:id="rId49"/>
    <p:sldId id="574" r:id="rId50"/>
    <p:sldId id="575" r:id="rId51"/>
    <p:sldId id="617" r:id="rId52"/>
    <p:sldId id="618" r:id="rId53"/>
    <p:sldId id="405" r:id="rId54"/>
    <p:sldId id="501" r:id="rId55"/>
    <p:sldId id="576" r:id="rId56"/>
    <p:sldId id="577" r:id="rId57"/>
    <p:sldId id="578" r:id="rId58"/>
    <p:sldId id="579" r:id="rId59"/>
    <p:sldId id="580" r:id="rId60"/>
    <p:sldId id="581" r:id="rId61"/>
    <p:sldId id="619" r:id="rId62"/>
    <p:sldId id="406" r:id="rId63"/>
    <p:sldId id="538" r:id="rId64"/>
    <p:sldId id="582" r:id="rId65"/>
    <p:sldId id="583" r:id="rId66"/>
    <p:sldId id="584" r:id="rId67"/>
    <p:sldId id="585" r:id="rId68"/>
    <p:sldId id="586" r:id="rId69"/>
    <p:sldId id="587" r:id="rId70"/>
    <p:sldId id="620" r:id="rId71"/>
    <p:sldId id="621" r:id="rId72"/>
    <p:sldId id="622" r:id="rId73"/>
    <p:sldId id="623" r:id="rId74"/>
    <p:sldId id="407" r:id="rId75"/>
    <p:sldId id="520" r:id="rId76"/>
    <p:sldId id="588" r:id="rId77"/>
    <p:sldId id="589" r:id="rId78"/>
    <p:sldId id="590" r:id="rId79"/>
    <p:sldId id="408" r:id="rId80"/>
    <p:sldId id="591" r:id="rId81"/>
    <p:sldId id="592" r:id="rId82"/>
    <p:sldId id="593" r:id="rId83"/>
    <p:sldId id="594" r:id="rId84"/>
    <p:sldId id="595" r:id="rId85"/>
    <p:sldId id="409" r:id="rId86"/>
    <p:sldId id="533" r:id="rId87"/>
    <p:sldId id="597" r:id="rId88"/>
    <p:sldId id="598" r:id="rId89"/>
    <p:sldId id="599" r:id="rId90"/>
    <p:sldId id="624" r:id="rId91"/>
    <p:sldId id="625" r:id="rId92"/>
    <p:sldId id="626" r:id="rId93"/>
    <p:sldId id="627" r:id="rId94"/>
    <p:sldId id="628" r:id="rId95"/>
    <p:sldId id="629" r:id="rId96"/>
    <p:sldId id="430" r:id="rId97"/>
    <p:sldId id="536" r:id="rId98"/>
    <p:sldId id="600" r:id="rId99"/>
    <p:sldId id="601" r:id="rId100"/>
    <p:sldId id="602" r:id="rId101"/>
    <p:sldId id="603" r:id="rId102"/>
    <p:sldId id="604" r:id="rId103"/>
    <p:sldId id="605" r:id="rId104"/>
    <p:sldId id="609" r:id="rId105"/>
    <p:sldId id="610" r:id="rId106"/>
    <p:sldId id="611" r:id="rId107"/>
    <p:sldId id="612" r:id="rId108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254015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438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58858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0541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 userDrawn="1"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5/19/2021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380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 userDrawn="1"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5/19/2021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9542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513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40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1745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4216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5752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5356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371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9756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395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Peningamál </a:t>
            </a:r>
            <a:r>
              <a:rPr lang="is-IS" dirty="0" smtClean="0"/>
              <a:t>2021/2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Myndir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2997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7" y="726942"/>
            <a:ext cx="5065786" cy="54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4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07" y="946399"/>
            <a:ext cx="5141986" cy="49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8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615690"/>
            <a:ext cx="5010922" cy="562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8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5" y="1050031"/>
            <a:ext cx="5105410" cy="47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2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1046983"/>
            <a:ext cx="5023114" cy="476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Viðauki 1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 fontScale="92500" lnSpcReduction="20000"/>
          </a:bodyPr>
          <a:lstStyle/>
          <a:p>
            <a:r>
              <a:rPr lang="is-IS" dirty="0"/>
              <a:t>Svipmyndir af innlendum og erlendum efnahagsmálum í </a:t>
            </a:r>
            <a:r>
              <a:rPr lang="is-IS" dirty="0" smtClean="0"/>
              <a:t>miðjum heimsfaraldri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6256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90" y="2052825"/>
            <a:ext cx="5779020" cy="275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5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34" y="1815080"/>
            <a:ext cx="5760732" cy="322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14" y="1830320"/>
            <a:ext cx="5775972" cy="319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1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996691"/>
            <a:ext cx="4995682" cy="48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6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1" y="1252723"/>
            <a:ext cx="5123698" cy="435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1043935"/>
            <a:ext cx="5120650" cy="47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5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338" y="806190"/>
            <a:ext cx="5163323" cy="52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2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1097275"/>
            <a:ext cx="5047498" cy="46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9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989071"/>
            <a:ext cx="5047498" cy="487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2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42" y="1101847"/>
            <a:ext cx="5175515" cy="46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1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450844"/>
            <a:ext cx="4995682" cy="39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00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II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Peningastefnan og innlendir fjármálamarkaðir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95572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Alþjóðleg efnahagsmál og viðskiptakjör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0242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47" y="774186"/>
            <a:ext cx="4959106" cy="530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2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912871"/>
            <a:ext cx="4995682" cy="50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3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4" y="685794"/>
            <a:ext cx="5181611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2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002" y="772662"/>
            <a:ext cx="5205995" cy="53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1318255"/>
            <a:ext cx="5087122" cy="422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6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31" y="1129279"/>
            <a:ext cx="5138938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0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66" y="893059"/>
            <a:ext cx="5172467" cy="50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950971"/>
            <a:ext cx="5090170" cy="49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5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1031743"/>
            <a:ext cx="5081026" cy="47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8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3" y="964687"/>
            <a:ext cx="5007874" cy="49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9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876295"/>
            <a:ext cx="5151130" cy="510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99" y="964687"/>
            <a:ext cx="5041402" cy="49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66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1107943"/>
            <a:ext cx="5032258" cy="46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11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854959"/>
            <a:ext cx="5077978" cy="514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03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III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Eftirspurn og hagvöxtur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954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19" y="615690"/>
            <a:ext cx="5102362" cy="562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803142"/>
            <a:ext cx="5081026" cy="52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47" y="827526"/>
            <a:ext cx="5111506" cy="52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1409696"/>
            <a:ext cx="5090170" cy="403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4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1086607"/>
            <a:ext cx="5148082" cy="468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0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63" y="589782"/>
            <a:ext cx="5160274" cy="56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1112515"/>
            <a:ext cx="5077978" cy="46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1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18" y="896107"/>
            <a:ext cx="5178563" cy="50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2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725418"/>
            <a:ext cx="5151130" cy="54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3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984499"/>
            <a:ext cx="5090170" cy="48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5" y="957067"/>
            <a:ext cx="4998730" cy="49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9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42" y="1063747"/>
            <a:ext cx="5175515" cy="473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5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847338"/>
            <a:ext cx="5148082" cy="51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2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42" y="1063747"/>
            <a:ext cx="5175515" cy="473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1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912871"/>
            <a:ext cx="5151130" cy="50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893059"/>
            <a:ext cx="5148082" cy="50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848863"/>
            <a:ext cx="5148082" cy="516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8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3" y="1080511"/>
            <a:ext cx="5129794" cy="46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1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51" y="850387"/>
            <a:ext cx="4971298" cy="51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1091179"/>
            <a:ext cx="5148082" cy="46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644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1091179"/>
            <a:ext cx="5087122" cy="46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35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IV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Vinnumarkaður og nýting framleiðsluþátta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5579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758946"/>
            <a:ext cx="5077978" cy="53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8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23" y="605022"/>
            <a:ext cx="5114554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7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6" y="777234"/>
            <a:ext cx="5202947" cy="53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98" y="973831"/>
            <a:ext cx="5193803" cy="49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025647"/>
            <a:ext cx="5020066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5" y="891535"/>
            <a:ext cx="5029210" cy="507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842766"/>
            <a:ext cx="5093218" cy="51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2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30" y="729990"/>
            <a:ext cx="5367539" cy="53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9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335019"/>
            <a:ext cx="4995682" cy="418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101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V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Verðbólga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9082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954019"/>
            <a:ext cx="5087122" cy="49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123183"/>
            <a:ext cx="4995682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9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652266"/>
            <a:ext cx="5023114" cy="55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6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662" y="896107"/>
            <a:ext cx="5312675" cy="50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55" y="772662"/>
            <a:ext cx="5135890" cy="53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861055"/>
            <a:ext cx="5020066" cy="51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2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882391"/>
            <a:ext cx="5077978" cy="50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9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7" y="928111"/>
            <a:ext cx="5050546" cy="50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1197859"/>
            <a:ext cx="5047498" cy="446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825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54" y="853435"/>
            <a:ext cx="5212091" cy="515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211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19" y="900679"/>
            <a:ext cx="4949962" cy="50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614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79" y="795522"/>
            <a:ext cx="5056642" cy="52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229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1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Fráviksdæmi og óvissuþættir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282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883915"/>
            <a:ext cx="5020066" cy="50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1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14" y="1362452"/>
            <a:ext cx="5471171" cy="41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4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801618"/>
            <a:ext cx="5032258" cy="52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8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911347"/>
            <a:ext cx="5062738" cy="50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3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2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Efnahagssamdrátturinn í kjölfar farsóttarinnar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7256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1071367"/>
            <a:ext cx="5081026" cy="47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1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832098"/>
            <a:ext cx="5084074" cy="51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22" y="900679"/>
            <a:ext cx="5190755" cy="50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9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829050"/>
            <a:ext cx="5145034" cy="51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0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967735"/>
            <a:ext cx="5032258" cy="49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1249675"/>
            <a:ext cx="5062738" cy="435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9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3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Af </a:t>
            </a:r>
            <a:r>
              <a:rPr lang="is-IS" dirty="0"/>
              <a:t>hverju hefur hagvaxtargeta þjóðarbúsins minnkað?</a:t>
            </a:r>
          </a:p>
        </p:txBody>
      </p:sp>
    </p:spTree>
    <p:extLst>
      <p:ext uri="{BB962C8B-B14F-4D97-AF65-F5344CB8AC3E}">
        <p14:creationId xmlns:p14="http://schemas.microsoft.com/office/powerpoint/2010/main" val="16470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255" y="970783"/>
            <a:ext cx="4983490" cy="49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99" y="1101847"/>
            <a:ext cx="5041402" cy="46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900679"/>
            <a:ext cx="5099314" cy="50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992119"/>
            <a:ext cx="4937770" cy="48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8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1245103"/>
            <a:ext cx="5032258" cy="436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1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5" y="992119"/>
            <a:ext cx="4998730" cy="48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290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11" y="1136899"/>
            <a:ext cx="5001778" cy="4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52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1063747"/>
            <a:ext cx="5047498" cy="473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612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7" y="1037839"/>
            <a:ext cx="5004826" cy="47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681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5" y="633978"/>
            <a:ext cx="5105410" cy="55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346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79" y="938779"/>
            <a:ext cx="5056642" cy="49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308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4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 fontScale="92500" lnSpcReduction="20000"/>
          </a:bodyPr>
          <a:lstStyle/>
          <a:p>
            <a:r>
              <a:rPr lang="is-IS" dirty="0" smtClean="0"/>
              <a:t>Hversu </a:t>
            </a:r>
            <a:r>
              <a:rPr lang="is-IS" dirty="0"/>
              <a:t>hratt mun atvinnuleysi minnka samhliða bata í þjóðarbúskapnum? </a:t>
            </a:r>
          </a:p>
        </p:txBody>
      </p:sp>
    </p:spTree>
    <p:extLst>
      <p:ext uri="{BB962C8B-B14F-4D97-AF65-F5344CB8AC3E}">
        <p14:creationId xmlns:p14="http://schemas.microsoft.com/office/powerpoint/2010/main" val="12105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792474"/>
            <a:ext cx="5151130" cy="52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3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7" y="864103"/>
            <a:ext cx="5065786" cy="5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1" y="1249675"/>
            <a:ext cx="5123698" cy="435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Myndir_i_Peningamal_Template</Template>
  <TotalTime>204</TotalTime>
  <Words>72</Words>
  <Application>Microsoft Office PowerPoint</Application>
  <PresentationFormat>Widescreen</PresentationFormat>
  <Paragraphs>22</Paragraphs>
  <Slides>107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1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SÍ Elísa Arna Hilmarsdóttir</dc:creator>
  <cp:lastModifiedBy>SÍ Sigrún Arna Hallgrímsdóttir</cp:lastModifiedBy>
  <cp:revision>48</cp:revision>
  <dcterms:created xsi:type="dcterms:W3CDTF">2017-02-07T15:00:38Z</dcterms:created>
  <dcterms:modified xsi:type="dcterms:W3CDTF">2021-05-19T10:20:08Z</dcterms:modified>
</cp:coreProperties>
</file>