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1" r:id="rId2"/>
    <p:sldId id="402" r:id="rId3"/>
    <p:sldId id="452" r:id="rId4"/>
    <p:sldId id="539" r:id="rId5"/>
    <p:sldId id="540" r:id="rId6"/>
    <p:sldId id="541" r:id="rId7"/>
    <p:sldId id="542" r:id="rId8"/>
    <p:sldId id="543" r:id="rId9"/>
    <p:sldId id="544" r:id="rId10"/>
    <p:sldId id="545" r:id="rId11"/>
    <p:sldId id="546" r:id="rId12"/>
    <p:sldId id="547" r:id="rId13"/>
    <p:sldId id="548" r:id="rId14"/>
    <p:sldId id="550" r:id="rId15"/>
    <p:sldId id="607" r:id="rId16"/>
    <p:sldId id="608" r:id="rId17"/>
    <p:sldId id="613" r:id="rId18"/>
    <p:sldId id="631" r:id="rId19"/>
    <p:sldId id="630" r:id="rId20"/>
    <p:sldId id="403" r:id="rId21"/>
    <p:sldId id="465" r:id="rId22"/>
    <p:sldId id="551" r:id="rId23"/>
    <p:sldId id="552" r:id="rId24"/>
    <p:sldId id="553" r:id="rId25"/>
    <p:sldId id="554" r:id="rId26"/>
    <p:sldId id="555" r:id="rId27"/>
    <p:sldId id="556" r:id="rId28"/>
    <p:sldId id="557" r:id="rId29"/>
    <p:sldId id="558" r:id="rId30"/>
    <p:sldId id="559" r:id="rId31"/>
    <p:sldId id="614" r:id="rId32"/>
    <p:sldId id="615" r:id="rId33"/>
    <p:sldId id="616" r:id="rId34"/>
    <p:sldId id="632" r:id="rId35"/>
    <p:sldId id="404" r:id="rId36"/>
    <p:sldId id="560" r:id="rId37"/>
    <p:sldId id="561" r:id="rId38"/>
    <p:sldId id="562" r:id="rId39"/>
    <p:sldId id="563" r:id="rId40"/>
    <p:sldId id="564" r:id="rId41"/>
    <p:sldId id="565" r:id="rId42"/>
    <p:sldId id="566" r:id="rId43"/>
    <p:sldId id="567" r:id="rId44"/>
    <p:sldId id="568" r:id="rId45"/>
    <p:sldId id="569" r:id="rId46"/>
    <p:sldId id="570" r:id="rId47"/>
    <p:sldId id="571" r:id="rId48"/>
    <p:sldId id="572" r:id="rId49"/>
    <p:sldId id="573" r:id="rId50"/>
    <p:sldId id="574" r:id="rId51"/>
    <p:sldId id="575" r:id="rId52"/>
    <p:sldId id="617" r:id="rId53"/>
    <p:sldId id="501" r:id="rId54"/>
    <p:sldId id="618" r:id="rId55"/>
    <p:sldId id="633" r:id="rId56"/>
    <p:sldId id="634" r:id="rId57"/>
    <p:sldId id="405" r:id="rId58"/>
    <p:sldId id="576" r:id="rId59"/>
    <p:sldId id="577" r:id="rId60"/>
    <p:sldId id="578" r:id="rId61"/>
    <p:sldId id="579" r:id="rId62"/>
    <p:sldId id="580" r:id="rId63"/>
    <p:sldId id="581" r:id="rId64"/>
    <p:sldId id="619" r:id="rId65"/>
    <p:sldId id="635" r:id="rId66"/>
    <p:sldId id="406" r:id="rId67"/>
    <p:sldId id="538" r:id="rId68"/>
    <p:sldId id="582" r:id="rId69"/>
    <p:sldId id="583" r:id="rId70"/>
    <p:sldId id="584" r:id="rId71"/>
    <p:sldId id="585" r:id="rId72"/>
    <p:sldId id="586" r:id="rId73"/>
    <p:sldId id="587" r:id="rId74"/>
    <p:sldId id="620" r:id="rId75"/>
    <p:sldId id="621" r:id="rId76"/>
    <p:sldId id="622" r:id="rId77"/>
    <p:sldId id="407" r:id="rId78"/>
    <p:sldId id="520" r:id="rId79"/>
    <p:sldId id="588" r:id="rId80"/>
    <p:sldId id="589" r:id="rId81"/>
    <p:sldId id="590" r:id="rId82"/>
    <p:sldId id="637" r:id="rId83"/>
    <p:sldId id="636" r:id="rId84"/>
    <p:sldId id="408" r:id="rId85"/>
    <p:sldId id="591" r:id="rId86"/>
    <p:sldId id="409" r:id="rId87"/>
    <p:sldId id="533" r:id="rId88"/>
    <p:sldId id="597" r:id="rId89"/>
    <p:sldId id="598" r:id="rId90"/>
    <p:sldId id="599" r:id="rId91"/>
    <p:sldId id="624" r:id="rId92"/>
    <p:sldId id="625" r:id="rId93"/>
    <p:sldId id="626" r:id="rId94"/>
    <p:sldId id="627" r:id="rId95"/>
    <p:sldId id="628" r:id="rId96"/>
    <p:sldId id="629" r:id="rId97"/>
    <p:sldId id="609" r:id="rId98"/>
    <p:sldId id="610" r:id="rId99"/>
    <p:sldId id="611" r:id="rId100"/>
    <p:sldId id="612" r:id="rId101"/>
  </p:sldIdLst>
  <p:sldSz cx="12192000" cy="6858000"/>
  <p:notesSz cx="6858000" cy="9144000"/>
  <p:photoAlbum layout="1pic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36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6" y="6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388" y="1955842"/>
            <a:ext cx="10275522" cy="2629357"/>
          </a:xfrm>
        </p:spPr>
        <p:txBody>
          <a:bodyPr anchor="ctr" anchorCtr="0">
            <a:normAutofit/>
          </a:bodyPr>
          <a:lstStyle>
            <a:lvl1pPr algn="l">
              <a:defRPr lang="en-US" sz="5000" kern="1200" dirty="0" smtClean="0">
                <a:solidFill>
                  <a:srgbClr val="33339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is-I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388" y="4921040"/>
            <a:ext cx="10275522" cy="1655762"/>
          </a:xfrm>
        </p:spPr>
        <p:txBody>
          <a:bodyPr>
            <a:normAutofit/>
          </a:bodyPr>
          <a:lstStyle>
            <a:lvl1pPr marL="0" indent="0" algn="l">
              <a:buNone/>
              <a:defRPr lang="is-IS" sz="3200" kern="1200" dirty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is-IS" dirty="0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908050"/>
            <a:ext cx="504031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179388" y="4696366"/>
            <a:ext cx="10275522" cy="76970"/>
          </a:xfrm>
          <a:prstGeom prst="rect">
            <a:avLst/>
          </a:prstGeom>
          <a:gradFill rotWithShape="1">
            <a:gsLst>
              <a:gs pos="0">
                <a:srgbClr val="000080"/>
              </a:gs>
              <a:gs pos="100000">
                <a:srgbClr val="000080">
                  <a:gamma/>
                  <a:shade val="0"/>
                  <a:invGamma/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s-IS"/>
          </a:p>
        </p:txBody>
      </p:sp>
      <p:pic>
        <p:nvPicPr>
          <p:cNvPr id="9" name="Picture 8" descr="SEDLOGR"/>
          <p:cNvPicPr>
            <a:picLocks noChangeAspect="1" noChangeArrowheads="1"/>
          </p:cNvPicPr>
          <p:nvPr/>
        </p:nvPicPr>
        <p:blipFill>
          <a:blip r:embed="rId3" cstate="print">
            <a:lum bright="80000" contrast="-70000"/>
          </a:blip>
          <a:srcRect/>
          <a:stretch>
            <a:fillRect/>
          </a:stretch>
        </p:blipFill>
        <p:spPr bwMode="auto">
          <a:xfrm>
            <a:off x="250825" y="981075"/>
            <a:ext cx="792163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187450" y="1052513"/>
            <a:ext cx="381635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s-IS" sz="3800" dirty="0">
                <a:solidFill>
                  <a:schemeClr val="bg1"/>
                </a:solidFill>
                <a:latin typeface="+mj-lt"/>
              </a:rPr>
              <a:t>Seðlabanki Íslands</a:t>
            </a:r>
          </a:p>
        </p:txBody>
      </p:sp>
    </p:spTree>
    <p:extLst>
      <p:ext uri="{BB962C8B-B14F-4D97-AF65-F5344CB8AC3E}">
        <p14:creationId xmlns:p14="http://schemas.microsoft.com/office/powerpoint/2010/main" val="2540154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16.11.2021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4387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16.11.2021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258858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extagl_fyris 1 lína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612900" y="911429"/>
            <a:ext cx="10972800" cy="974700"/>
          </a:xfrm>
        </p:spPr>
        <p:txBody>
          <a:bodyPr>
            <a:noAutofit/>
          </a:bodyPr>
          <a:lstStyle>
            <a:lvl1pPr marL="216000" indent="-216000">
              <a:buClr>
                <a:srgbClr val="004562"/>
              </a:buClr>
              <a:buFont typeface="Arial" charset="0"/>
              <a:buChar char="•"/>
              <a:tabLst/>
              <a:defRPr sz="1650"/>
            </a:lvl1pPr>
            <a:lvl2pPr marL="556200" indent="-213300">
              <a:buClr>
                <a:srgbClr val="004562"/>
              </a:buClr>
              <a:buFont typeface="Arial" charset="0"/>
              <a:buChar char="•"/>
              <a:tabLst/>
              <a:defRPr sz="1650"/>
            </a:lvl2pPr>
            <a:lvl3pPr marL="900113" indent="-214313">
              <a:buClr>
                <a:srgbClr val="004562"/>
              </a:buClr>
              <a:buFont typeface="Arial" charset="0"/>
              <a:buChar char="•"/>
              <a:defRPr sz="1650"/>
            </a:lvl3pPr>
            <a:lvl4pPr marL="1243013" indent="-214313">
              <a:buClr>
                <a:srgbClr val="004562"/>
              </a:buClr>
              <a:buFont typeface="Arial" charset="0"/>
              <a:buChar char="•"/>
              <a:defRPr sz="1650"/>
            </a:lvl4pPr>
            <a:lvl5pPr marL="1585913" indent="-214313">
              <a:buClr>
                <a:srgbClr val="004562"/>
              </a:buClr>
              <a:buFont typeface="Arial" charset="0"/>
              <a:buChar char="•"/>
              <a:defRPr sz="165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7"/>
          </p:nvPr>
        </p:nvSpPr>
        <p:spPr>
          <a:xfrm>
            <a:off x="612900" y="1886129"/>
            <a:ext cx="5363765" cy="4390847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/>
            </a:lvl1pPr>
            <a:lvl2pPr>
              <a:spcBef>
                <a:spcPts val="450"/>
              </a:spcBef>
              <a:defRPr/>
            </a:lvl2pPr>
            <a:lvl3pPr>
              <a:spcBef>
                <a:spcPts val="450"/>
              </a:spcBef>
              <a:defRPr/>
            </a:lvl3pPr>
            <a:lvl4pPr>
              <a:spcBef>
                <a:spcPts val="450"/>
              </a:spcBef>
              <a:defRPr/>
            </a:lvl4pPr>
            <a:lvl5pPr>
              <a:spcBef>
                <a:spcPts val="450"/>
              </a:spcBef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is-IS" noProof="0" dirty="0"/>
          </a:p>
        </p:txBody>
      </p:sp>
      <p:sp>
        <p:nvSpPr>
          <p:cNvPr id="20" name="Content Placeholder 4"/>
          <p:cNvSpPr>
            <a:spLocks noGrp="1"/>
          </p:cNvSpPr>
          <p:nvPr>
            <p:ph sz="quarter" idx="18"/>
          </p:nvPr>
        </p:nvSpPr>
        <p:spPr>
          <a:xfrm>
            <a:off x="6218635" y="1886129"/>
            <a:ext cx="5363765" cy="4390847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/>
            </a:lvl1pPr>
            <a:lvl2pPr>
              <a:spcBef>
                <a:spcPts val="450"/>
              </a:spcBef>
              <a:defRPr/>
            </a:lvl2pPr>
            <a:lvl3pPr>
              <a:spcBef>
                <a:spcPts val="450"/>
              </a:spcBef>
              <a:defRPr/>
            </a:lvl3pPr>
            <a:lvl4pPr>
              <a:spcBef>
                <a:spcPts val="450"/>
              </a:spcBef>
              <a:defRPr/>
            </a:lvl4pPr>
            <a:lvl5pPr>
              <a:spcBef>
                <a:spcPts val="450"/>
              </a:spcBef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is-IS" noProof="0" dirty="0"/>
          </a:p>
        </p:txBody>
      </p:sp>
      <p:sp>
        <p:nvSpPr>
          <p:cNvPr id="7" name="object 2"/>
          <p:cNvSpPr/>
          <p:nvPr/>
        </p:nvSpPr>
        <p:spPr>
          <a:xfrm>
            <a:off x="10452944" y="6723811"/>
            <a:ext cx="1739265" cy="134303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5"/>
          <p:cNvSpPr/>
          <p:nvPr/>
        </p:nvSpPr>
        <p:spPr>
          <a:xfrm>
            <a:off x="0" y="0"/>
            <a:ext cx="618649" cy="136208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6"/>
          <p:cNvSpPr/>
          <p:nvPr/>
        </p:nvSpPr>
        <p:spPr>
          <a:xfrm>
            <a:off x="0" y="6723811"/>
            <a:ext cx="618649" cy="134303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7"/>
          <p:cNvSpPr/>
          <p:nvPr/>
        </p:nvSpPr>
        <p:spPr>
          <a:xfrm>
            <a:off x="10452944" y="0"/>
            <a:ext cx="1739265" cy="802005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396" y="127063"/>
            <a:ext cx="542925" cy="552450"/>
          </a:xfrm>
          <a:prstGeom prst="rect">
            <a:avLst/>
          </a:prstGeom>
        </p:spPr>
      </p:pic>
      <p:sp>
        <p:nvSpPr>
          <p:cNvPr id="18" name="bk object 16"/>
          <p:cNvSpPr/>
          <p:nvPr/>
        </p:nvSpPr>
        <p:spPr>
          <a:xfrm>
            <a:off x="618515" y="0"/>
            <a:ext cx="9834563" cy="136208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bk object 17"/>
          <p:cNvSpPr/>
          <p:nvPr/>
        </p:nvSpPr>
        <p:spPr>
          <a:xfrm>
            <a:off x="618515" y="6723811"/>
            <a:ext cx="9834563" cy="134303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23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D499D-24A9-4DDC-8F6B-53C8254C8D55}" type="datetimeFigureOut">
              <a:rPr lang="is-IS" smtClean="0"/>
              <a:t>16.11.2021</a:t>
            </a:fld>
            <a:endParaRPr lang="is-IS"/>
          </a:p>
        </p:txBody>
      </p:sp>
      <p:sp>
        <p:nvSpPr>
          <p:cNvPr id="24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  <p:sp>
        <p:nvSpPr>
          <p:cNvPr id="22" name="Holder 2"/>
          <p:cNvSpPr>
            <a:spLocks noGrp="1"/>
          </p:cNvSpPr>
          <p:nvPr>
            <p:ph type="ctrTitle"/>
          </p:nvPr>
        </p:nvSpPr>
        <p:spPr>
          <a:xfrm>
            <a:off x="613519" y="410113"/>
            <a:ext cx="9692531" cy="49834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05417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4" pos="5216">
          <p15:clr>
            <a:srgbClr val="FBAE40"/>
          </p15:clr>
        </p15:guide>
        <p15:guide id="5" pos="5024">
          <p15:clr>
            <a:srgbClr val="FBAE40"/>
          </p15:clr>
        </p15:guide>
        <p15:guide id="6" pos="972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>
            <a:fillRect/>
          </a:stretch>
        </p:blipFill>
        <p:spPr>
          <a:xfrm>
            <a:off x="0" y="987029"/>
            <a:ext cx="9868376" cy="4882456"/>
          </a:xfrm>
          <a:prstGeom prst="rect">
            <a:avLst/>
          </a:prstGeom>
        </p:spPr>
      </p:pic>
      <p:sp>
        <p:nvSpPr>
          <p:cNvPr id="16" name="object 10"/>
          <p:cNvSpPr/>
          <p:nvPr userDrawn="1"/>
        </p:nvSpPr>
        <p:spPr>
          <a:xfrm>
            <a:off x="9868795" y="-1"/>
            <a:ext cx="2323624" cy="6858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 noProof="0"/>
          </a:p>
        </p:txBody>
      </p:sp>
      <p:sp>
        <p:nvSpPr>
          <p:cNvPr id="18" name="object 12"/>
          <p:cNvSpPr/>
          <p:nvPr userDrawn="1"/>
        </p:nvSpPr>
        <p:spPr>
          <a:xfrm>
            <a:off x="9868795" y="987447"/>
            <a:ext cx="2323205" cy="4882038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 noProof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75" y="2807345"/>
            <a:ext cx="1209675" cy="1238250"/>
          </a:xfrm>
          <a:prstGeom prst="rect">
            <a:avLst/>
          </a:prstGeom>
        </p:spPr>
      </p:pic>
      <p:sp>
        <p:nvSpPr>
          <p:cNvPr id="25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26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11/16/2021</a:t>
            </a:fld>
            <a:endParaRPr lang="en-US" noProof="0" dirty="0"/>
          </a:p>
        </p:txBody>
      </p:sp>
      <p:sp>
        <p:nvSpPr>
          <p:cNvPr id="27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65" y="345400"/>
            <a:ext cx="4322345" cy="342900"/>
          </a:xfrm>
          <a:prstGeom prst="rect">
            <a:avLst/>
          </a:prstGeom>
        </p:spPr>
      </p:pic>
      <p:sp>
        <p:nvSpPr>
          <p:cNvPr id="35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1238250" y="5962972"/>
            <a:ext cx="4171950" cy="27384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36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1238250" y="6249022"/>
            <a:ext cx="4171950" cy="27384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5713422" y="5962972"/>
            <a:ext cx="3806430" cy="27384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5713422" y="6249022"/>
            <a:ext cx="3806430" cy="27384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230999" y="2849752"/>
            <a:ext cx="8179702" cy="772716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4500" spc="-113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238250" y="3622468"/>
            <a:ext cx="8172450" cy="758242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943801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illiglæra-bl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9868795" y="-1"/>
            <a:ext cx="2323624" cy="6858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2"/>
          <p:cNvSpPr/>
          <p:nvPr userDrawn="1"/>
        </p:nvSpPr>
        <p:spPr>
          <a:xfrm>
            <a:off x="0" y="987981"/>
            <a:ext cx="12192000" cy="4882038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230999" y="2849752"/>
            <a:ext cx="8179702" cy="772716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4500" spc="-113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238250" y="3622468"/>
            <a:ext cx="8172450" cy="758242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57" y="144429"/>
            <a:ext cx="714375" cy="7239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11/16/2021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895422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  <p15:guide id="3" pos="10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78025"/>
            <a:ext cx="10061771" cy="1512663"/>
          </a:xfrm>
        </p:spPr>
        <p:txBody>
          <a:bodyPr anchor="t" anchorCtr="0">
            <a:normAutofit/>
          </a:bodyPr>
          <a:lstStyle>
            <a:lvl1pPr>
              <a:defRPr lang="is-IS" sz="3600" kern="1200" dirty="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0304"/>
          </a:xfrm>
        </p:spPr>
        <p:txBody>
          <a:bodyPr/>
          <a:lstStyle>
            <a:lvl1pPr>
              <a:defRPr lang="en-US" sz="32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 dirty="0"/>
          </a:p>
        </p:txBody>
      </p:sp>
      <p:pic>
        <p:nvPicPr>
          <p:cNvPr id="7" name="Picture 12" descr="SEDLO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000" y="180000"/>
            <a:ext cx="757237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5138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78025"/>
            <a:ext cx="10045587" cy="1512663"/>
          </a:xfrm>
        </p:spPr>
        <p:txBody>
          <a:bodyPr anchor="t" anchorCtr="0">
            <a:normAutofit/>
          </a:bodyPr>
          <a:lstStyle>
            <a:lvl1pPr>
              <a:defRPr lang="is-IS" sz="3600" kern="1200" dirty="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793660"/>
          </a:xfrm>
        </p:spPr>
        <p:txBody>
          <a:bodyPr/>
          <a:lstStyle>
            <a:lvl1pPr marL="228600" indent="-228600">
              <a:defRPr lang="en-US" sz="28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Fifth level</a:t>
            </a:r>
            <a:endParaRPr lang="is-I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793660"/>
          </a:xfrm>
        </p:spPr>
        <p:txBody>
          <a:bodyPr/>
          <a:lstStyle>
            <a:lvl1pPr marL="228600" indent="-228600">
              <a:defRPr lang="en-US" sz="28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Fifth level</a:t>
            </a:r>
            <a:endParaRPr lang="is-IS" dirty="0"/>
          </a:p>
        </p:txBody>
      </p:sp>
      <p:pic>
        <p:nvPicPr>
          <p:cNvPr id="8" name="Picture 12" descr="SEDLO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000" y="180000"/>
            <a:ext cx="757237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408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16.11.2021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17450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16.11.2021</a:t>
            </a:fld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04216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16.11.2021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57526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16.11.2021</a:t>
            </a:fld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53565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16.11.2021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37141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16.11.2021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97560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D499D-24A9-4DDC-8F6B-53C8254C8D55}" type="datetimeFigureOut">
              <a:rPr lang="is-IS" smtClean="0"/>
              <a:t>16.11.2021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395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Peningamál </a:t>
            </a:r>
            <a:r>
              <a:rPr lang="is-IS" dirty="0" smtClean="0"/>
              <a:t>2021/4</a:t>
            </a:r>
            <a:endParaRPr lang="is-I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dirty="0" smtClean="0"/>
              <a:t>Myndir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29972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35" y="1034791"/>
            <a:ext cx="4998730" cy="478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4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595" y="1118611"/>
            <a:ext cx="8622810" cy="462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1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055" y="838194"/>
            <a:ext cx="5135890" cy="518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6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115" y="874771"/>
            <a:ext cx="4937770" cy="510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8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75" y="1252723"/>
            <a:ext cx="5120650" cy="435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5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03" y="717798"/>
            <a:ext cx="5129794" cy="542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9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31" y="990595"/>
            <a:ext cx="5062738" cy="487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2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251" y="1097275"/>
            <a:ext cx="5047498" cy="466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81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251" y="989071"/>
            <a:ext cx="5047498" cy="487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00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718" y="1101847"/>
            <a:ext cx="5178563" cy="46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62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59" y="1450844"/>
            <a:ext cx="4995682" cy="395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145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Kafli I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 smtClean="0"/>
              <a:t>Alþjóðleg efnahagsmál og viðskiptakjör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40242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Kafli II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 smtClean="0"/>
              <a:t>Peningastefnan og innlendir fjármálamarkaðir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95572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923" y="774186"/>
            <a:ext cx="4962154" cy="530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2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59" y="914395"/>
            <a:ext cx="4995682" cy="502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03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94" y="874771"/>
            <a:ext cx="5181611" cy="510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2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347" y="1318255"/>
            <a:ext cx="5035306" cy="422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64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055" y="1130803"/>
            <a:ext cx="5135890" cy="459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16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439" y="893059"/>
            <a:ext cx="5087122" cy="507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0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188" y="86861"/>
            <a:ext cx="7531623" cy="668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7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15" y="950971"/>
            <a:ext cx="5090170" cy="495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5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1031743"/>
            <a:ext cx="5084074" cy="479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8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59" y="1110991"/>
            <a:ext cx="4995682" cy="463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8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539" y="963163"/>
            <a:ext cx="5010922" cy="493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9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238" y="905251"/>
            <a:ext cx="5239523" cy="504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6667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94" y="624834"/>
            <a:ext cx="5181611" cy="560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112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1014979"/>
            <a:ext cx="5020066" cy="482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037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43" y="856483"/>
            <a:ext cx="5023114" cy="514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319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Kafli III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 smtClean="0"/>
              <a:t>Eftirspurn og hagvöxtur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69540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91" y="847338"/>
            <a:ext cx="5017018" cy="516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5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771" y="935731"/>
            <a:ext cx="5108458" cy="498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3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247" y="827526"/>
            <a:ext cx="5111506" cy="520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4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15" y="1409696"/>
            <a:ext cx="5090170" cy="403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0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11" y="1110991"/>
            <a:ext cx="5077978" cy="463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1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59" y="1085083"/>
            <a:ext cx="5148082" cy="468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53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3" y="608070"/>
            <a:ext cx="5145034" cy="564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2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230" y="589782"/>
            <a:ext cx="5367539" cy="567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3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15" y="894583"/>
            <a:ext cx="5013970" cy="506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59" y="726942"/>
            <a:ext cx="5148082" cy="540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39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819" y="1303015"/>
            <a:ext cx="5102362" cy="425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5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391" y="900679"/>
            <a:ext cx="5093218" cy="505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32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35" y="957067"/>
            <a:ext cx="4998730" cy="494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1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526" y="1063747"/>
            <a:ext cx="5202947" cy="473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766" y="1027171"/>
            <a:ext cx="5172467" cy="480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683" y="864103"/>
            <a:ext cx="4992634" cy="512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1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35" y="847338"/>
            <a:ext cx="5151130" cy="516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8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098" y="1063747"/>
            <a:ext cx="5193803" cy="473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6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263" y="912871"/>
            <a:ext cx="4855474" cy="503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644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35" y="893059"/>
            <a:ext cx="5151130" cy="507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8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35" y="848863"/>
            <a:ext cx="5151130" cy="516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354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59" y="1091179"/>
            <a:ext cx="5148082" cy="467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1556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15" y="1091179"/>
            <a:ext cx="5090170" cy="467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981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Kafli IV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 smtClean="0"/>
              <a:t>Vinnumarkaður og nýting framleiðsluþátta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55796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727" y="760470"/>
            <a:ext cx="5050546" cy="533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7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775" y="693414"/>
            <a:ext cx="5044450" cy="547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9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627" y="1080511"/>
            <a:ext cx="5126746" cy="469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2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15" y="772662"/>
            <a:ext cx="5090170" cy="531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535" y="598926"/>
            <a:ext cx="5074930" cy="566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098" y="973831"/>
            <a:ext cx="5193803" cy="491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639" y="1025647"/>
            <a:ext cx="4934722" cy="480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9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573018"/>
            <a:ext cx="5020066" cy="571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2101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59" y="1335019"/>
            <a:ext cx="4995682" cy="418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185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Kafli V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 smtClean="0"/>
              <a:t>Verðbólga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90824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35" y="1123183"/>
            <a:ext cx="4998730" cy="461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0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639" y="836670"/>
            <a:ext cx="4934722" cy="518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89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87" y="705606"/>
            <a:ext cx="5004826" cy="544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6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391" y="842766"/>
            <a:ext cx="5093218" cy="517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15" y="896107"/>
            <a:ext cx="5090170" cy="506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08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862579"/>
            <a:ext cx="5020066" cy="513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9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87" y="873247"/>
            <a:ext cx="5081026" cy="511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2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43" y="1199383"/>
            <a:ext cx="5023114" cy="445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9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579" y="925063"/>
            <a:ext cx="5132842" cy="500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825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107" y="978403"/>
            <a:ext cx="5065786" cy="490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211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735" y="900679"/>
            <a:ext cx="4922530" cy="505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6146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Rammagrein 1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 smtClean="0"/>
              <a:t>Fráviksdæmi og óvissuþættir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62828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670" y="867151"/>
            <a:ext cx="5184659" cy="51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1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95" y="940303"/>
            <a:ext cx="5029210" cy="497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4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75" y="1071367"/>
            <a:ext cx="5120650" cy="471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1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319" y="249929"/>
            <a:ext cx="8467361" cy="635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8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27" y="867151"/>
            <a:ext cx="4974346" cy="51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3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59" y="864103"/>
            <a:ext cx="4995682" cy="512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1587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319" y="348989"/>
            <a:ext cx="8467361" cy="616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8252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Rammagrein 2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/>
              <a:t>Ný útgáfa af DYNIMO-líkani Seðlabankans 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47256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047" y="428238"/>
            <a:ext cx="8247905" cy="60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2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Rammagrein 3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/>
              <a:t>Spár Seðlabankans um efnahagsþróun ársins 2020 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64707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063" y="1232911"/>
            <a:ext cx="5007874" cy="439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5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063" y="1245103"/>
            <a:ext cx="5007874" cy="436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3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83" y="1321303"/>
            <a:ext cx="8357633" cy="421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107" y="829050"/>
            <a:ext cx="5065786" cy="519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1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858" y="694938"/>
            <a:ext cx="5224283" cy="546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8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858" y="766566"/>
            <a:ext cx="5224283" cy="532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2907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87" y="888487"/>
            <a:ext cx="5004826" cy="508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520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543" y="1075939"/>
            <a:ext cx="4946914" cy="470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6125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207" y="1267963"/>
            <a:ext cx="4989586" cy="432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6812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15" y="1559048"/>
            <a:ext cx="8378969" cy="373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3465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32" y="266693"/>
            <a:ext cx="3767336" cy="632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3084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Viðauki 1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 fontScale="92500" lnSpcReduction="20000"/>
          </a:bodyPr>
          <a:lstStyle/>
          <a:p>
            <a:r>
              <a:rPr lang="is-IS" dirty="0"/>
              <a:t>Svipmyndir af innlendum og erlendum efnahagsmálum í </a:t>
            </a:r>
            <a:r>
              <a:rPr lang="is-IS" dirty="0" smtClean="0"/>
              <a:t>miðjum heimsfaraldri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62567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551" y="1365500"/>
            <a:ext cx="8564897" cy="4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5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451" y="902203"/>
            <a:ext cx="8641098" cy="505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yndir i Peningamál 2015_4_nýtt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ndir_i_Peningamal_Template.potm" id="{20A9C7F7-37EE-40C3-B712-55CDDF548CA4}" vid="{F134F43F-BFCF-4CCE-8D66-2F336401F9C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Myndir_i_Peningamal_Template</Template>
  <TotalTime>215</TotalTime>
  <Words>60</Words>
  <Application>Microsoft Office PowerPoint</Application>
  <PresentationFormat>Widescreen</PresentationFormat>
  <Paragraphs>20</Paragraphs>
  <Slides>100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4" baseType="lpstr">
      <vt:lpstr>Arial</vt:lpstr>
      <vt:lpstr>Calibri</vt:lpstr>
      <vt:lpstr>Calibri Light</vt:lpstr>
      <vt:lpstr>Myndir i Peningamál 2015_4_nýtt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Seðlabanki Íslands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SÍ Elísa Arna Hilmarsdóttir</dc:creator>
  <cp:lastModifiedBy>SÍ Ólöf Björk Ólafsdóttir</cp:lastModifiedBy>
  <cp:revision>50</cp:revision>
  <dcterms:created xsi:type="dcterms:W3CDTF">2017-02-07T15:00:38Z</dcterms:created>
  <dcterms:modified xsi:type="dcterms:W3CDTF">2021-11-16T17:15:40Z</dcterms:modified>
</cp:coreProperties>
</file>