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756" r:id="rId2"/>
    <p:sldId id="757" r:id="rId3"/>
    <p:sldId id="758" r:id="rId4"/>
    <p:sldId id="724" r:id="rId5"/>
    <p:sldId id="761" r:id="rId6"/>
    <p:sldId id="762" r:id="rId7"/>
    <p:sldId id="725" r:id="rId8"/>
    <p:sldId id="729" r:id="rId9"/>
    <p:sldId id="760" r:id="rId10"/>
    <p:sldId id="734" r:id="rId11"/>
    <p:sldId id="759" r:id="rId12"/>
    <p:sldId id="736" r:id="rId13"/>
    <p:sldId id="737" r:id="rId14"/>
    <p:sldId id="751" r:id="rId15"/>
    <p:sldId id="741" r:id="rId16"/>
    <p:sldId id="748" r:id="rId17"/>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03C"/>
    <a:srgbClr val="C00000"/>
    <a:srgbClr val="ECE9E4"/>
    <a:srgbClr val="004562"/>
    <a:srgbClr val="FFD100"/>
    <a:srgbClr val="F79646"/>
    <a:srgbClr val="EC6B12"/>
    <a:srgbClr val="941813"/>
    <a:srgbClr val="F5F4F4"/>
    <a:srgbClr val="008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0" autoAdjust="0"/>
    <p:restoredTop sz="96473" autoAdjust="0"/>
  </p:normalViewPr>
  <p:slideViewPr>
    <p:cSldViewPr>
      <p:cViewPr varScale="1">
        <p:scale>
          <a:sx n="87" d="100"/>
          <a:sy n="87" d="100"/>
        </p:scale>
        <p:origin x="108" y="90"/>
      </p:cViewPr>
      <p:guideLst>
        <p:guide orient="horz" pos="2880"/>
        <p:guide pos="190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9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28.5.2021</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5/28/2021</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5/28/2021</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Milliglæra-ljósgrá_með_táknum">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12" name="Text Placeholder 24"/>
          <p:cNvSpPr>
            <a:spLocks noGrp="1"/>
          </p:cNvSpPr>
          <p:nvPr>
            <p:ph type="body" sz="quarter" idx="13"/>
          </p:nvPr>
        </p:nvSpPr>
        <p:spPr>
          <a:xfrm>
            <a:off x="1117600" y="1832281"/>
            <a:ext cx="14031686" cy="1030288"/>
          </a:xfrm>
        </p:spPr>
        <p:txBody>
          <a:bodyPr>
            <a:normAutofit/>
          </a:bodyPr>
          <a:lstStyle>
            <a:lvl1pPr marL="0" indent="0" algn="ctr">
              <a:lnSpc>
                <a:spcPct val="80000"/>
              </a:lnSpc>
              <a:buNone/>
              <a:defRPr sz="6000" spc="-150">
                <a:solidFill>
                  <a:srgbClr val="004562"/>
                </a:solidFill>
              </a:defRPr>
            </a:lvl1pPr>
          </a:lstStyle>
          <a:p>
            <a:pPr lvl="0"/>
            <a:r>
              <a:rPr lang="is-IS" noProof="0" dirty="0"/>
              <a:t>Click to edit Master text styles</a:t>
            </a:r>
          </a:p>
        </p:txBody>
      </p:sp>
      <p:sp>
        <p:nvSpPr>
          <p:cNvPr id="37" name="Picture Placeholder 4">
            <a:extLst>
              <a:ext uri="{FF2B5EF4-FFF2-40B4-BE49-F238E27FC236}">
                <a16:creationId xmlns:a16="http://schemas.microsoft.com/office/drawing/2014/main" id="{BF76D7E8-DF4F-2343-956E-DFBBCA50ED64}"/>
              </a:ext>
            </a:extLst>
          </p:cNvPr>
          <p:cNvSpPr>
            <a:spLocks noGrp="1"/>
          </p:cNvSpPr>
          <p:nvPr>
            <p:ph type="pic" sz="quarter" idx="11"/>
          </p:nvPr>
        </p:nvSpPr>
        <p:spPr>
          <a:xfrm>
            <a:off x="1117600" y="2958484"/>
            <a:ext cx="1905000" cy="1918316"/>
          </a:xfrm>
        </p:spPr>
        <p:txBody>
          <a:bodyPr/>
          <a:lstStyle>
            <a:lvl1pPr marL="0" indent="0">
              <a:buNone/>
              <a:defRPr/>
            </a:lvl1pPr>
          </a:lstStyle>
          <a:p>
            <a:endParaRPr lang="is-IS"/>
          </a:p>
        </p:txBody>
      </p:sp>
      <p:sp>
        <p:nvSpPr>
          <p:cNvPr id="38" name="Picture Placeholder 4">
            <a:extLst>
              <a:ext uri="{FF2B5EF4-FFF2-40B4-BE49-F238E27FC236}">
                <a16:creationId xmlns:a16="http://schemas.microsoft.com/office/drawing/2014/main" id="{5A1A6675-4F64-E146-8D49-B87C75D05605}"/>
              </a:ext>
            </a:extLst>
          </p:cNvPr>
          <p:cNvSpPr>
            <a:spLocks noGrp="1"/>
          </p:cNvSpPr>
          <p:nvPr>
            <p:ph type="pic" sz="quarter" idx="14"/>
          </p:nvPr>
        </p:nvSpPr>
        <p:spPr>
          <a:xfrm>
            <a:off x="3556000" y="2958484"/>
            <a:ext cx="1905000" cy="1918316"/>
          </a:xfrm>
        </p:spPr>
        <p:txBody>
          <a:bodyPr/>
          <a:lstStyle>
            <a:lvl1pPr marL="0" indent="0">
              <a:buNone/>
              <a:defRPr/>
            </a:lvl1pPr>
          </a:lstStyle>
          <a:p>
            <a:endParaRPr lang="is-IS"/>
          </a:p>
        </p:txBody>
      </p:sp>
      <p:sp>
        <p:nvSpPr>
          <p:cNvPr id="39" name="Picture Placeholder 4">
            <a:extLst>
              <a:ext uri="{FF2B5EF4-FFF2-40B4-BE49-F238E27FC236}">
                <a16:creationId xmlns:a16="http://schemas.microsoft.com/office/drawing/2014/main" id="{FF1F34D4-87CF-3345-A477-61089947DFF7}"/>
              </a:ext>
            </a:extLst>
          </p:cNvPr>
          <p:cNvSpPr>
            <a:spLocks noGrp="1"/>
          </p:cNvSpPr>
          <p:nvPr>
            <p:ph type="pic" sz="quarter" idx="15"/>
          </p:nvPr>
        </p:nvSpPr>
        <p:spPr>
          <a:xfrm>
            <a:off x="5972628" y="2958484"/>
            <a:ext cx="1905000" cy="1918316"/>
          </a:xfrm>
        </p:spPr>
        <p:txBody>
          <a:bodyPr/>
          <a:lstStyle>
            <a:lvl1pPr marL="0" indent="0">
              <a:buNone/>
              <a:defRPr/>
            </a:lvl1pPr>
          </a:lstStyle>
          <a:p>
            <a:endParaRPr lang="is-IS"/>
          </a:p>
        </p:txBody>
      </p:sp>
      <p:sp>
        <p:nvSpPr>
          <p:cNvPr id="40" name="Picture Placeholder 4">
            <a:extLst>
              <a:ext uri="{FF2B5EF4-FFF2-40B4-BE49-F238E27FC236}">
                <a16:creationId xmlns:a16="http://schemas.microsoft.com/office/drawing/2014/main" id="{731759A4-EB56-664A-B577-E95989D44DEC}"/>
              </a:ext>
            </a:extLst>
          </p:cNvPr>
          <p:cNvSpPr>
            <a:spLocks noGrp="1"/>
          </p:cNvSpPr>
          <p:nvPr>
            <p:ph type="pic" sz="quarter" idx="16"/>
          </p:nvPr>
        </p:nvSpPr>
        <p:spPr>
          <a:xfrm>
            <a:off x="8367486" y="2958484"/>
            <a:ext cx="1905000" cy="1918316"/>
          </a:xfrm>
        </p:spPr>
        <p:txBody>
          <a:bodyPr/>
          <a:lstStyle>
            <a:lvl1pPr marL="0" indent="0">
              <a:buNone/>
              <a:defRPr/>
            </a:lvl1pPr>
          </a:lstStyle>
          <a:p>
            <a:endParaRPr lang="is-IS"/>
          </a:p>
        </p:txBody>
      </p:sp>
      <p:sp>
        <p:nvSpPr>
          <p:cNvPr id="41" name="Picture Placeholder 4">
            <a:extLst>
              <a:ext uri="{FF2B5EF4-FFF2-40B4-BE49-F238E27FC236}">
                <a16:creationId xmlns:a16="http://schemas.microsoft.com/office/drawing/2014/main" id="{73921F2E-563D-C44E-BF00-950453490821}"/>
              </a:ext>
            </a:extLst>
          </p:cNvPr>
          <p:cNvSpPr>
            <a:spLocks noGrp="1"/>
          </p:cNvSpPr>
          <p:nvPr>
            <p:ph type="pic" sz="quarter" idx="17"/>
          </p:nvPr>
        </p:nvSpPr>
        <p:spPr>
          <a:xfrm>
            <a:off x="10805886" y="2958484"/>
            <a:ext cx="1905000" cy="1918316"/>
          </a:xfrm>
        </p:spPr>
        <p:txBody>
          <a:bodyPr/>
          <a:lstStyle>
            <a:lvl1pPr marL="0" indent="0">
              <a:buNone/>
              <a:defRPr/>
            </a:lvl1pPr>
          </a:lstStyle>
          <a:p>
            <a:endParaRPr lang="is-IS"/>
          </a:p>
        </p:txBody>
      </p:sp>
      <p:sp>
        <p:nvSpPr>
          <p:cNvPr id="42" name="Picture Placeholder 4">
            <a:extLst>
              <a:ext uri="{FF2B5EF4-FFF2-40B4-BE49-F238E27FC236}">
                <a16:creationId xmlns:a16="http://schemas.microsoft.com/office/drawing/2014/main" id="{733A607C-7FC6-354C-AB82-9F6724CB4C2F}"/>
              </a:ext>
            </a:extLst>
          </p:cNvPr>
          <p:cNvSpPr>
            <a:spLocks noGrp="1"/>
          </p:cNvSpPr>
          <p:nvPr>
            <p:ph type="pic" sz="quarter" idx="18"/>
          </p:nvPr>
        </p:nvSpPr>
        <p:spPr>
          <a:xfrm>
            <a:off x="13244286" y="2958484"/>
            <a:ext cx="1905000" cy="1918316"/>
          </a:xfrm>
        </p:spPr>
        <p:txBody>
          <a:bodyPr/>
          <a:lstStyle>
            <a:lvl1pPr marL="0" indent="0">
              <a:buNone/>
              <a:defRPr/>
            </a:lvl1pPr>
          </a:lstStyle>
          <a:p>
            <a:endParaRPr lang="is-IS"/>
          </a:p>
        </p:txBody>
      </p:sp>
      <p:grpSp>
        <p:nvGrpSpPr>
          <p:cNvPr id="65" name="Group 64">
            <a:extLst>
              <a:ext uri="{FF2B5EF4-FFF2-40B4-BE49-F238E27FC236}">
                <a16:creationId xmlns:a16="http://schemas.microsoft.com/office/drawing/2014/main" id="{FBFCB488-37F8-B24A-A7F2-7752FCD094CC}"/>
              </a:ext>
            </a:extLst>
          </p:cNvPr>
          <p:cNvGrpSpPr/>
          <p:nvPr userDrawn="1"/>
        </p:nvGrpSpPr>
        <p:grpSpPr>
          <a:xfrm>
            <a:off x="3543026" y="5105400"/>
            <a:ext cx="1905000" cy="1828800"/>
            <a:chOff x="3543026" y="5105400"/>
            <a:chExt cx="1905000" cy="1828800"/>
          </a:xfrm>
        </p:grpSpPr>
        <p:cxnSp>
          <p:nvCxnSpPr>
            <p:cNvPr id="49" name="Straight Connector 48">
              <a:extLst>
                <a:ext uri="{FF2B5EF4-FFF2-40B4-BE49-F238E27FC236}">
                  <a16:creationId xmlns:a16="http://schemas.microsoft.com/office/drawing/2014/main" id="{E9F6C22B-520D-AF40-AF79-A2C4A1373ECD}"/>
                </a:ext>
              </a:extLst>
            </p:cNvPr>
            <p:cNvCxnSpPr/>
            <p:nvPr userDrawn="1"/>
          </p:nvCxnSpPr>
          <p:spPr>
            <a:xfrm>
              <a:off x="354302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976309-298E-2341-9AAE-C332EB3D43EC}"/>
                </a:ext>
              </a:extLst>
            </p:cNvPr>
            <p:cNvCxnSpPr/>
            <p:nvPr userDrawn="1"/>
          </p:nvCxnSpPr>
          <p:spPr>
            <a:xfrm>
              <a:off x="354302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2390D35-E1CD-6442-B2CA-1FEA4DF71604}"/>
              </a:ext>
            </a:extLst>
          </p:cNvPr>
          <p:cNvGrpSpPr/>
          <p:nvPr userDrawn="1"/>
        </p:nvGrpSpPr>
        <p:grpSpPr>
          <a:xfrm>
            <a:off x="1118803" y="5105400"/>
            <a:ext cx="1905000" cy="1828800"/>
            <a:chOff x="1118803" y="5105400"/>
            <a:chExt cx="1905000" cy="1828800"/>
          </a:xfrm>
        </p:grpSpPr>
        <p:cxnSp>
          <p:nvCxnSpPr>
            <p:cNvPr id="50" name="Straight Connector 49">
              <a:extLst>
                <a:ext uri="{FF2B5EF4-FFF2-40B4-BE49-F238E27FC236}">
                  <a16:creationId xmlns:a16="http://schemas.microsoft.com/office/drawing/2014/main" id="{D4895157-08EB-2746-8116-6B458E851D78}"/>
                </a:ext>
              </a:extLst>
            </p:cNvPr>
            <p:cNvCxnSpPr/>
            <p:nvPr userDrawn="1"/>
          </p:nvCxnSpPr>
          <p:spPr>
            <a:xfrm>
              <a:off x="1118803"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340370-10AD-DD4E-A5ED-965DED844990}"/>
                </a:ext>
              </a:extLst>
            </p:cNvPr>
            <p:cNvCxnSpPr/>
            <p:nvPr userDrawn="1"/>
          </p:nvCxnSpPr>
          <p:spPr>
            <a:xfrm>
              <a:off x="1118803"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23CAC22-16D4-5848-85C5-1A2D1A4E8BCD}"/>
              </a:ext>
            </a:extLst>
          </p:cNvPr>
          <p:cNvGrpSpPr/>
          <p:nvPr userDrawn="1"/>
        </p:nvGrpSpPr>
        <p:grpSpPr>
          <a:xfrm>
            <a:off x="5935352" y="5105400"/>
            <a:ext cx="1905000" cy="1828800"/>
            <a:chOff x="5935352" y="5105400"/>
            <a:chExt cx="1905000" cy="1828800"/>
          </a:xfrm>
        </p:grpSpPr>
        <p:cxnSp>
          <p:nvCxnSpPr>
            <p:cNvPr id="51" name="Straight Connector 50">
              <a:extLst>
                <a:ext uri="{FF2B5EF4-FFF2-40B4-BE49-F238E27FC236}">
                  <a16:creationId xmlns:a16="http://schemas.microsoft.com/office/drawing/2014/main" id="{B942CB71-ED7D-3F44-8B75-FDDDEDBD1CCC}"/>
                </a:ext>
              </a:extLst>
            </p:cNvPr>
            <p:cNvCxnSpPr/>
            <p:nvPr userDrawn="1"/>
          </p:nvCxnSpPr>
          <p:spPr>
            <a:xfrm>
              <a:off x="5935352"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C6506-90A7-8648-B64E-3765D5F1F6D5}"/>
                </a:ext>
              </a:extLst>
            </p:cNvPr>
            <p:cNvCxnSpPr/>
            <p:nvPr userDrawn="1"/>
          </p:nvCxnSpPr>
          <p:spPr>
            <a:xfrm>
              <a:off x="5935352"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3F18FC-8C93-704B-BA4E-4314A3F11681}"/>
              </a:ext>
            </a:extLst>
          </p:cNvPr>
          <p:cNvGrpSpPr/>
          <p:nvPr userDrawn="1"/>
        </p:nvGrpSpPr>
        <p:grpSpPr>
          <a:xfrm>
            <a:off x="8317045" y="5105400"/>
            <a:ext cx="1905000" cy="1828800"/>
            <a:chOff x="8317045" y="5105400"/>
            <a:chExt cx="1905000" cy="1828800"/>
          </a:xfrm>
        </p:grpSpPr>
        <p:cxnSp>
          <p:nvCxnSpPr>
            <p:cNvPr id="52" name="Straight Connector 51">
              <a:extLst>
                <a:ext uri="{FF2B5EF4-FFF2-40B4-BE49-F238E27FC236}">
                  <a16:creationId xmlns:a16="http://schemas.microsoft.com/office/drawing/2014/main" id="{A5DAD304-DBD5-4B47-9DC0-78DDEA157AFD}"/>
                </a:ext>
              </a:extLst>
            </p:cNvPr>
            <p:cNvCxnSpPr/>
            <p:nvPr userDrawn="1"/>
          </p:nvCxnSpPr>
          <p:spPr>
            <a:xfrm>
              <a:off x="831704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74725D-8DE9-ED43-8D23-946BB9CE865F}"/>
                </a:ext>
              </a:extLst>
            </p:cNvPr>
            <p:cNvCxnSpPr/>
            <p:nvPr userDrawn="1"/>
          </p:nvCxnSpPr>
          <p:spPr>
            <a:xfrm>
              <a:off x="831704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E657EC-34BC-D544-AED5-F98292E121E7}"/>
              </a:ext>
            </a:extLst>
          </p:cNvPr>
          <p:cNvGrpSpPr/>
          <p:nvPr userDrawn="1"/>
        </p:nvGrpSpPr>
        <p:grpSpPr>
          <a:xfrm>
            <a:off x="10773166" y="5105400"/>
            <a:ext cx="1905000" cy="1828800"/>
            <a:chOff x="10773166" y="5105400"/>
            <a:chExt cx="1905000" cy="1828800"/>
          </a:xfrm>
        </p:grpSpPr>
        <p:cxnSp>
          <p:nvCxnSpPr>
            <p:cNvPr id="53" name="Straight Connector 52">
              <a:extLst>
                <a:ext uri="{FF2B5EF4-FFF2-40B4-BE49-F238E27FC236}">
                  <a16:creationId xmlns:a16="http://schemas.microsoft.com/office/drawing/2014/main" id="{06346521-0BE4-EE4B-A5C9-718C94D460E5}"/>
                </a:ext>
              </a:extLst>
            </p:cNvPr>
            <p:cNvCxnSpPr/>
            <p:nvPr userDrawn="1"/>
          </p:nvCxnSpPr>
          <p:spPr>
            <a:xfrm>
              <a:off x="1077316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C06AD8-DDF4-AE4A-BF59-89AD0CDC6405}"/>
                </a:ext>
              </a:extLst>
            </p:cNvPr>
            <p:cNvCxnSpPr/>
            <p:nvPr userDrawn="1"/>
          </p:nvCxnSpPr>
          <p:spPr>
            <a:xfrm>
              <a:off x="1077316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2969681D-5A00-2244-9879-E603F90F5783}"/>
              </a:ext>
            </a:extLst>
          </p:cNvPr>
          <p:cNvGrpSpPr/>
          <p:nvPr userDrawn="1"/>
        </p:nvGrpSpPr>
        <p:grpSpPr>
          <a:xfrm>
            <a:off x="13218655" y="5105400"/>
            <a:ext cx="1905000" cy="1828800"/>
            <a:chOff x="13218655" y="5105400"/>
            <a:chExt cx="1905000" cy="1828800"/>
          </a:xfrm>
        </p:grpSpPr>
        <p:cxnSp>
          <p:nvCxnSpPr>
            <p:cNvPr id="54" name="Straight Connector 53">
              <a:extLst>
                <a:ext uri="{FF2B5EF4-FFF2-40B4-BE49-F238E27FC236}">
                  <a16:creationId xmlns:a16="http://schemas.microsoft.com/office/drawing/2014/main" id="{19F3ACFC-3462-C54C-8256-C461E05D8181}"/>
                </a:ext>
              </a:extLst>
            </p:cNvPr>
            <p:cNvCxnSpPr/>
            <p:nvPr userDrawn="1"/>
          </p:nvCxnSpPr>
          <p:spPr>
            <a:xfrm>
              <a:off x="1321865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ACDFA2-C725-2843-AFD9-70A45CB9A467}"/>
                </a:ext>
              </a:extLst>
            </p:cNvPr>
            <p:cNvCxnSpPr/>
            <p:nvPr userDrawn="1"/>
          </p:nvCxnSpPr>
          <p:spPr>
            <a:xfrm>
              <a:off x="1321865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sp>
        <p:nvSpPr>
          <p:cNvPr id="72" name="Text Placeholder 71">
            <a:extLst>
              <a:ext uri="{FF2B5EF4-FFF2-40B4-BE49-F238E27FC236}">
                <a16:creationId xmlns:a16="http://schemas.microsoft.com/office/drawing/2014/main" id="{08E42343-FBDD-A549-AEA8-5A445C382A83}"/>
              </a:ext>
            </a:extLst>
          </p:cNvPr>
          <p:cNvSpPr>
            <a:spLocks noGrp="1"/>
          </p:cNvSpPr>
          <p:nvPr>
            <p:ph type="body" sz="quarter" idx="19"/>
          </p:nvPr>
        </p:nvSpPr>
        <p:spPr>
          <a:xfrm>
            <a:off x="1193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3" name="Date Placeholder 72">
            <a:extLst>
              <a:ext uri="{FF2B5EF4-FFF2-40B4-BE49-F238E27FC236}">
                <a16:creationId xmlns:a16="http://schemas.microsoft.com/office/drawing/2014/main" id="{6E673527-246E-8549-9DB2-47169C1F9344}"/>
              </a:ext>
            </a:extLst>
          </p:cNvPr>
          <p:cNvSpPr>
            <a:spLocks noGrp="1"/>
          </p:cNvSpPr>
          <p:nvPr>
            <p:ph type="dt" sz="half" idx="20"/>
          </p:nvPr>
        </p:nvSpPr>
        <p:spPr/>
        <p:txBody>
          <a:bodyPr/>
          <a:lstStyle/>
          <a:p>
            <a:fld id="{1D8BD707-D9CF-40AE-B4C6-C98DA3205C09}" type="datetimeFigureOut">
              <a:rPr lang="en-US" noProof="0"/>
              <a:t>5/28/2021</a:t>
            </a:fld>
            <a:endParaRPr lang="en-US" noProof="0" dirty="0"/>
          </a:p>
        </p:txBody>
      </p:sp>
      <p:sp>
        <p:nvSpPr>
          <p:cNvPr id="74" name="Footer Placeholder 73">
            <a:extLst>
              <a:ext uri="{FF2B5EF4-FFF2-40B4-BE49-F238E27FC236}">
                <a16:creationId xmlns:a16="http://schemas.microsoft.com/office/drawing/2014/main" id="{D40F4CA1-8DAE-8042-AC9E-EC0C05793FA9}"/>
              </a:ext>
            </a:extLst>
          </p:cNvPr>
          <p:cNvSpPr>
            <a:spLocks noGrp="1"/>
          </p:cNvSpPr>
          <p:nvPr>
            <p:ph type="ftr" sz="quarter" idx="21"/>
          </p:nvPr>
        </p:nvSpPr>
        <p:spPr/>
        <p:txBody>
          <a:bodyPr/>
          <a:lstStyle/>
          <a:p>
            <a:endParaRPr lang="en-US" noProof="0"/>
          </a:p>
        </p:txBody>
      </p:sp>
      <p:sp>
        <p:nvSpPr>
          <p:cNvPr id="75" name="Slide Number Placeholder 74">
            <a:extLst>
              <a:ext uri="{FF2B5EF4-FFF2-40B4-BE49-F238E27FC236}">
                <a16:creationId xmlns:a16="http://schemas.microsoft.com/office/drawing/2014/main" id="{98959BE8-4C5E-9C48-A199-633595329380}"/>
              </a:ext>
            </a:extLst>
          </p:cNvPr>
          <p:cNvSpPr>
            <a:spLocks noGrp="1"/>
          </p:cNvSpPr>
          <p:nvPr>
            <p:ph type="sldNum" sz="quarter" idx="22"/>
          </p:nvPr>
        </p:nvSpPr>
        <p:spPr/>
        <p:txBody>
          <a:bodyPr/>
          <a:lstStyle/>
          <a:p>
            <a:fld id="{B6F15528-21DE-4FAA-801E-634DDDAF4B2B}" type="slidenum">
              <a:rPr lang="en-US" noProof="0"/>
              <a:t>‹#›</a:t>
            </a:fld>
            <a:endParaRPr lang="en-US" noProof="0"/>
          </a:p>
        </p:txBody>
      </p:sp>
      <p:sp>
        <p:nvSpPr>
          <p:cNvPr id="76" name="Text Placeholder 71">
            <a:extLst>
              <a:ext uri="{FF2B5EF4-FFF2-40B4-BE49-F238E27FC236}">
                <a16:creationId xmlns:a16="http://schemas.microsoft.com/office/drawing/2014/main" id="{06695B6D-B591-CE4B-B200-E105E091E081}"/>
              </a:ext>
            </a:extLst>
          </p:cNvPr>
          <p:cNvSpPr>
            <a:spLocks noGrp="1"/>
          </p:cNvSpPr>
          <p:nvPr>
            <p:ph type="body" sz="quarter" idx="23"/>
          </p:nvPr>
        </p:nvSpPr>
        <p:spPr>
          <a:xfrm>
            <a:off x="3643086"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a:p>
        </p:txBody>
      </p:sp>
      <p:sp>
        <p:nvSpPr>
          <p:cNvPr id="77" name="Text Placeholder 71">
            <a:extLst>
              <a:ext uri="{FF2B5EF4-FFF2-40B4-BE49-F238E27FC236}">
                <a16:creationId xmlns:a16="http://schemas.microsoft.com/office/drawing/2014/main" id="{C48D11C9-BBDE-7B4A-8D8F-D9B3F5CF9B4D}"/>
              </a:ext>
            </a:extLst>
          </p:cNvPr>
          <p:cNvSpPr>
            <a:spLocks noGrp="1"/>
          </p:cNvSpPr>
          <p:nvPr>
            <p:ph type="body" sz="quarter" idx="24"/>
          </p:nvPr>
        </p:nvSpPr>
        <p:spPr>
          <a:xfrm>
            <a:off x="6027058"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8" name="Text Placeholder 71">
            <a:extLst>
              <a:ext uri="{FF2B5EF4-FFF2-40B4-BE49-F238E27FC236}">
                <a16:creationId xmlns:a16="http://schemas.microsoft.com/office/drawing/2014/main" id="{129285B1-343D-7746-B6DB-BF61F8150E73}"/>
              </a:ext>
            </a:extLst>
          </p:cNvPr>
          <p:cNvSpPr>
            <a:spLocks noGrp="1"/>
          </p:cNvSpPr>
          <p:nvPr>
            <p:ph type="body" sz="quarter" idx="25"/>
          </p:nvPr>
        </p:nvSpPr>
        <p:spPr>
          <a:xfrm>
            <a:off x="8432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9" name="Text Placeholder 71">
            <a:extLst>
              <a:ext uri="{FF2B5EF4-FFF2-40B4-BE49-F238E27FC236}">
                <a16:creationId xmlns:a16="http://schemas.microsoft.com/office/drawing/2014/main" id="{450C7BF9-C98D-3149-B19E-F5A9B8E93D58}"/>
              </a:ext>
            </a:extLst>
          </p:cNvPr>
          <p:cNvSpPr>
            <a:spLocks noGrp="1"/>
          </p:cNvSpPr>
          <p:nvPr>
            <p:ph type="body" sz="quarter" idx="26"/>
          </p:nvPr>
        </p:nvSpPr>
        <p:spPr>
          <a:xfrm>
            <a:off x="108712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81" name="Text Placeholder 71">
            <a:extLst>
              <a:ext uri="{FF2B5EF4-FFF2-40B4-BE49-F238E27FC236}">
                <a16:creationId xmlns:a16="http://schemas.microsoft.com/office/drawing/2014/main" id="{D16D9D93-9DBC-1344-969A-B886555CE1C1}"/>
              </a:ext>
            </a:extLst>
          </p:cNvPr>
          <p:cNvSpPr>
            <a:spLocks noGrp="1"/>
          </p:cNvSpPr>
          <p:nvPr>
            <p:ph type="body" sz="quarter" idx="27"/>
          </p:nvPr>
        </p:nvSpPr>
        <p:spPr>
          <a:xfrm>
            <a:off x="13331372"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Tree>
    <p:extLst>
      <p:ext uri="{BB962C8B-B14F-4D97-AF65-F5344CB8AC3E}">
        <p14:creationId xmlns:p14="http://schemas.microsoft.com/office/powerpoint/2010/main" val="1845404093"/>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3072">
          <p15:clr>
            <a:srgbClr val="FBAE40"/>
          </p15:clr>
        </p15:guide>
        <p15:guide id="3" orient="horz" pos="3360">
          <p15:clr>
            <a:srgbClr val="FBAE40"/>
          </p15:clr>
        </p15:guide>
        <p15:guide id="4" orient="horz" pos="4224">
          <p15:clr>
            <a:srgbClr val="FBAE40"/>
          </p15:clr>
        </p15:guide>
        <p15:guide id="5" pos="5120">
          <p15:clr>
            <a:srgbClr val="FBAE40"/>
          </p15:clr>
        </p15:guide>
        <p15:guide id="6" pos="752">
          <p15:clr>
            <a:srgbClr val="FBAE40"/>
          </p15:clr>
        </p15:guide>
        <p15:guide id="7" pos="18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Milliglæra-ljósgrá_með_tákni">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3542468" y="3799669"/>
            <a:ext cx="9005132"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3" name="Text Placeholder 27"/>
          <p:cNvSpPr>
            <a:spLocks noGrp="1"/>
          </p:cNvSpPr>
          <p:nvPr>
            <p:ph type="body" sz="quarter" idx="14"/>
          </p:nvPr>
        </p:nvSpPr>
        <p:spPr>
          <a:xfrm>
            <a:off x="3542468" y="4829957"/>
            <a:ext cx="9005132"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
        <p:nvSpPr>
          <p:cNvPr id="11" name="Picture Placeholder 2">
            <a:extLst>
              <a:ext uri="{FF2B5EF4-FFF2-40B4-BE49-F238E27FC236}">
                <a16:creationId xmlns:a16="http://schemas.microsoft.com/office/drawing/2014/main" id="{CC1645B4-D753-E84E-B4E6-749BC293C9F2}"/>
              </a:ext>
            </a:extLst>
          </p:cNvPr>
          <p:cNvSpPr>
            <a:spLocks noGrp="1"/>
          </p:cNvSpPr>
          <p:nvPr>
            <p:ph type="pic" sz="quarter" idx="15"/>
          </p:nvPr>
        </p:nvSpPr>
        <p:spPr>
          <a:xfrm>
            <a:off x="396875" y="3413125"/>
            <a:ext cx="2206625" cy="2205038"/>
          </a:xfrm>
        </p:spPr>
        <p:txBody>
          <a:bodyPr/>
          <a:lstStyle/>
          <a:p>
            <a:endParaRPr lang="is-IS"/>
          </a:p>
        </p:txBody>
      </p:sp>
    </p:spTree>
    <p:extLst>
      <p:ext uri="{BB962C8B-B14F-4D97-AF65-F5344CB8AC3E}">
        <p14:creationId xmlns:p14="http://schemas.microsoft.com/office/powerpoint/2010/main" val="2649800260"/>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2736">
          <p15:clr>
            <a:srgbClr val="FBAE40"/>
          </p15:clr>
        </p15:guide>
        <p15:guide id="3" pos="5120">
          <p15:clr>
            <a:srgbClr val="FBAE40"/>
          </p15:clr>
        </p15:guide>
        <p15:guide id="4" pos="2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5/28/2021</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5/28/2021</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 id="2147483688" r:id="rId14"/>
    <p:sldLayoutId id="2147483689" r:id="rId15"/>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Almenn kynning</a:t>
            </a:r>
            <a:endParaRPr lang="is-IS" dirty="0"/>
          </a:p>
        </p:txBody>
      </p:sp>
      <p:sp>
        <p:nvSpPr>
          <p:cNvPr id="7" name="Text Placeholder 6"/>
          <p:cNvSpPr>
            <a:spLocks noGrp="1"/>
          </p:cNvSpPr>
          <p:nvPr>
            <p:ph type="body" sz="quarter" idx="17"/>
          </p:nvPr>
        </p:nvSpPr>
        <p:spPr/>
        <p:txBody>
          <a:bodyPr/>
          <a:lstStyle/>
          <a:p>
            <a:endParaRPr lang="is-IS" dirty="0"/>
          </a:p>
        </p:txBody>
      </p:sp>
      <p:sp>
        <p:nvSpPr>
          <p:cNvPr id="8" name="Text Placeholder 7"/>
          <p:cNvSpPr>
            <a:spLocks noGrp="1"/>
          </p:cNvSpPr>
          <p:nvPr>
            <p:ph type="body" sz="quarter" idx="18"/>
          </p:nvPr>
        </p:nvSpPr>
        <p:spPr/>
        <p:txBody>
          <a:bodyPr>
            <a:normAutofit lnSpcReduction="10000"/>
          </a:bodyPr>
          <a:lstStyle/>
          <a:p>
            <a:r>
              <a:rPr lang="is-IS" dirty="0" smtClean="0"/>
              <a:t>Þórarinn G. Pétursson</a:t>
            </a:r>
            <a:endParaRPr lang="is-IS" dirty="0"/>
          </a:p>
        </p:txBody>
      </p:sp>
      <p:sp>
        <p:nvSpPr>
          <p:cNvPr id="9" name="Text Placeholder 8"/>
          <p:cNvSpPr>
            <a:spLocks noGrp="1"/>
          </p:cNvSpPr>
          <p:nvPr>
            <p:ph type="body" sz="quarter" idx="19"/>
          </p:nvPr>
        </p:nvSpPr>
        <p:spPr/>
        <p:txBody>
          <a:bodyPr/>
          <a:lstStyle/>
          <a:p>
            <a:r>
              <a:rPr lang="is-IS" dirty="0" smtClean="0"/>
              <a:t>Aðalhagfræðingur Seðlabanka Íslands</a:t>
            </a:r>
            <a:endParaRPr lang="is-IS" dirty="0"/>
          </a:p>
        </p:txBody>
      </p:sp>
      <p:sp>
        <p:nvSpPr>
          <p:cNvPr id="4" name="Text Placeholder 3"/>
          <p:cNvSpPr>
            <a:spLocks noGrp="1"/>
          </p:cNvSpPr>
          <p:nvPr>
            <p:ph type="body" sz="quarter" idx="13"/>
          </p:nvPr>
        </p:nvSpPr>
        <p:spPr/>
        <p:txBody>
          <a:bodyPr/>
          <a:lstStyle/>
          <a:p>
            <a:r>
              <a:rPr lang="is-IS" dirty="0" smtClean="0"/>
              <a:t>Peningamál 2021/2</a:t>
            </a:r>
            <a:endParaRPr lang="is-IS" dirty="0"/>
          </a:p>
        </p:txBody>
      </p:sp>
      <p:sp>
        <p:nvSpPr>
          <p:cNvPr id="2" name="Text Placeholder 1"/>
          <p:cNvSpPr>
            <a:spLocks noGrp="1"/>
          </p:cNvSpPr>
          <p:nvPr>
            <p:ph type="body" sz="quarter" idx="14"/>
          </p:nvPr>
        </p:nvSpPr>
        <p:spPr/>
        <p:txBody>
          <a:bodyPr/>
          <a:lstStyle/>
          <a:p>
            <a:endParaRPr lang="is-IS"/>
          </a:p>
        </p:txBody>
      </p:sp>
    </p:spTree>
    <p:extLst>
      <p:ext uri="{BB962C8B-B14F-4D97-AF65-F5344CB8AC3E}">
        <p14:creationId xmlns:p14="http://schemas.microsoft.com/office/powerpoint/2010/main" val="4097524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Verðbólga</a:t>
            </a:r>
            <a:endParaRPr lang="is-IS" dirty="0"/>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3770147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ISK hefur hækkað um 2,2% frá áramótum og 9% frá því það var lægst í sept. ´20 … er þó enn 6,3% lægra en í upphafi faraldurs</a:t>
            </a:r>
          </a:p>
          <a:p>
            <a:r>
              <a:rPr lang="is-IS" dirty="0" smtClean="0"/>
              <a:t>Gengislækkunin leiddi til aukinnar verðbólgu: hún var 2,5% á Q2/2020 en var komin í 4,2% á Q1 í ár og í 4,6% í apríl</a:t>
            </a:r>
          </a:p>
          <a:p>
            <a:r>
              <a:rPr lang="is-IS" dirty="0" smtClean="0"/>
              <a:t>Undirliggjandi verðbólga hjaðnar lítillega milli mánaða og innflutt verðbólga minnkar nokkuð en innlendir þættir vega á móti</a:t>
            </a:r>
          </a:p>
        </p:txBody>
      </p:sp>
      <p:sp>
        <p:nvSpPr>
          <p:cNvPr id="4" name="Title 3"/>
          <p:cNvSpPr>
            <a:spLocks noGrp="1"/>
          </p:cNvSpPr>
          <p:nvPr>
            <p:ph type="ctrTitle"/>
          </p:nvPr>
        </p:nvSpPr>
        <p:spPr/>
        <p:txBody>
          <a:bodyPr>
            <a:normAutofit/>
          </a:bodyPr>
          <a:lstStyle/>
          <a:p>
            <a:r>
              <a:rPr lang="is-IS" dirty="0" smtClean="0"/>
              <a:t>Verðbólga yfir 4% á Q1 – í fyrsta sinn síðan 2013 …</a:t>
            </a:r>
            <a:endParaRPr lang="is-IS" dirty="0"/>
          </a:p>
        </p:txBody>
      </p:sp>
      <p:sp>
        <p:nvSpPr>
          <p:cNvPr id="12" name="TextBox 11"/>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bg1">
                    <a:lumMod val="50000"/>
                  </a:schemeClr>
                </a:solidFill>
                <a:cs typeface="Arial"/>
              </a:rPr>
              <a:t>1. Verð </a:t>
            </a:r>
            <a:r>
              <a:rPr lang="is-IS" sz="1200" dirty="0">
                <a:solidFill>
                  <a:schemeClr val="bg1">
                    <a:lumMod val="50000"/>
                  </a:schemeClr>
                </a:solidFill>
                <a:cs typeface="Arial"/>
              </a:rPr>
              <a:t>erlendra gjaldmiðla í krónum </a:t>
            </a:r>
            <a:r>
              <a:rPr lang="is-IS" sz="1200" dirty="0" smtClean="0">
                <a:solidFill>
                  <a:schemeClr val="bg1">
                    <a:lumMod val="50000"/>
                  </a:schemeClr>
                </a:solidFill>
                <a:cs typeface="Arial"/>
              </a:rPr>
              <a:t>(þröng viðskiptavog). 2. Undirliggjandi verðbólga er mæld með kjarnavísitölu (áhrif óbeinna skatta, sveiflukenndra matvöruliða, bensíns, opinberrar þjónustu og raunvaxtakostnaðar húsnæðislána eru undanskilin) og </a:t>
            </a:r>
            <a:r>
              <a:rPr lang="is-IS" sz="1200" dirty="0" err="1" smtClean="0">
                <a:solidFill>
                  <a:schemeClr val="bg1">
                    <a:lumMod val="50000"/>
                  </a:schemeClr>
                </a:solidFill>
                <a:cs typeface="Arial"/>
              </a:rPr>
              <a:t>tölfræðilegum</a:t>
            </a:r>
            <a:r>
              <a:rPr lang="is-IS" sz="1200" dirty="0" smtClean="0">
                <a:solidFill>
                  <a:schemeClr val="bg1">
                    <a:lumMod val="50000"/>
                  </a:schemeClr>
                </a:solidFill>
                <a:cs typeface="Arial"/>
              </a:rPr>
              <a:t> mælikvörðum (vegið miðgildi, klippt meðaltal, kvikt þáttalíkan og sameiginlegur þáttur VNV). </a:t>
            </a:r>
            <a:endParaRPr lang="is-IS" sz="1200" dirty="0" smtClean="0">
              <a:solidFill>
                <a:schemeClr val="bg1">
                  <a:lumMod val="50000"/>
                </a:schemeClr>
              </a:solidFill>
            </a:endParaRPr>
          </a:p>
          <a:p>
            <a:r>
              <a:rPr lang="is-IS" sz="1200" i="1" dirty="0" smtClean="0">
                <a:solidFill>
                  <a:schemeClr val="bg1">
                    <a:lumMod val="50000"/>
                  </a:schemeClr>
                </a:solidFill>
              </a:rPr>
              <a:t>Heimildir:</a:t>
            </a:r>
            <a:r>
              <a:rPr lang="is-IS" sz="1200" dirty="0" smtClean="0">
                <a:solidFill>
                  <a:schemeClr val="bg1">
                    <a:lumMod val="50000"/>
                  </a:schemeClr>
                </a:solidFill>
              </a:rPr>
              <a:t> Hagstofa Íslands, Seðlabanki Íslands.</a:t>
            </a:r>
            <a:endParaRPr lang="is-IS" sz="1200" dirty="0">
              <a:solidFill>
                <a:schemeClr val="bg1">
                  <a:lumMod val="50000"/>
                </a:schemeClr>
              </a:solidFill>
            </a:endParaRPr>
          </a:p>
        </p:txBody>
      </p:sp>
      <p:pic>
        <p:nvPicPr>
          <p:cNvPr id="9" name="Content Placeholder 8"/>
          <p:cNvPicPr>
            <a:picLocks noGrp="1"/>
          </p:cNvPicPr>
          <p:nvPr>
            <p:ph sz="quarter" idx="19"/>
          </p:nvPr>
        </p:nvPicPr>
        <p:blipFill>
          <a:blip r:embed="rId2"/>
          <a:stretch>
            <a:fillRect/>
          </a:stretch>
        </p:blipFill>
        <p:spPr>
          <a:xfrm>
            <a:off x="10800000" y="2340000"/>
            <a:ext cx="489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5580000" y="2340000"/>
            <a:ext cx="4896000" cy="6660000"/>
          </a:xfrm>
          <a:prstGeom prst="rect">
            <a:avLst/>
          </a:prstGeom>
        </p:spPr>
      </p:pic>
      <p:pic>
        <p:nvPicPr>
          <p:cNvPr id="6" name="Content Placeholder 5"/>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907191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a:t>Eftir að farsóttin skall á landinu var talið að verðbólga myndi </a:t>
            </a:r>
            <a:r>
              <a:rPr lang="is-IS" dirty="0" smtClean="0"/>
              <a:t>aukast </a:t>
            </a:r>
            <a:r>
              <a:rPr lang="is-IS" dirty="0"/>
              <a:t>tímabundið vegna lækkunar ISK en hjaðna tiltölulega </a:t>
            </a:r>
            <a:r>
              <a:rPr lang="is-IS" dirty="0" smtClean="0"/>
              <a:t>hratt </a:t>
            </a:r>
          </a:p>
          <a:p>
            <a:r>
              <a:rPr lang="is-IS" dirty="0" smtClean="0"/>
              <a:t>Hún hefur hins vegar verið þrálátari og áhrif framboðstruflana voru vanmetin: leiguverð á gámum hefur þrefaldast, olíuverð ríflega tvöfaldast og hrávöruverð ekki verið hærra í átta ár – hækkun mat- og drykkjavöru mun meiri í fyrra en spáð hafði verið</a:t>
            </a:r>
          </a:p>
        </p:txBody>
      </p:sp>
      <p:sp>
        <p:nvSpPr>
          <p:cNvPr id="4" name="Title 3"/>
          <p:cNvSpPr>
            <a:spLocks noGrp="1"/>
          </p:cNvSpPr>
          <p:nvPr>
            <p:ph type="ctrTitle"/>
          </p:nvPr>
        </p:nvSpPr>
        <p:spPr>
          <a:xfrm>
            <a:off x="818025" y="546817"/>
            <a:ext cx="12948775" cy="664460"/>
          </a:xfrm>
        </p:spPr>
        <p:txBody>
          <a:bodyPr>
            <a:normAutofit/>
          </a:bodyPr>
          <a:lstStyle/>
          <a:p>
            <a:r>
              <a:rPr lang="is-IS" dirty="0"/>
              <a:t>… og hefur reynst meiri og þrálátari en vænst var</a:t>
            </a:r>
          </a:p>
        </p:txBody>
      </p:sp>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solidFill>
                  <a:schemeClr val="bg1">
                    <a:lumMod val="50000"/>
                  </a:schemeClr>
                </a:solidFill>
                <a:cs typeface="Arial"/>
              </a:rPr>
              <a:t>1. </a:t>
            </a:r>
            <a:r>
              <a:rPr lang="is-IS" sz="1200" dirty="0">
                <a:solidFill>
                  <a:schemeClr val="bg1">
                    <a:lumMod val="50000"/>
                  </a:schemeClr>
                </a:solidFill>
              </a:rPr>
              <a:t>Matvæli eru ýmsar tegundir matarolíu, ýmsar mjöl- og korntegundir, kjöt og ávextir. Drykkjarvörur eru </a:t>
            </a:r>
            <a:r>
              <a:rPr lang="is-IS" sz="1200" dirty="0" err="1">
                <a:solidFill>
                  <a:schemeClr val="bg1">
                    <a:lumMod val="50000"/>
                  </a:schemeClr>
                </a:solidFill>
              </a:rPr>
              <a:t>kakó</a:t>
            </a:r>
            <a:r>
              <a:rPr lang="is-IS" sz="1200" dirty="0">
                <a:solidFill>
                  <a:schemeClr val="bg1">
                    <a:lumMod val="50000"/>
                  </a:schemeClr>
                </a:solidFill>
              </a:rPr>
              <a:t>, kaffi og te. Hráefni er timbur, baðmull, gúmmí og tóbak. Verðvísitala gámaflutninga er </a:t>
            </a:r>
            <a:r>
              <a:rPr lang="is-IS" sz="1200" dirty="0" err="1">
                <a:solidFill>
                  <a:schemeClr val="bg1">
                    <a:lumMod val="50000"/>
                  </a:schemeClr>
                </a:solidFill>
              </a:rPr>
              <a:t>Freightos</a:t>
            </a:r>
            <a:r>
              <a:rPr lang="is-IS" sz="1200" dirty="0">
                <a:solidFill>
                  <a:schemeClr val="bg1">
                    <a:lumMod val="50000"/>
                  </a:schemeClr>
                </a:solidFill>
              </a:rPr>
              <a:t> </a:t>
            </a:r>
            <a:r>
              <a:rPr lang="is-IS" sz="1200" dirty="0" err="1">
                <a:solidFill>
                  <a:schemeClr val="bg1">
                    <a:lumMod val="50000"/>
                  </a:schemeClr>
                </a:solidFill>
              </a:rPr>
              <a:t>Global</a:t>
            </a:r>
            <a:r>
              <a:rPr lang="is-IS" sz="1200" dirty="0">
                <a:solidFill>
                  <a:schemeClr val="bg1">
                    <a:lumMod val="50000"/>
                  </a:schemeClr>
                </a:solidFill>
              </a:rPr>
              <a:t> </a:t>
            </a:r>
            <a:r>
              <a:rPr lang="is-IS" sz="1200" dirty="0" err="1">
                <a:solidFill>
                  <a:schemeClr val="bg1">
                    <a:lumMod val="50000"/>
                  </a:schemeClr>
                </a:solidFill>
              </a:rPr>
              <a:t>Container</a:t>
            </a:r>
            <a:r>
              <a:rPr lang="is-IS" sz="1200" dirty="0">
                <a:solidFill>
                  <a:schemeClr val="bg1">
                    <a:lumMod val="50000"/>
                  </a:schemeClr>
                </a:solidFill>
              </a:rPr>
              <a:t> Index</a:t>
            </a:r>
            <a:r>
              <a:rPr lang="is-IS" sz="1200" dirty="0" smtClean="0">
                <a:solidFill>
                  <a:schemeClr val="bg1">
                    <a:lumMod val="50000"/>
                  </a:schemeClr>
                </a:solidFill>
              </a:rPr>
              <a:t>.</a:t>
            </a:r>
          </a:p>
          <a:p>
            <a:r>
              <a:rPr lang="is-IS" sz="1200" i="1" dirty="0" smtClean="0">
                <a:solidFill>
                  <a:schemeClr val="bg1">
                    <a:lumMod val="50000"/>
                  </a:schemeClr>
                </a:solidFill>
              </a:rPr>
              <a:t>Heimildir:</a:t>
            </a:r>
            <a:r>
              <a:rPr lang="is-IS" sz="1200" dirty="0" smtClean="0">
                <a:solidFill>
                  <a:schemeClr val="bg1">
                    <a:lumMod val="50000"/>
                  </a:schemeClr>
                </a:solidFill>
              </a:rPr>
              <a:t> Alþjóðabankinn, </a:t>
            </a:r>
            <a:r>
              <a:rPr lang="is-IS" sz="1200" dirty="0" err="1" smtClean="0">
                <a:solidFill>
                  <a:schemeClr val="bg1">
                    <a:lumMod val="50000"/>
                  </a:schemeClr>
                </a:solidFill>
              </a:rPr>
              <a:t>Freightos</a:t>
            </a:r>
            <a:r>
              <a:rPr lang="is-IS" sz="1200" dirty="0" smtClean="0">
                <a:solidFill>
                  <a:schemeClr val="bg1">
                    <a:lumMod val="50000"/>
                  </a:schemeClr>
                </a:solidFill>
              </a:rPr>
              <a:t> </a:t>
            </a:r>
            <a:r>
              <a:rPr lang="is-IS" sz="1200" dirty="0" err="1" smtClean="0">
                <a:solidFill>
                  <a:schemeClr val="bg1">
                    <a:lumMod val="50000"/>
                  </a:schemeClr>
                </a:solidFill>
              </a:rPr>
              <a:t>Limited</a:t>
            </a:r>
            <a:r>
              <a:rPr lang="is-IS" sz="1200" dirty="0" smtClean="0">
                <a:solidFill>
                  <a:schemeClr val="bg1">
                    <a:lumMod val="50000"/>
                  </a:schemeClr>
                </a:solidFill>
              </a:rPr>
              <a:t>, Hagstofa Íslands, </a:t>
            </a:r>
            <a:r>
              <a:rPr lang="is-IS" sz="1200" dirty="0" err="1" smtClean="0">
                <a:solidFill>
                  <a:schemeClr val="bg1">
                    <a:lumMod val="50000"/>
                  </a:schemeClr>
                </a:solidFill>
              </a:rPr>
              <a:t>Refinitiv</a:t>
            </a:r>
            <a:r>
              <a:rPr lang="is-IS" sz="1200" dirty="0" smtClean="0">
                <a:solidFill>
                  <a:schemeClr val="bg1">
                    <a:lumMod val="50000"/>
                  </a:schemeClr>
                </a:solidFill>
              </a:rPr>
              <a:t> </a:t>
            </a:r>
            <a:r>
              <a:rPr lang="is-IS" sz="1200" dirty="0" err="1" smtClean="0">
                <a:solidFill>
                  <a:schemeClr val="bg1">
                    <a:lumMod val="50000"/>
                  </a:schemeClr>
                </a:solidFill>
              </a:rPr>
              <a:t>Datastream</a:t>
            </a:r>
            <a:r>
              <a:rPr lang="is-IS" sz="1200" dirty="0" smtClean="0">
                <a:solidFill>
                  <a:schemeClr val="bg1">
                    <a:lumMod val="50000"/>
                  </a:schemeClr>
                </a:solidFill>
              </a:rPr>
              <a:t>, Seðlabanki Íslands.</a:t>
            </a:r>
            <a:endParaRPr lang="is-IS" sz="1200" dirty="0">
              <a:solidFill>
                <a:schemeClr val="bg1">
                  <a:lumMod val="50000"/>
                </a:schemeClr>
              </a:solidFill>
            </a:endParaRPr>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231308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p:cNvPicPr>
          <p:nvPr>
            <p:ph sz="quarter" idx="17"/>
          </p:nvPr>
        </p:nvPicPr>
        <p:blipFill>
          <a:blip r:embed="rId2"/>
          <a:stretch>
            <a:fillRect/>
          </a:stretch>
        </p:blipFill>
        <p:spPr>
          <a:xfrm>
            <a:off x="432000" y="2340000"/>
            <a:ext cx="5184000" cy="6660000"/>
          </a:xfrm>
          <a:prstGeom prst="rect">
            <a:avLst/>
          </a:prstGeom>
        </p:spPr>
      </p:pic>
      <p:sp>
        <p:nvSpPr>
          <p:cNvPr id="5" name="Content Placeholder 4"/>
          <p:cNvSpPr>
            <a:spLocks noGrp="1"/>
          </p:cNvSpPr>
          <p:nvPr>
            <p:ph idx="1"/>
          </p:nvPr>
        </p:nvSpPr>
        <p:spPr/>
        <p:txBody>
          <a:bodyPr/>
          <a:lstStyle/>
          <a:p>
            <a:r>
              <a:rPr lang="is-IS" dirty="0"/>
              <a:t>Viðspyrna innlendrar eftirspurnar hefur einnig reynst kröftugri sem hefur leitt til </a:t>
            </a:r>
            <a:r>
              <a:rPr lang="is-IS" dirty="0" smtClean="0"/>
              <a:t>meiri innlends verðbólguþrýstings </a:t>
            </a:r>
            <a:r>
              <a:rPr lang="is-IS" dirty="0"/>
              <a:t>– </a:t>
            </a:r>
            <a:r>
              <a:rPr lang="is-IS" dirty="0" smtClean="0"/>
              <a:t>eins og sést t.d. á miklum launahækkunum og kröftugum hækkunum húsnæðisverðs (þótt á </a:t>
            </a:r>
            <a:r>
              <a:rPr lang="is-IS" dirty="0"/>
              <a:t>móti </a:t>
            </a:r>
            <a:r>
              <a:rPr lang="is-IS" dirty="0" smtClean="0"/>
              <a:t>vegi </a:t>
            </a:r>
            <a:r>
              <a:rPr lang="is-IS" dirty="0"/>
              <a:t>lækkun leiguverðs) …</a:t>
            </a:r>
          </a:p>
          <a:p>
            <a:r>
              <a:rPr lang="is-IS" dirty="0"/>
              <a:t>… ekki er þó að sjá að </a:t>
            </a:r>
            <a:r>
              <a:rPr lang="is-IS" dirty="0" smtClean="0"/>
              <a:t>hækkun húsnæðisverðs sé úr takti við hagstæða þróun þeirra grunnþátta sem hafa áhrif á húsnæðisverð</a:t>
            </a:r>
          </a:p>
        </p:txBody>
      </p:sp>
      <p:sp>
        <p:nvSpPr>
          <p:cNvPr id="4" name="Title 3"/>
          <p:cNvSpPr>
            <a:spLocks noGrp="1"/>
          </p:cNvSpPr>
          <p:nvPr>
            <p:ph type="ctrTitle"/>
          </p:nvPr>
        </p:nvSpPr>
        <p:spPr/>
        <p:txBody>
          <a:bodyPr>
            <a:normAutofit/>
          </a:bodyPr>
          <a:lstStyle/>
          <a:p>
            <a:r>
              <a:rPr lang="is-IS" dirty="0" smtClean="0"/>
              <a:t>Mikil hækkun launa og húsnæðisverðs undanfarið …</a:t>
            </a:r>
            <a:endParaRPr lang="is-IS" dirty="0"/>
          </a:p>
        </p:txBody>
      </p:sp>
      <p:sp>
        <p:nvSpPr>
          <p:cNvPr id="14" name="TextBox 13"/>
          <p:cNvSpPr txBox="1"/>
          <p:nvPr/>
        </p:nvSpPr>
        <p:spPr>
          <a:xfrm>
            <a:off x="819400" y="8305800"/>
            <a:ext cx="14776200" cy="646332"/>
          </a:xfrm>
          <a:prstGeom prst="rect">
            <a:avLst/>
          </a:prstGeom>
          <a:noFill/>
        </p:spPr>
        <p:txBody>
          <a:bodyPr wrap="square" rtlCol="0" anchor="b" anchorCtr="0">
            <a:noAutofit/>
          </a:bodyPr>
          <a:lstStyle/>
          <a:p>
            <a:r>
              <a:rPr lang="is-IS" sz="1200" dirty="0" smtClean="0">
                <a:solidFill>
                  <a:schemeClr val="bg1">
                    <a:lumMod val="50000"/>
                  </a:schemeClr>
                </a:solidFill>
              </a:rPr>
              <a:t>1. Húsnæðis- og leiguverð á höfuðborgarsvæðinu. 2. Spáð húsnæðisverð út frá kvikri (e. </a:t>
            </a:r>
            <a:r>
              <a:rPr lang="is-IS" sz="1200" dirty="0" err="1" smtClean="0">
                <a:solidFill>
                  <a:schemeClr val="bg1">
                    <a:lumMod val="50000"/>
                  </a:schemeClr>
                </a:solidFill>
              </a:rPr>
              <a:t>dynamic</a:t>
            </a:r>
            <a:r>
              <a:rPr lang="is-IS" sz="1200" dirty="0" smtClean="0">
                <a:solidFill>
                  <a:schemeClr val="bg1">
                    <a:lumMod val="50000"/>
                  </a:schemeClr>
                </a:solidFill>
              </a:rPr>
              <a:t>) spá frá 1. </a:t>
            </a:r>
            <a:r>
              <a:rPr lang="is-IS" sz="1200" dirty="0" err="1" smtClean="0">
                <a:solidFill>
                  <a:schemeClr val="bg1">
                    <a:lumMod val="50000"/>
                  </a:schemeClr>
                </a:solidFill>
              </a:rPr>
              <a:t>ársfj</a:t>
            </a:r>
            <a:r>
              <a:rPr lang="is-IS" sz="1200" dirty="0" smtClean="0">
                <a:solidFill>
                  <a:schemeClr val="bg1">
                    <a:lumMod val="50000"/>
                  </a:schemeClr>
                </a:solidFill>
              </a:rPr>
              <a:t>. 2019 til 1. </a:t>
            </a:r>
            <a:r>
              <a:rPr lang="is-IS" sz="1200" dirty="0" err="1" smtClean="0">
                <a:solidFill>
                  <a:schemeClr val="bg1">
                    <a:lumMod val="50000"/>
                  </a:schemeClr>
                </a:solidFill>
              </a:rPr>
              <a:t>ársfj</a:t>
            </a:r>
            <a:r>
              <a:rPr lang="is-IS" sz="1200" dirty="0" smtClean="0">
                <a:solidFill>
                  <a:schemeClr val="bg1">
                    <a:lumMod val="50000"/>
                  </a:schemeClr>
                </a:solidFill>
              </a:rPr>
              <a:t>. 2021 með </a:t>
            </a:r>
            <a:r>
              <a:rPr lang="is-IS" sz="1200" dirty="0" err="1" smtClean="0">
                <a:solidFill>
                  <a:schemeClr val="bg1">
                    <a:lumMod val="50000"/>
                  </a:schemeClr>
                </a:solidFill>
              </a:rPr>
              <a:t>húsnæðisverðsjöfnu</a:t>
            </a:r>
            <a:r>
              <a:rPr lang="is-IS" sz="1200" dirty="0" smtClean="0">
                <a:solidFill>
                  <a:schemeClr val="bg1">
                    <a:lumMod val="50000"/>
                  </a:schemeClr>
                </a:solidFill>
              </a:rPr>
              <a:t> þjóðhagslíkans Seðlabankans metinni fyrir tímabilið 3. </a:t>
            </a:r>
            <a:r>
              <a:rPr lang="is-IS" sz="1200" dirty="0" err="1" smtClean="0">
                <a:solidFill>
                  <a:schemeClr val="bg1">
                    <a:lumMod val="50000"/>
                  </a:schemeClr>
                </a:solidFill>
              </a:rPr>
              <a:t>ársfj</a:t>
            </a:r>
            <a:r>
              <a:rPr lang="is-IS" sz="1200" dirty="0" smtClean="0">
                <a:solidFill>
                  <a:schemeClr val="bg1">
                    <a:lumMod val="50000"/>
                  </a:schemeClr>
                </a:solidFill>
              </a:rPr>
              <a:t>. 2001 til 4. </a:t>
            </a:r>
            <a:r>
              <a:rPr lang="is-IS" sz="1200" dirty="0" err="1" smtClean="0">
                <a:solidFill>
                  <a:schemeClr val="bg1">
                    <a:lumMod val="50000"/>
                  </a:schemeClr>
                </a:solidFill>
              </a:rPr>
              <a:t>ársfj</a:t>
            </a:r>
            <a:r>
              <a:rPr lang="is-IS" sz="1200" dirty="0" smtClean="0">
                <a:solidFill>
                  <a:schemeClr val="bg1">
                    <a:lumMod val="50000"/>
                  </a:schemeClr>
                </a:solidFill>
              </a:rPr>
              <a:t>. 2017.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smtClean="0">
                <a:solidFill>
                  <a:schemeClr val="bg1">
                    <a:lumMod val="50000"/>
                  </a:schemeClr>
                </a:solidFill>
              </a:rPr>
              <a:t>Þjóðskrá Íslands, Seðlabanki Íslands.</a:t>
            </a:r>
            <a:endParaRPr lang="is-IS" sz="1200" dirty="0">
              <a:solidFill>
                <a:schemeClr val="bg1">
                  <a:lumMod val="50000"/>
                </a:schemeClr>
              </a:solidFill>
            </a:endParaRPr>
          </a:p>
        </p:txBody>
      </p:sp>
      <p:pic>
        <p:nvPicPr>
          <p:cNvPr id="3" name="Content Placeholder 2"/>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6" name="Content Placeholder 5"/>
          <p:cNvPicPr>
            <a:picLocks noGrp="1"/>
          </p:cNvPicPr>
          <p:nvPr>
            <p:ph sz="quarter" idx="18"/>
          </p:nvPr>
        </p:nvPicPr>
        <p:blipFill>
          <a:blip r:embed="rId4"/>
          <a:stretch>
            <a:fillRect/>
          </a:stretch>
        </p:blipFill>
        <p:spPr>
          <a:xfrm>
            <a:off x="5580000" y="2340000"/>
            <a:ext cx="4896000" cy="6660000"/>
          </a:xfrm>
          <a:prstGeom prst="rect">
            <a:avLst/>
          </a:prstGeom>
        </p:spPr>
      </p:pic>
    </p:spTree>
    <p:extLst>
      <p:ext uri="{BB962C8B-B14F-4D97-AF65-F5344CB8AC3E}">
        <p14:creationId xmlns:p14="http://schemas.microsoft.com/office/powerpoint/2010/main" val="114865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a:t>Verðbólguvæntingar til 1 og 2 ára hafa haldið áfram að hækka eftir því sem verðbólga hefur reynst þrálátari</a:t>
            </a:r>
          </a:p>
          <a:p>
            <a:r>
              <a:rPr lang="is-IS" dirty="0"/>
              <a:t>Þótt langtímavæntingar markaðsaðila séu enn í markmiði hafa 5 ára væntingar fyrirtækja hækkað á ný og langtíma verðbólguálag </a:t>
            </a:r>
            <a:r>
              <a:rPr lang="is-IS" dirty="0" smtClean="0"/>
              <a:t>hefur hækkað </a:t>
            </a:r>
            <a:r>
              <a:rPr lang="is-IS" dirty="0"/>
              <a:t>í eða yfir 3</a:t>
            </a:r>
            <a:r>
              <a:rPr lang="is-IS" dirty="0" smtClean="0"/>
              <a:t>% … og hefur verið meginástæða hækkunar langtímavaxta undanfarið</a:t>
            </a:r>
          </a:p>
        </p:txBody>
      </p:sp>
      <p:sp>
        <p:nvSpPr>
          <p:cNvPr id="4" name="Title 3"/>
          <p:cNvSpPr>
            <a:spLocks noGrp="1"/>
          </p:cNvSpPr>
          <p:nvPr>
            <p:ph type="ctrTitle"/>
          </p:nvPr>
        </p:nvSpPr>
        <p:spPr>
          <a:xfrm>
            <a:off x="818025" y="546817"/>
            <a:ext cx="12948775" cy="664460"/>
          </a:xfrm>
        </p:spPr>
        <p:txBody>
          <a:bodyPr>
            <a:normAutofit/>
          </a:bodyPr>
          <a:lstStyle/>
          <a:p>
            <a:r>
              <a:rPr lang="is-IS" dirty="0"/>
              <a:t>… og verðbólguvæntingar eru byrjaðar að hækka</a:t>
            </a:r>
          </a:p>
        </p:txBody>
      </p:sp>
      <p:sp>
        <p:nvSpPr>
          <p:cNvPr id="10" name="TextBox 9"/>
          <p:cNvSpPr txBox="1"/>
          <p:nvPr/>
        </p:nvSpPr>
        <p:spPr>
          <a:xfrm>
            <a:off x="819400" y="8153400"/>
            <a:ext cx="14700000" cy="798731"/>
          </a:xfrm>
          <a:prstGeom prst="rect">
            <a:avLst/>
          </a:prstGeom>
          <a:noFill/>
        </p:spPr>
        <p:txBody>
          <a:bodyPr wrap="square" rtlCol="0" anchor="b" anchorCtr="0">
            <a:noAutofit/>
          </a:bodyPr>
          <a:lstStyle/>
          <a:p>
            <a:r>
              <a:rPr lang="is-IS" sz="1200" dirty="0" smtClean="0">
                <a:solidFill>
                  <a:schemeClr val="bg1">
                    <a:lumMod val="50000"/>
                  </a:schemeClr>
                </a:solidFill>
              </a:rPr>
              <a:t>1. Nýjustu </a:t>
            </a:r>
            <a:r>
              <a:rPr lang="is-IS" sz="1200" dirty="0">
                <a:solidFill>
                  <a:schemeClr val="bg1">
                    <a:lumMod val="50000"/>
                  </a:schemeClr>
                </a:solidFill>
              </a:rPr>
              <a:t>kannanir Gallup á verðbólguvæntingum heimila og fyrirtækja frá febrúar/mars 2021. Nýjasta könnun Seðlabankans á verðbólguvæntingum markaðsaðila er frá byrjun maí 2021. Ekki er spurt um verðbólguvæntingar heimila og fyrirtækja til 10 ára. Nýjasta gildi verðbólguálags á skuldabréfamarkaði er meðaltal það sem af er 2. </a:t>
            </a:r>
            <a:r>
              <a:rPr lang="is-IS" sz="1200" dirty="0" err="1">
                <a:solidFill>
                  <a:schemeClr val="bg1">
                    <a:lumMod val="50000"/>
                  </a:schemeClr>
                </a:solidFill>
              </a:rPr>
              <a:t>ársfj</a:t>
            </a:r>
            <a:r>
              <a:rPr lang="is-IS" sz="1200" dirty="0">
                <a:solidFill>
                  <a:schemeClr val="bg1">
                    <a:lumMod val="50000"/>
                  </a:schemeClr>
                </a:solidFill>
              </a:rPr>
              <a:t>. 2021. Neðri helmingur myndar sýnir breytingu frá samsvarandi mælingum fyrir ári síðan</a:t>
            </a:r>
            <a:r>
              <a:rPr lang="is-IS" sz="1200" dirty="0" smtClean="0">
                <a:solidFill>
                  <a:schemeClr val="bg1">
                    <a:lumMod val="50000"/>
                  </a:schemeClr>
                </a:solidFill>
              </a:rPr>
              <a:t>. 2. </a:t>
            </a:r>
            <a:r>
              <a:rPr lang="is-IS" sz="1200" dirty="0">
                <a:solidFill>
                  <a:schemeClr val="bg1">
                    <a:lumMod val="50000"/>
                  </a:schemeClr>
                </a:solidFill>
              </a:rPr>
              <a:t>Breyting ávöxtunarkröfu óverðtryggðra ríkisskuldabréfa </a:t>
            </a:r>
            <a:r>
              <a:rPr lang="is-IS" sz="1200" dirty="0" smtClean="0">
                <a:solidFill>
                  <a:schemeClr val="bg1">
                    <a:lumMod val="50000"/>
                  </a:schemeClr>
                </a:solidFill>
              </a:rPr>
              <a:t>og </a:t>
            </a:r>
            <a:r>
              <a:rPr lang="is-IS" sz="1200" dirty="0">
                <a:solidFill>
                  <a:schemeClr val="bg1">
                    <a:lumMod val="50000"/>
                  </a:schemeClr>
                </a:solidFill>
              </a:rPr>
              <a:t>framlag samsvarandi breytinga ávöxtunarkröfu verðtryggðra skuldabréfa og verðbólguálags leiðréttu fyrir áhrifum breytinga á undirliggjandi skuldabréfasafni á útreikning </a:t>
            </a:r>
            <a:r>
              <a:rPr lang="is-IS" sz="1200" dirty="0" smtClean="0">
                <a:solidFill>
                  <a:schemeClr val="bg1">
                    <a:lumMod val="50000"/>
                  </a:schemeClr>
                </a:solidFill>
              </a:rPr>
              <a:t>verðtryggða eingreiðsluferilsins</a:t>
            </a:r>
            <a:r>
              <a:rPr lang="is-IS" sz="1200" dirty="0">
                <a:solidFill>
                  <a:schemeClr val="bg1">
                    <a:lumMod val="50000"/>
                  </a:schemeClr>
                </a:solidFill>
              </a:rPr>
              <a:t>.</a:t>
            </a:r>
          </a:p>
          <a:p>
            <a:r>
              <a:rPr lang="is-IS" sz="1200" i="1" dirty="0" smtClean="0">
                <a:solidFill>
                  <a:schemeClr val="bg1">
                    <a:lumMod val="50000"/>
                  </a:schemeClr>
                </a:solidFill>
              </a:rPr>
              <a:t>Heimild:</a:t>
            </a:r>
            <a:r>
              <a:rPr lang="is-IS" sz="1200" dirty="0" smtClean="0">
                <a:solidFill>
                  <a:schemeClr val="bg1">
                    <a:lumMod val="50000"/>
                  </a:schemeClr>
                </a:solidFill>
              </a:rPr>
              <a:t> Seðlabanki </a:t>
            </a:r>
            <a:r>
              <a:rPr lang="is-IS" sz="1200" dirty="0">
                <a:solidFill>
                  <a:schemeClr val="bg1">
                    <a:lumMod val="50000"/>
                  </a:schemeClr>
                </a:solidFill>
              </a:rPr>
              <a:t>Íslands. </a:t>
            </a:r>
          </a:p>
        </p:txBody>
      </p:sp>
      <p:pic>
        <p:nvPicPr>
          <p:cNvPr id="12" name="Content Placeholder 11"/>
          <p:cNvPicPr>
            <a:picLocks noGrp="1"/>
          </p:cNvPicPr>
          <p:nvPr>
            <p:ph sz="quarter" idx="18"/>
          </p:nvPr>
        </p:nvPicPr>
        <p:blipFill>
          <a:blip r:embed="rId2"/>
          <a:stretch>
            <a:fillRect/>
          </a:stretch>
        </p:blipFill>
        <p:spPr>
          <a:xfrm>
            <a:off x="8460000" y="2340000"/>
            <a:ext cx="5976000" cy="6660000"/>
          </a:xfrm>
          <a:prstGeom prst="rect">
            <a:avLst/>
          </a:prstGeom>
        </p:spPr>
      </p:pic>
      <p:pic>
        <p:nvPicPr>
          <p:cNvPr id="6" name="Content Placeholder 5"/>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208441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Gengisvísitalan er talin haldast á svipuðu stigi og hún hefur verið undanfarið út spátímann: 3-5% hærra gengi en í PM 21/1</a:t>
            </a:r>
          </a:p>
          <a:p>
            <a:r>
              <a:rPr lang="is-IS" dirty="0" smtClean="0"/>
              <a:t>Þrátt fyrir það versna verðbólguhorfur nokkuð frá því í febrúar: 4,4% verðbólga á Q2 (3,3% í PM 21/1) og hjaðnar í 3,8% á Q4 …</a:t>
            </a:r>
          </a:p>
          <a:p>
            <a:r>
              <a:rPr lang="is-IS" dirty="0" smtClean="0"/>
              <a:t>… spáð að hún verði komin í markmið um mitt næsta ár en ekki í lok þessa árs eins og spáð var í febrúar</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Horfur á hærra gengi krónu en þrálátari verðbólgu</a:t>
            </a:r>
            <a:endParaRPr lang="is-IS" dirty="0"/>
          </a:p>
        </p:txBody>
      </p:sp>
      <p:sp>
        <p:nvSpPr>
          <p:cNvPr id="9" name="TextBox 8"/>
          <p:cNvSpPr txBox="1"/>
          <p:nvPr/>
        </p:nvSpPr>
        <p:spPr>
          <a:xfrm>
            <a:off x="819400" y="8458200"/>
            <a:ext cx="14626000" cy="493932"/>
          </a:xfrm>
          <a:prstGeom prst="rect">
            <a:avLst/>
          </a:prstGeom>
          <a:noFill/>
        </p:spPr>
        <p:txBody>
          <a:bodyPr wrap="square" rtlCol="0" anchor="b" anchorCtr="0">
            <a:noAutofit/>
          </a:bodyPr>
          <a:lstStyle/>
          <a:p>
            <a:pPr>
              <a:defRPr sz="1000"/>
            </a:pPr>
            <a:r>
              <a:rPr lang="is-IS" sz="1200" dirty="0" smtClean="0">
                <a:solidFill>
                  <a:schemeClr val="bg1">
                    <a:lumMod val="50000"/>
                  </a:schemeClr>
                </a:solidFill>
                <a:cs typeface="Arial"/>
              </a:rPr>
              <a:t>1. Gengisvísitala er þröng viðskiptavog. Raungengi miðað við hlutfallslegt verðlag. Grunnspá Seðlabankans 2021-2023. Brotalínur sýna spá frá PM 2021/1.</a:t>
            </a:r>
          </a:p>
          <a:p>
            <a:pPr>
              <a:defRPr sz="1000"/>
            </a:pPr>
            <a:r>
              <a:rPr lang="is-IS" sz="1200" i="1" dirty="0" smtClean="0">
                <a:solidFill>
                  <a:schemeClr val="bg1">
                    <a:lumMod val="50000"/>
                  </a:schemeClr>
                </a:solidFill>
                <a:cs typeface="Arial"/>
              </a:rPr>
              <a:t>Heimildir:</a:t>
            </a:r>
            <a:r>
              <a:rPr lang="is-IS" sz="1200" dirty="0" smtClean="0">
                <a:solidFill>
                  <a:schemeClr val="bg1">
                    <a:lumMod val="50000"/>
                  </a:schemeClr>
                </a:solidFill>
                <a:cs typeface="Arial"/>
              </a:rPr>
              <a:t> Hagstofa Íslands, Seðlabanki Íslands.</a:t>
            </a:r>
            <a:endParaRPr lang="is-IS" sz="1200" dirty="0">
              <a:solidFill>
                <a:schemeClr val="bg1">
                  <a:lumMod val="50000"/>
                </a:schemeClr>
              </a:solidFill>
              <a:cs typeface="Arial"/>
            </a:endParaRPr>
          </a:p>
        </p:txBody>
      </p:sp>
      <p:pic>
        <p:nvPicPr>
          <p:cNvPr id="7" name="Content Placeholder 6"/>
          <p:cNvPicPr>
            <a:picLocks noGrp="1"/>
          </p:cNvPicPr>
          <p:nvPr>
            <p:ph sz="quarter" idx="18"/>
          </p:nvPr>
        </p:nvPicPr>
        <p:blipFill>
          <a:blip r:embed="rId2"/>
          <a:stretch>
            <a:fillRect/>
          </a:stretch>
        </p:blipFill>
        <p:spPr>
          <a:xfrm>
            <a:off x="8460000" y="2340000"/>
            <a:ext cx="5976000" cy="6660000"/>
          </a:xfrm>
          <a:prstGeom prst="rect">
            <a:avLst/>
          </a:prstGeom>
        </p:spPr>
      </p:pic>
      <p:pic>
        <p:nvPicPr>
          <p:cNvPr id="6" name="Content Placeholder 5"/>
          <p:cNvPicPr>
            <a:picLocks noGrp="1" noChangeAspect="1"/>
          </p:cNvPicPr>
          <p:nvPr>
            <p:ph sz="quarter" idx="17"/>
          </p:nvPr>
        </p:nvPicPr>
        <p:blipFill>
          <a:blip r:embed="rId3"/>
          <a:stretch>
            <a:fillRect/>
          </a:stretch>
        </p:blipFill>
        <p:spPr>
          <a:xfrm>
            <a:off x="1080000" y="2340000"/>
            <a:ext cx="5977063" cy="6660000"/>
          </a:xfrm>
          <a:prstGeom prst="rect">
            <a:avLst/>
          </a:prstGeom>
        </p:spPr>
      </p:pic>
    </p:spTree>
    <p:extLst>
      <p:ext uri="{BB962C8B-B14F-4D97-AF65-F5344CB8AC3E}">
        <p14:creationId xmlns:p14="http://schemas.microsoft.com/office/powerpoint/2010/main" val="3633511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smtClean="0"/>
              <a:t>Peningamál í hnotskurn</a:t>
            </a:r>
            <a:endParaRPr lang="is-IS" dirty="0"/>
          </a:p>
        </p:txBody>
      </p:sp>
      <p:sp>
        <p:nvSpPr>
          <p:cNvPr id="11" name="Text Placeholder 10"/>
          <p:cNvSpPr>
            <a:spLocks noGrp="1"/>
          </p:cNvSpPr>
          <p:nvPr>
            <p:ph type="body" sz="quarter" idx="19"/>
          </p:nvPr>
        </p:nvSpPr>
        <p:spPr>
          <a:xfrm>
            <a:off x="1193800" y="5334000"/>
            <a:ext cx="1676400" cy="1524000"/>
          </a:xfrm>
        </p:spPr>
        <p:txBody>
          <a:bodyPr/>
          <a:lstStyle/>
          <a:p>
            <a:r>
              <a:rPr lang="is-IS" dirty="0" smtClean="0"/>
              <a:t>Bólusetningu </a:t>
            </a:r>
            <a:r>
              <a:rPr lang="is-IS" dirty="0"/>
              <a:t>miðar áfram </a:t>
            </a:r>
            <a:r>
              <a:rPr lang="is-IS" dirty="0" smtClean="0"/>
              <a:t>en staðan er </a:t>
            </a:r>
            <a:r>
              <a:rPr lang="is-IS" dirty="0"/>
              <a:t>ólík milli </a:t>
            </a:r>
            <a:r>
              <a:rPr lang="is-IS" dirty="0" smtClean="0"/>
              <a:t>landa</a:t>
            </a:r>
            <a:endParaRPr lang="is-IS" dirty="0"/>
          </a:p>
        </p:txBody>
      </p:sp>
      <p:sp>
        <p:nvSpPr>
          <p:cNvPr id="12" name="Text Placeholder 11"/>
          <p:cNvSpPr>
            <a:spLocks noGrp="1"/>
          </p:cNvSpPr>
          <p:nvPr>
            <p:ph type="body" sz="quarter" idx="23"/>
          </p:nvPr>
        </p:nvSpPr>
        <p:spPr>
          <a:xfrm>
            <a:off x="3643086" y="5334000"/>
            <a:ext cx="1706400" cy="1524000"/>
          </a:xfrm>
        </p:spPr>
        <p:txBody>
          <a:bodyPr/>
          <a:lstStyle/>
          <a:p>
            <a:r>
              <a:rPr lang="is-IS" dirty="0"/>
              <a:t>Horfur á bata í ferðaþjónustu en hægari en áður var </a:t>
            </a:r>
            <a:r>
              <a:rPr lang="is-IS" dirty="0" smtClean="0"/>
              <a:t>spáð</a:t>
            </a:r>
            <a:endParaRPr lang="is-IS" dirty="0"/>
          </a:p>
        </p:txBody>
      </p:sp>
      <p:sp>
        <p:nvSpPr>
          <p:cNvPr id="13" name="Text Placeholder 12"/>
          <p:cNvSpPr>
            <a:spLocks noGrp="1"/>
          </p:cNvSpPr>
          <p:nvPr>
            <p:ph type="body" sz="quarter" idx="24"/>
          </p:nvPr>
        </p:nvSpPr>
        <p:spPr>
          <a:xfrm>
            <a:off x="6027058" y="5334000"/>
            <a:ext cx="1676400" cy="1524000"/>
          </a:xfrm>
        </p:spPr>
        <p:txBody>
          <a:bodyPr/>
          <a:lstStyle/>
          <a:p>
            <a:r>
              <a:rPr lang="is-IS" dirty="0"/>
              <a:t>Minni samdráttur í fyrra og horfur á meiri hagvexti í </a:t>
            </a:r>
            <a:r>
              <a:rPr lang="is-IS" dirty="0" smtClean="0"/>
              <a:t>ár</a:t>
            </a:r>
            <a:endParaRPr lang="is-IS" dirty="0"/>
          </a:p>
        </p:txBody>
      </p:sp>
      <p:sp>
        <p:nvSpPr>
          <p:cNvPr id="14" name="Text Placeholder 13"/>
          <p:cNvSpPr>
            <a:spLocks noGrp="1"/>
          </p:cNvSpPr>
          <p:nvPr>
            <p:ph type="body" sz="quarter" idx="25"/>
          </p:nvPr>
        </p:nvSpPr>
        <p:spPr>
          <a:xfrm>
            <a:off x="8432800" y="5334000"/>
            <a:ext cx="1676400" cy="1524000"/>
          </a:xfrm>
        </p:spPr>
        <p:txBody>
          <a:bodyPr/>
          <a:lstStyle/>
          <a:p>
            <a:r>
              <a:rPr lang="is-IS" dirty="0"/>
              <a:t>Atvinnuleysi virðist hafa náð hámarki og lausum störfum </a:t>
            </a:r>
            <a:r>
              <a:rPr lang="is-IS" dirty="0" smtClean="0"/>
              <a:t>fjölgar</a:t>
            </a:r>
            <a:endParaRPr lang="is-IS" dirty="0"/>
          </a:p>
        </p:txBody>
      </p:sp>
      <p:sp>
        <p:nvSpPr>
          <p:cNvPr id="15" name="Text Placeholder 14"/>
          <p:cNvSpPr>
            <a:spLocks noGrp="1"/>
          </p:cNvSpPr>
          <p:nvPr>
            <p:ph type="body" sz="quarter" idx="26"/>
          </p:nvPr>
        </p:nvSpPr>
        <p:spPr>
          <a:xfrm>
            <a:off x="10871200" y="5334000"/>
            <a:ext cx="1676400" cy="1524000"/>
          </a:xfrm>
        </p:spPr>
        <p:txBody>
          <a:bodyPr/>
          <a:lstStyle/>
          <a:p>
            <a:r>
              <a:rPr lang="is-IS" dirty="0"/>
              <a:t>Verðbólga reynst meiri og þrálátari en spáð var og horfur </a:t>
            </a:r>
            <a:r>
              <a:rPr lang="is-IS" dirty="0" smtClean="0"/>
              <a:t>versna</a:t>
            </a:r>
            <a:endParaRPr lang="is-IS" dirty="0"/>
          </a:p>
        </p:txBody>
      </p:sp>
      <p:sp>
        <p:nvSpPr>
          <p:cNvPr id="16" name="Text Placeholder 15"/>
          <p:cNvSpPr>
            <a:spLocks noGrp="1"/>
          </p:cNvSpPr>
          <p:nvPr>
            <p:ph type="body" sz="quarter" idx="27"/>
          </p:nvPr>
        </p:nvSpPr>
        <p:spPr>
          <a:xfrm>
            <a:off x="13331372" y="5334000"/>
            <a:ext cx="1676400" cy="1524000"/>
          </a:xfrm>
        </p:spPr>
        <p:txBody>
          <a:bodyPr/>
          <a:lstStyle/>
          <a:p>
            <a:r>
              <a:rPr lang="is-IS" dirty="0"/>
              <a:t>Mikil óvissa –  ekki síst tengt farsótt og framgangi </a:t>
            </a:r>
            <a:r>
              <a:rPr lang="is-IS" dirty="0" smtClean="0"/>
              <a:t>bólusetningar</a:t>
            </a:r>
            <a:endParaRPr lang="is-IS" dirty="0"/>
          </a:p>
        </p:txBody>
      </p:sp>
      <p:pic>
        <p:nvPicPr>
          <p:cNvPr id="36" name="Picture Placeholder 3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6" b="66"/>
          <a:stretch>
            <a:fillRect/>
          </a:stretch>
        </p:blipFill>
        <p:spPr/>
      </p:pic>
      <p:pic>
        <p:nvPicPr>
          <p:cNvPr id="9" name="Picture Placeholder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66" b="66"/>
          <a:stretch>
            <a:fillRect/>
          </a:stretch>
        </p:blipFill>
        <p:spPr/>
      </p:pic>
      <p:pic>
        <p:nvPicPr>
          <p:cNvPr id="17" name="Picture Placeholder 16"/>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6" b="66"/>
          <a:stretch>
            <a:fillRect/>
          </a:stretch>
        </p:blipFill>
        <p:spPr/>
      </p:pic>
      <p:pic>
        <p:nvPicPr>
          <p:cNvPr id="19" name="Picture Placeholder 18"/>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66" b="66"/>
          <a:stretch>
            <a:fillRect/>
          </a:stretch>
        </p:blipFill>
        <p:spPr/>
      </p:pic>
      <p:sp>
        <p:nvSpPr>
          <p:cNvPr id="18" name="Oval 17"/>
          <p:cNvSpPr/>
          <p:nvPr/>
        </p:nvSpPr>
        <p:spPr>
          <a:xfrm>
            <a:off x="1080000" y="7920000"/>
            <a:ext cx="252000" cy="252000"/>
          </a:xfrm>
          <a:prstGeom prst="ellipse">
            <a:avLst/>
          </a:prstGeom>
          <a:blipFill>
            <a:blip r:embed="rId6"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Oval 19"/>
          <p:cNvSpPr/>
          <p:nvPr/>
        </p:nvSpPr>
        <p:spPr>
          <a:xfrm>
            <a:off x="1080000" y="8280000"/>
            <a:ext cx="252000" cy="252000"/>
          </a:xfrm>
          <a:prstGeom prst="ellipse">
            <a:avLst/>
          </a:prstGeom>
          <a:blipFill>
            <a:blip r:embed="rId7">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5040000" y="7920000"/>
            <a:ext cx="252000" cy="252000"/>
          </a:xfrm>
          <a:prstGeom prst="ellipse">
            <a:avLst/>
          </a:prstGeom>
          <a:blipFill>
            <a:blip r:embed="rId7">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5040000" y="8280000"/>
            <a:ext cx="252000" cy="252000"/>
          </a:xfrm>
          <a:prstGeom prst="ellipse">
            <a:avLst/>
          </a:prstGeom>
          <a:blipFill>
            <a:blip r:embed="rId8">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p:cNvSpPr/>
          <p:nvPr/>
        </p:nvSpPr>
        <p:spPr>
          <a:xfrm>
            <a:off x="8280000" y="7920000"/>
            <a:ext cx="252000" cy="252000"/>
          </a:xfrm>
          <a:prstGeom prst="ellipse">
            <a:avLst/>
          </a:prstGeom>
          <a:blipFill>
            <a:blip r:embed="rId9"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TextBox 23"/>
          <p:cNvSpPr txBox="1"/>
          <p:nvPr/>
        </p:nvSpPr>
        <p:spPr>
          <a:xfrm>
            <a:off x="1440000" y="7848000"/>
            <a:ext cx="2438400" cy="338554"/>
          </a:xfrm>
          <a:prstGeom prst="rect">
            <a:avLst/>
          </a:prstGeom>
          <a:noFill/>
        </p:spPr>
        <p:txBody>
          <a:bodyPr wrap="square" rtlCol="0">
            <a:spAutoFit/>
          </a:bodyPr>
          <a:lstStyle/>
          <a:p>
            <a:r>
              <a:rPr lang="is-IS" sz="1600" dirty="0" smtClean="0">
                <a:solidFill>
                  <a:srgbClr val="004562"/>
                </a:solidFill>
              </a:rPr>
              <a:t>Ritið í heild</a:t>
            </a:r>
            <a:endParaRPr lang="is-IS" sz="1600" dirty="0">
              <a:solidFill>
                <a:srgbClr val="004562"/>
              </a:solidFill>
            </a:endParaRPr>
          </a:p>
        </p:txBody>
      </p:sp>
      <p:sp>
        <p:nvSpPr>
          <p:cNvPr id="25" name="TextBox 24"/>
          <p:cNvSpPr txBox="1"/>
          <p:nvPr/>
        </p:nvSpPr>
        <p:spPr>
          <a:xfrm>
            <a:off x="1440000" y="8208000"/>
            <a:ext cx="2841283" cy="338554"/>
          </a:xfrm>
          <a:prstGeom prst="rect">
            <a:avLst/>
          </a:prstGeom>
          <a:noFill/>
        </p:spPr>
        <p:txBody>
          <a:bodyPr wrap="square" rtlCol="0">
            <a:spAutoFit/>
          </a:bodyPr>
          <a:lstStyle/>
          <a:p>
            <a:r>
              <a:rPr lang="is-IS" sz="1600" dirty="0" smtClean="0">
                <a:solidFill>
                  <a:srgbClr val="004562"/>
                </a:solidFill>
              </a:rPr>
              <a:t>Kynning aðalhagfræðings</a:t>
            </a:r>
            <a:endParaRPr lang="is-IS" sz="1600" dirty="0">
              <a:solidFill>
                <a:srgbClr val="004562"/>
              </a:solidFill>
            </a:endParaRPr>
          </a:p>
        </p:txBody>
      </p:sp>
      <p:sp>
        <p:nvSpPr>
          <p:cNvPr id="26" name="TextBox 25"/>
          <p:cNvSpPr txBox="1"/>
          <p:nvPr/>
        </p:nvSpPr>
        <p:spPr>
          <a:xfrm>
            <a:off x="5400000" y="7848000"/>
            <a:ext cx="2438400" cy="338554"/>
          </a:xfrm>
          <a:prstGeom prst="rect">
            <a:avLst/>
          </a:prstGeom>
          <a:noFill/>
        </p:spPr>
        <p:txBody>
          <a:bodyPr wrap="square" rtlCol="0">
            <a:spAutoFit/>
          </a:bodyPr>
          <a:lstStyle/>
          <a:p>
            <a:r>
              <a:rPr lang="is-IS" sz="1600" dirty="0" err="1" smtClean="0">
                <a:solidFill>
                  <a:srgbClr val="004562"/>
                </a:solidFill>
              </a:rPr>
              <a:t>Power</a:t>
            </a:r>
            <a:r>
              <a:rPr lang="is-IS" sz="1600" dirty="0" smtClean="0">
                <a:solidFill>
                  <a:srgbClr val="004562"/>
                </a:solidFill>
              </a:rPr>
              <a:t> </a:t>
            </a:r>
            <a:r>
              <a:rPr lang="is-IS" sz="1600" dirty="0" err="1" smtClean="0">
                <a:solidFill>
                  <a:srgbClr val="004562"/>
                </a:solidFill>
              </a:rPr>
              <a:t>Point</a:t>
            </a:r>
            <a:r>
              <a:rPr lang="is-IS" sz="1600" dirty="0" smtClean="0">
                <a:solidFill>
                  <a:srgbClr val="004562"/>
                </a:solidFill>
              </a:rPr>
              <a:t> myndir</a:t>
            </a:r>
            <a:endParaRPr lang="is-IS" sz="1600" dirty="0">
              <a:solidFill>
                <a:srgbClr val="004562"/>
              </a:solidFill>
            </a:endParaRPr>
          </a:p>
        </p:txBody>
      </p:sp>
      <p:sp>
        <p:nvSpPr>
          <p:cNvPr id="27" name="TextBox 26"/>
          <p:cNvSpPr txBox="1"/>
          <p:nvPr/>
        </p:nvSpPr>
        <p:spPr>
          <a:xfrm>
            <a:off x="5400000" y="8208000"/>
            <a:ext cx="2438400" cy="338554"/>
          </a:xfrm>
          <a:prstGeom prst="rect">
            <a:avLst/>
          </a:prstGeom>
          <a:noFill/>
        </p:spPr>
        <p:txBody>
          <a:bodyPr wrap="square" rtlCol="0">
            <a:spAutoFit/>
          </a:bodyPr>
          <a:lstStyle/>
          <a:p>
            <a:r>
              <a:rPr lang="is-IS" sz="1600" dirty="0" smtClean="0">
                <a:solidFill>
                  <a:srgbClr val="004562"/>
                </a:solidFill>
              </a:rPr>
              <a:t>Myndagögn</a:t>
            </a:r>
            <a:endParaRPr lang="is-IS" sz="1600" dirty="0">
              <a:solidFill>
                <a:srgbClr val="004562"/>
              </a:solidFill>
            </a:endParaRPr>
          </a:p>
        </p:txBody>
      </p:sp>
      <p:sp>
        <p:nvSpPr>
          <p:cNvPr id="28" name="TextBox 27"/>
          <p:cNvSpPr txBox="1"/>
          <p:nvPr/>
        </p:nvSpPr>
        <p:spPr>
          <a:xfrm>
            <a:off x="8640000" y="7848000"/>
            <a:ext cx="2216727" cy="338554"/>
          </a:xfrm>
          <a:prstGeom prst="rect">
            <a:avLst/>
          </a:prstGeom>
          <a:noFill/>
        </p:spPr>
        <p:txBody>
          <a:bodyPr wrap="square" rtlCol="0">
            <a:spAutoFit/>
          </a:bodyPr>
          <a:lstStyle/>
          <a:p>
            <a:r>
              <a:rPr lang="is-IS" sz="1600" dirty="0" smtClean="0">
                <a:solidFill>
                  <a:srgbClr val="004562"/>
                </a:solidFill>
              </a:rPr>
              <a:t>Tíst</a:t>
            </a:r>
            <a:endParaRPr lang="is-IS" sz="1600" dirty="0">
              <a:solidFill>
                <a:srgbClr val="004562"/>
              </a:solidFill>
            </a:endParaRPr>
          </a:p>
        </p:txBody>
      </p:sp>
      <p:pic>
        <p:nvPicPr>
          <p:cNvPr id="3" name="Picture Placeholder 2"/>
          <p:cNvPicPr>
            <a:picLocks noGrp="1" noChangeAspect="1"/>
          </p:cNvPicPr>
          <p:nvPr>
            <p:ph type="pic" sz="quarter" idx="15"/>
          </p:nvPr>
        </p:nvPicPr>
        <p:blipFill>
          <a:blip r:embed="rId10" cstate="print">
            <a:extLst>
              <a:ext uri="{28A0092B-C50C-407E-A947-70E740481C1C}">
                <a14:useLocalDpi xmlns:a14="http://schemas.microsoft.com/office/drawing/2010/main" val="0"/>
              </a:ext>
            </a:extLst>
          </a:blip>
          <a:srcRect t="66" b="66"/>
          <a:stretch>
            <a:fillRect/>
          </a:stretch>
        </p:blipFill>
        <p:spPr/>
      </p:pic>
      <p:pic>
        <p:nvPicPr>
          <p:cNvPr id="29" name="Picture 28"/>
          <p:cNvPicPr>
            <a:picLocks noChangeAspect="1"/>
          </p:cNvPicPr>
          <p:nvPr/>
        </p:nvPicPr>
        <p:blipFill>
          <a:blip r:embed="rId11"/>
          <a:stretch>
            <a:fillRect/>
          </a:stretch>
        </p:blipFill>
        <p:spPr>
          <a:xfrm>
            <a:off x="8227053" y="8294554"/>
            <a:ext cx="357893" cy="252000"/>
          </a:xfrm>
          <a:prstGeom prst="rect">
            <a:avLst/>
          </a:prstGeom>
        </p:spPr>
      </p:pic>
      <p:sp>
        <p:nvSpPr>
          <p:cNvPr id="30" name="TextBox 29"/>
          <p:cNvSpPr txBox="1"/>
          <p:nvPr/>
        </p:nvSpPr>
        <p:spPr>
          <a:xfrm>
            <a:off x="8660117" y="8247111"/>
            <a:ext cx="2216727" cy="338554"/>
          </a:xfrm>
          <a:prstGeom prst="rect">
            <a:avLst/>
          </a:prstGeom>
          <a:noFill/>
        </p:spPr>
        <p:txBody>
          <a:bodyPr wrap="square" rtlCol="0">
            <a:spAutoFit/>
          </a:bodyPr>
          <a:lstStyle/>
          <a:p>
            <a:r>
              <a:rPr lang="is-IS" sz="1600" dirty="0" err="1" smtClean="0">
                <a:solidFill>
                  <a:srgbClr val="004562"/>
                </a:solidFill>
              </a:rPr>
              <a:t>Facebook</a:t>
            </a:r>
            <a:endParaRPr lang="is-IS" sz="1600" dirty="0">
              <a:solidFill>
                <a:srgbClr val="004562"/>
              </a:solidFill>
            </a:endParaRPr>
          </a:p>
        </p:txBody>
      </p:sp>
      <p:pic>
        <p:nvPicPr>
          <p:cNvPr id="6" name="Picture Placeholder 5"/>
          <p:cNvPicPr>
            <a:picLocks noGrp="1" noChangeAspect="1"/>
          </p:cNvPicPr>
          <p:nvPr>
            <p:ph type="pic" sz="quarter" idx="14"/>
          </p:nvPr>
        </p:nvPicPr>
        <p:blipFill>
          <a:blip r:embed="rId12" cstate="print">
            <a:extLst>
              <a:ext uri="{28A0092B-C50C-407E-A947-70E740481C1C}">
                <a14:useLocalDpi xmlns:a14="http://schemas.microsoft.com/office/drawing/2010/main" val="0"/>
              </a:ext>
            </a:extLst>
          </a:blip>
          <a:srcRect t="66" b="66"/>
          <a:stretch>
            <a:fillRect/>
          </a:stretch>
        </p:blipFill>
        <p:spPr/>
      </p:pic>
    </p:spTree>
    <p:extLst>
      <p:ext uri="{BB962C8B-B14F-4D97-AF65-F5344CB8AC3E}">
        <p14:creationId xmlns:p14="http://schemas.microsoft.com/office/powerpoint/2010/main" val="207865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Ytri skilyrði og innlent raunhagkerfi</a:t>
            </a:r>
            <a:endParaRPr lang="is-IS" dirty="0"/>
          </a:p>
        </p:txBody>
      </p:sp>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56283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Útflutningur jókst á ný á Q3/2020 og hélt áfram að aukast á Q4 – er þó enn 27% undir því sem hann var Q4/2019</a:t>
            </a:r>
          </a:p>
          <a:p>
            <a:r>
              <a:rPr lang="is-IS" dirty="0"/>
              <a:t>Fjöldi ferðamanna til landsins hefur aukist lítillega </a:t>
            </a:r>
            <a:r>
              <a:rPr lang="is-IS" dirty="0" smtClean="0"/>
              <a:t>en meira er líður á árið: 660 þús. á árinu öllu – heldur minna en í PM 21/1</a:t>
            </a:r>
          </a:p>
          <a:p>
            <a:r>
              <a:rPr lang="is-IS" dirty="0"/>
              <a:t>Spáð ríflega 11% vexti í ár (tæplega 10% í PM 21/1) – bjartari horfur í vöruútflutningi vega á móti hægari bata í ferðaþjónustu</a:t>
            </a:r>
            <a:endParaRPr lang="is-IS" dirty="0" smtClean="0"/>
          </a:p>
        </p:txBody>
      </p:sp>
      <p:sp>
        <p:nvSpPr>
          <p:cNvPr id="4" name="Title 3"/>
          <p:cNvSpPr>
            <a:spLocks noGrp="1"/>
          </p:cNvSpPr>
          <p:nvPr>
            <p:ph type="ctrTitle"/>
          </p:nvPr>
        </p:nvSpPr>
        <p:spPr/>
        <p:txBody>
          <a:bodyPr>
            <a:normAutofit/>
          </a:bodyPr>
          <a:lstStyle/>
          <a:p>
            <a:r>
              <a:rPr lang="is-IS" dirty="0"/>
              <a:t>Útflutningur vex á ný en bati hægur í ferðaþjónustu</a:t>
            </a:r>
          </a:p>
        </p:txBody>
      </p:sp>
      <p:sp>
        <p:nvSpPr>
          <p:cNvPr id="16" name="TextBox 15"/>
          <p:cNvSpPr txBox="1"/>
          <p:nvPr/>
        </p:nvSpPr>
        <p:spPr>
          <a:xfrm>
            <a:off x="819400" y="7848600"/>
            <a:ext cx="14776200" cy="1103532"/>
          </a:xfrm>
          <a:prstGeom prst="rect">
            <a:avLst/>
          </a:prstGeom>
          <a:noFill/>
        </p:spPr>
        <p:txBody>
          <a:bodyPr wrap="square" rtlCol="0" anchor="b" anchorCtr="0">
            <a:noAutofit/>
          </a:bodyPr>
          <a:lstStyle/>
          <a:p>
            <a:r>
              <a:rPr lang="is-IS" sz="1200" dirty="0">
                <a:solidFill>
                  <a:schemeClr val="bg1">
                    <a:lumMod val="50000"/>
                  </a:schemeClr>
                </a:solidFill>
              </a:rPr>
              <a:t>1. </a:t>
            </a:r>
            <a:r>
              <a:rPr lang="is-IS" sz="1200" dirty="0" smtClean="0">
                <a:solidFill>
                  <a:schemeClr val="bg1">
                    <a:lumMod val="50000"/>
                  </a:schemeClr>
                </a:solidFill>
              </a:rPr>
              <a:t>Árstíðarleiðréttar magnvísitölur. 2. Fjöldi farþega sem fóru daglega um Keflavíkurflugvöll. Tölur fyrir 2019 eru án farþega WOW </a:t>
            </a:r>
            <a:r>
              <a:rPr lang="is-IS" sz="1200" dirty="0" err="1" smtClean="0">
                <a:solidFill>
                  <a:schemeClr val="bg1">
                    <a:lumMod val="50000"/>
                  </a:schemeClr>
                </a:solidFill>
              </a:rPr>
              <a:t>Air</a:t>
            </a:r>
            <a:r>
              <a:rPr lang="is-IS" sz="1200" dirty="0" smtClean="0">
                <a:solidFill>
                  <a:schemeClr val="bg1">
                    <a:lumMod val="50000"/>
                  </a:schemeClr>
                </a:solidFill>
              </a:rPr>
              <a:t>. 7 daga hreyfanlegt meðaltal. </a:t>
            </a:r>
            <a:r>
              <a:rPr lang="is-IS" sz="1200" dirty="0">
                <a:solidFill>
                  <a:schemeClr val="bg1">
                    <a:lumMod val="50000"/>
                  </a:schemeClr>
                </a:solidFill>
              </a:rPr>
              <a:t>3. Vegna keðjutengingar getur verið að summa undirliðanna sé ekki jöfn heildarútflutningi. Ferðaþjónusta er samtala á „ferðalögum“ og „farþegaflutningum með flugi“. Álútflutningur skv. skilgreiningu þjóðhagsreikninga. Grunnspá Seðlabankans 2021-2023. Brotalína sýnir spá frá PM 2021/1. </a:t>
            </a:r>
            <a:endParaRPr lang="is-IS" sz="1200" dirty="0" smtClean="0">
              <a:solidFill>
                <a:schemeClr val="bg1">
                  <a:lumMod val="50000"/>
                </a:schemeClr>
              </a:solidFill>
            </a:endParaRPr>
          </a:p>
          <a:p>
            <a:r>
              <a:rPr lang="is-IS" sz="1200" i="1" dirty="0" smtClean="0">
                <a:solidFill>
                  <a:schemeClr val="bg1">
                    <a:lumMod val="50000"/>
                  </a:schemeClr>
                </a:solidFill>
              </a:rPr>
              <a:t>Heimildir:</a:t>
            </a:r>
            <a:r>
              <a:rPr lang="is-IS" sz="1200" dirty="0" smtClean="0">
                <a:solidFill>
                  <a:schemeClr val="bg1">
                    <a:lumMod val="50000"/>
                  </a:schemeClr>
                </a:solidFill>
              </a:rPr>
              <a:t> Hagstofa Íslands, </a:t>
            </a:r>
            <a:r>
              <a:rPr lang="is-IS" sz="1200" dirty="0" err="1" smtClean="0">
                <a:solidFill>
                  <a:schemeClr val="bg1">
                    <a:lumMod val="50000"/>
                  </a:schemeClr>
                </a:solidFill>
              </a:rPr>
              <a:t>Isavia</a:t>
            </a:r>
            <a:r>
              <a:rPr lang="is-IS" sz="1200" dirty="0" smtClean="0">
                <a:solidFill>
                  <a:schemeClr val="bg1">
                    <a:lumMod val="50000"/>
                  </a:schemeClr>
                </a:solidFill>
              </a:rPr>
              <a:t>, Seðlabanki Íslands.</a:t>
            </a:r>
            <a:endParaRPr lang="is-IS" sz="1200" dirty="0">
              <a:solidFill>
                <a:schemeClr val="bg1">
                  <a:lumMod val="50000"/>
                </a:schemeClr>
              </a:solidFill>
            </a:endParaRPr>
          </a:p>
        </p:txBody>
      </p:sp>
      <p:pic>
        <p:nvPicPr>
          <p:cNvPr id="9" name="Content Placeholder 8"/>
          <p:cNvPicPr>
            <a:picLocks noGrp="1"/>
          </p:cNvPicPr>
          <p:nvPr>
            <p:ph sz="quarter" idx="18"/>
          </p:nvPr>
        </p:nvPicPr>
        <p:blipFill>
          <a:blip r:embed="rId2"/>
          <a:stretch>
            <a:fillRect/>
          </a:stretch>
        </p:blipFill>
        <p:spPr>
          <a:xfrm>
            <a:off x="5580000" y="2340000"/>
            <a:ext cx="4896000" cy="6660000"/>
          </a:xfrm>
          <a:prstGeom prst="rect">
            <a:avLst/>
          </a:prstGeom>
        </p:spPr>
      </p:pic>
      <p:pic>
        <p:nvPicPr>
          <p:cNvPr id="18" name="Content Placeholder 17"/>
          <p:cNvPicPr>
            <a:picLocks noGrp="1"/>
          </p:cNvPicPr>
          <p:nvPr>
            <p:ph sz="quarter" idx="17"/>
          </p:nvPr>
        </p:nvPicPr>
        <p:blipFill>
          <a:blip r:embed="rId3"/>
          <a:stretch>
            <a:fillRect/>
          </a:stretch>
        </p:blipFill>
        <p:spPr>
          <a:xfrm>
            <a:off x="432000" y="2340000"/>
            <a:ext cx="4896000" cy="6660000"/>
          </a:xfrm>
          <a:prstGeom prst="rect">
            <a:avLst/>
          </a:prstGeom>
        </p:spPr>
      </p:pic>
      <p:pic>
        <p:nvPicPr>
          <p:cNvPr id="20" name="Content Placeholder 19"/>
          <p:cNvPicPr>
            <a:picLocks noGrp="1"/>
          </p:cNvPicPr>
          <p:nvPr>
            <p:ph sz="quarter" idx="19"/>
          </p:nvPr>
        </p:nvPicPr>
        <p:blipFill>
          <a:blip r:embed="rId4"/>
          <a:stretch>
            <a:fillRect/>
          </a:stretch>
        </p:blipFill>
        <p:spPr>
          <a:xfrm>
            <a:off x="10800000" y="2340000"/>
            <a:ext cx="4896000" cy="6660000"/>
          </a:xfrm>
          <a:prstGeom prst="rect">
            <a:avLst/>
          </a:prstGeom>
        </p:spPr>
      </p:pic>
    </p:spTree>
    <p:extLst>
      <p:ext uri="{BB962C8B-B14F-4D97-AF65-F5344CB8AC3E}">
        <p14:creationId xmlns:p14="http://schemas.microsoft.com/office/powerpoint/2010/main" val="92692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Eftir mikla aukningu smita í fyrrahaust tók þeim að fækka á ný í nóvember og í byrjun þessa árs var slakað á sóttvörnum á ný … </a:t>
            </a:r>
          </a:p>
          <a:p>
            <a:r>
              <a:rPr lang="is-IS" dirty="0" smtClean="0"/>
              <a:t>… en smitum fjölgaði aftur í mars og þá var gripið til hörðustu sóttvarna frá upphafi – en nú hefur verið slakað á þeim aftur</a:t>
            </a:r>
          </a:p>
          <a:p>
            <a:r>
              <a:rPr lang="is-IS" dirty="0" smtClean="0"/>
              <a:t>Þessar sveiflur í smitum og sóttvörnum hafa litað mjög þróun efnahagsumsvifa – með sama hætti og í öðrum löndum</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Umsvif hafa sveiflast með smitum og sóttvörnum</a:t>
            </a:r>
            <a:endParaRPr lang="is-IS" dirty="0"/>
          </a:p>
        </p:txBody>
      </p:sp>
      <p:sp>
        <p:nvSpPr>
          <p:cNvPr id="11" name="TextBox 10"/>
          <p:cNvSpPr txBox="1"/>
          <p:nvPr/>
        </p:nvSpPr>
        <p:spPr>
          <a:xfrm>
            <a:off x="819400" y="8305800"/>
            <a:ext cx="14626000" cy="646332"/>
          </a:xfrm>
          <a:prstGeom prst="rect">
            <a:avLst/>
          </a:prstGeom>
          <a:noFill/>
        </p:spPr>
        <p:txBody>
          <a:bodyPr wrap="square" rtlCol="0" anchor="b" anchorCtr="0">
            <a:noAutofit/>
          </a:bodyPr>
          <a:lstStyle/>
          <a:p>
            <a:r>
              <a:rPr lang="is-IS" sz="1200" dirty="0" smtClean="0">
                <a:solidFill>
                  <a:schemeClr val="bg1">
                    <a:lumMod val="50000"/>
                  </a:schemeClr>
                </a:solidFill>
              </a:rPr>
              <a:t>1. Fjöldi staðfestra smita er sjö daga hreyfanlegt meðaltal. </a:t>
            </a:r>
            <a:r>
              <a:rPr lang="is-IS" sz="1200" dirty="0">
                <a:solidFill>
                  <a:schemeClr val="bg1">
                    <a:lumMod val="50000"/>
                  </a:schemeClr>
                </a:solidFill>
              </a:rPr>
              <a:t>Umfang sóttvarna vegur saman ýmsa mælikvarða á hversu hart stjórnvöld ganga </a:t>
            </a:r>
            <a:r>
              <a:rPr lang="is-IS" sz="1200" dirty="0" smtClean="0">
                <a:solidFill>
                  <a:schemeClr val="bg1">
                    <a:lumMod val="50000"/>
                  </a:schemeClr>
                </a:solidFill>
              </a:rPr>
              <a:t>fram </a:t>
            </a:r>
            <a:r>
              <a:rPr lang="is-IS" sz="1200" dirty="0">
                <a:solidFill>
                  <a:schemeClr val="bg1">
                    <a:lumMod val="50000"/>
                  </a:schemeClr>
                </a:solidFill>
              </a:rPr>
              <a:t>við að draga úr útbreiðslu COVID-19. </a:t>
            </a:r>
            <a:r>
              <a:rPr lang="is-IS" sz="1200" dirty="0" smtClean="0">
                <a:solidFill>
                  <a:schemeClr val="bg1">
                    <a:lumMod val="50000"/>
                  </a:schemeClr>
                </a:solidFill>
              </a:rPr>
              <a:t> 2. </a:t>
            </a:r>
            <a:r>
              <a:rPr lang="is-IS" sz="1200" dirty="0">
                <a:solidFill>
                  <a:schemeClr val="bg1">
                    <a:lumMod val="50000"/>
                  </a:schemeClr>
                </a:solidFill>
              </a:rPr>
              <a:t>Löndin eru Bandaríkin, Bretland, Danmörk, Finnland, Frakkland, Ísland, Ítalía, Japan, Noregur, Spánn, Sviss, Svíþjóð og Þýskaland</a:t>
            </a:r>
            <a:r>
              <a:rPr lang="is-IS" sz="1200" dirty="0" smtClean="0">
                <a:solidFill>
                  <a:schemeClr val="bg1">
                    <a:lumMod val="50000"/>
                  </a:schemeClr>
                </a:solidFill>
              </a:rPr>
              <a:t>.</a:t>
            </a:r>
          </a:p>
          <a:p>
            <a:r>
              <a:rPr lang="is-IS" sz="1200" i="1" dirty="0" smtClean="0">
                <a:solidFill>
                  <a:schemeClr val="bg1">
                    <a:lumMod val="50000"/>
                  </a:schemeClr>
                </a:solidFill>
              </a:rPr>
              <a:t>Heimildir:</a:t>
            </a:r>
            <a:r>
              <a:rPr lang="is-IS" sz="1200" dirty="0" smtClean="0">
                <a:solidFill>
                  <a:schemeClr val="bg1">
                    <a:lumMod val="50000"/>
                  </a:schemeClr>
                </a:solidFill>
              </a:rPr>
              <a:t> </a:t>
            </a:r>
            <a:r>
              <a:rPr lang="is-IS" sz="1200" dirty="0" err="1" smtClean="0">
                <a:solidFill>
                  <a:schemeClr val="bg1">
                    <a:lumMod val="50000"/>
                  </a:schemeClr>
                </a:solidFill>
              </a:rPr>
              <a:t>Covid.is</a:t>
            </a:r>
            <a:r>
              <a:rPr lang="is-IS" sz="1200" dirty="0" smtClean="0">
                <a:solidFill>
                  <a:schemeClr val="bg1">
                    <a:lumMod val="50000"/>
                  </a:schemeClr>
                </a:solidFill>
              </a:rPr>
              <a:t>, Hagstofa Íslands, OECD, </a:t>
            </a:r>
            <a:r>
              <a:rPr lang="is-IS" sz="1200" dirty="0" err="1" smtClean="0">
                <a:solidFill>
                  <a:schemeClr val="bg1">
                    <a:lumMod val="50000"/>
                  </a:schemeClr>
                </a:solidFill>
              </a:rPr>
              <a:t>Oxford</a:t>
            </a:r>
            <a:r>
              <a:rPr lang="is-IS" sz="1200" dirty="0" smtClean="0">
                <a:solidFill>
                  <a:schemeClr val="bg1">
                    <a:lumMod val="50000"/>
                  </a:schemeClr>
                </a:solidFill>
              </a:rPr>
              <a:t> COVID-19 </a:t>
            </a:r>
            <a:r>
              <a:rPr lang="is-IS" sz="1200" dirty="0" err="1" smtClean="0">
                <a:solidFill>
                  <a:schemeClr val="bg1">
                    <a:lumMod val="50000"/>
                  </a:schemeClr>
                </a:solidFill>
              </a:rPr>
              <a:t>Government</a:t>
            </a:r>
            <a:r>
              <a:rPr lang="is-IS" sz="1200" dirty="0" smtClean="0">
                <a:solidFill>
                  <a:schemeClr val="bg1">
                    <a:lumMod val="50000"/>
                  </a:schemeClr>
                </a:solidFill>
              </a:rPr>
              <a:t> </a:t>
            </a:r>
            <a:r>
              <a:rPr lang="is-IS" sz="1200" dirty="0" err="1" smtClean="0">
                <a:solidFill>
                  <a:schemeClr val="bg1">
                    <a:lumMod val="50000"/>
                  </a:schemeClr>
                </a:solidFill>
              </a:rPr>
              <a:t>Response</a:t>
            </a:r>
            <a:r>
              <a:rPr lang="is-IS" sz="1200" dirty="0" smtClean="0">
                <a:solidFill>
                  <a:schemeClr val="bg1">
                    <a:lumMod val="50000"/>
                  </a:schemeClr>
                </a:solidFill>
              </a:rPr>
              <a:t> </a:t>
            </a:r>
            <a:r>
              <a:rPr lang="is-IS" sz="1200" dirty="0" err="1" smtClean="0">
                <a:solidFill>
                  <a:schemeClr val="bg1">
                    <a:lumMod val="50000"/>
                  </a:schemeClr>
                </a:solidFill>
              </a:rPr>
              <a:t>Tracker</a:t>
            </a:r>
            <a:r>
              <a:rPr lang="is-IS" sz="1200" dirty="0" smtClean="0">
                <a:solidFill>
                  <a:schemeClr val="bg1">
                    <a:lumMod val="50000"/>
                  </a:schemeClr>
                </a:solidFill>
              </a:rPr>
              <a:t>. </a:t>
            </a:r>
            <a:endParaRPr lang="is-IS" sz="1200" dirty="0">
              <a:solidFill>
                <a:schemeClr val="bg1">
                  <a:lumMod val="50000"/>
                </a:schemeClr>
              </a:solidFill>
            </a:endParaRPr>
          </a:p>
        </p:txBody>
      </p:sp>
      <p:pic>
        <p:nvPicPr>
          <p:cNvPr id="6" name="Content Placeholder 5"/>
          <p:cNvPicPr>
            <a:picLocks noGrp="1" noChangeAspect="1"/>
          </p:cNvPicPr>
          <p:nvPr>
            <p:ph sz="quarter" idx="18"/>
          </p:nvPr>
        </p:nvPicPr>
        <p:blipFill>
          <a:blip r:embed="rId2"/>
          <a:stretch>
            <a:fillRect/>
          </a:stretch>
        </p:blipFill>
        <p:spPr>
          <a:xfrm>
            <a:off x="8460000" y="2340000"/>
            <a:ext cx="5976502" cy="6660000"/>
          </a:xfrm>
          <a:prstGeom prst="rect">
            <a:avLst/>
          </a:prstGeom>
        </p:spPr>
      </p:pic>
      <p:pic>
        <p:nvPicPr>
          <p:cNvPr id="7" name="Content Placeholder 6"/>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366022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Yfir 6% samdráttur í fyrra …</a:t>
            </a:r>
            <a:endParaRPr lang="is-IS" dirty="0"/>
          </a:p>
        </p:txBody>
      </p:sp>
      <p:sp>
        <p:nvSpPr>
          <p:cNvPr id="13" name="Content Placeholder 12"/>
          <p:cNvSpPr>
            <a:spLocks noGrp="1"/>
          </p:cNvSpPr>
          <p:nvPr>
            <p:ph idx="10"/>
          </p:nvPr>
        </p:nvSpPr>
        <p:spPr>
          <a:xfrm>
            <a:off x="817200" y="1215238"/>
            <a:ext cx="14778400" cy="1299600"/>
          </a:xfrm>
        </p:spPr>
        <p:txBody>
          <a:bodyPr/>
          <a:lstStyle/>
          <a:p>
            <a:r>
              <a:rPr lang="is-IS" dirty="0" smtClean="0"/>
              <a:t>Þrátt fyrir ágætis bata á seinni hluta síðasta árs nam samdráttur landsframleiðslunnar 6,6% á árinu öllu</a:t>
            </a:r>
          </a:p>
          <a:p>
            <a:r>
              <a:rPr lang="is-IS" dirty="0" smtClean="0"/>
              <a:t>Samdrátturinn náði </a:t>
            </a:r>
            <a:r>
              <a:rPr lang="is-IS" dirty="0"/>
              <a:t>til næstum helmings atvinnugreina </a:t>
            </a:r>
            <a:r>
              <a:rPr lang="is-IS" dirty="0" smtClean="0"/>
              <a:t>… en </a:t>
            </a:r>
            <a:r>
              <a:rPr lang="is-IS" dirty="0"/>
              <a:t>mest í ýmsum þjónustugreinum – sérstaklega </a:t>
            </a:r>
            <a:r>
              <a:rPr lang="is-IS" dirty="0" smtClean="0"/>
              <a:t>tengt ferðaþjónustu</a:t>
            </a:r>
          </a:p>
          <a:p>
            <a:r>
              <a:rPr lang="is-IS" dirty="0" smtClean="0"/>
              <a:t>Minni samdráttur en gert var ráð fyrir í febrúarspá bankans: meiri bati á Q4 og fyrri tölur Hagstofunnar endurskoðaðar upp á við</a:t>
            </a:r>
            <a:endParaRPr lang="is-IS" dirty="0"/>
          </a:p>
          <a:p>
            <a:endParaRPr lang="is-IS" dirty="0" smtClean="0"/>
          </a:p>
        </p:txBody>
      </p:sp>
      <p:sp>
        <p:nvSpPr>
          <p:cNvPr id="8" name="TextBox 7"/>
          <p:cNvSpPr txBox="1"/>
          <p:nvPr/>
        </p:nvSpPr>
        <p:spPr>
          <a:xfrm>
            <a:off x="819400" y="8305800"/>
            <a:ext cx="14776200" cy="646332"/>
          </a:xfrm>
          <a:prstGeom prst="rect">
            <a:avLst/>
          </a:prstGeom>
          <a:noFill/>
        </p:spPr>
        <p:txBody>
          <a:bodyPr wrap="square" rtlCol="0" anchor="b" anchorCtr="0">
            <a:noAutofit/>
          </a:bodyPr>
          <a:lstStyle/>
          <a:p>
            <a:r>
              <a:rPr lang="is-IS" sz="1200" dirty="0">
                <a:solidFill>
                  <a:schemeClr val="bg1">
                    <a:lumMod val="50000"/>
                  </a:schemeClr>
                </a:solidFill>
              </a:rPr>
              <a:t>1. Samdráttur vergra þáttatekna (VÞT) árið 2020 eftir einstaka atvinnugreinum. VÞT mæla tekjur allra aðila sem koma að framleiðslunni  og eru jafnar vergri landsframleiðslu (VLF) leiðrétt fyrir óbeinum sköttum og framleiðslustyrkjum. Tölur í svigum sýna hlutdeild atvinnugreina í nafnvirði VÞT árið 2019</a:t>
            </a:r>
            <a:r>
              <a:rPr lang="is-IS" sz="1200" dirty="0" smtClean="0">
                <a:solidFill>
                  <a:schemeClr val="bg1">
                    <a:lumMod val="50000"/>
                  </a:schemeClr>
                </a:solidFill>
              </a:rPr>
              <a:t>.</a:t>
            </a:r>
            <a:endParaRPr lang="is-IS" sz="1200" dirty="0">
              <a:solidFill>
                <a:schemeClr val="bg1">
                  <a:lumMod val="50000"/>
                </a:schemeClr>
              </a:solidFill>
            </a:endParaRPr>
          </a:p>
          <a:p>
            <a:r>
              <a:rPr lang="is-IS" sz="1200" i="1" dirty="0" smtClean="0">
                <a:solidFill>
                  <a:schemeClr val="bg1">
                    <a:lumMod val="50000"/>
                  </a:schemeClr>
                </a:solidFill>
              </a:rPr>
              <a:t>Heimild:</a:t>
            </a:r>
            <a:r>
              <a:rPr lang="is-IS" sz="1200" dirty="0" smtClean="0">
                <a:solidFill>
                  <a:schemeClr val="bg1">
                    <a:lumMod val="50000"/>
                  </a:schemeClr>
                </a:solidFill>
              </a:rPr>
              <a:t> </a:t>
            </a:r>
            <a:r>
              <a:rPr lang="is-IS" sz="1200" dirty="0">
                <a:solidFill>
                  <a:schemeClr val="bg1">
                    <a:lumMod val="50000"/>
                  </a:schemeClr>
                </a:solidFill>
              </a:rPr>
              <a:t>Hagstofa </a:t>
            </a:r>
            <a:r>
              <a:rPr lang="is-IS" sz="1200" dirty="0" smtClean="0">
                <a:solidFill>
                  <a:schemeClr val="bg1">
                    <a:lumMod val="50000"/>
                  </a:schemeClr>
                </a:solidFill>
              </a:rPr>
              <a:t>Íslands.</a:t>
            </a:r>
            <a:endParaRPr lang="is-IS" sz="1200" dirty="0">
              <a:solidFill>
                <a:schemeClr val="bg1">
                  <a:lumMod val="50000"/>
                </a:schemeClr>
              </a:solidFill>
            </a:endParaRPr>
          </a:p>
        </p:txBody>
      </p:sp>
      <p:pic>
        <p:nvPicPr>
          <p:cNvPr id="3" name="Content Placeholder 2"/>
          <p:cNvPicPr>
            <a:picLocks noGrp="1"/>
          </p:cNvPicPr>
          <p:nvPr>
            <p:ph idx="1"/>
          </p:nvPr>
        </p:nvPicPr>
        <p:blipFill>
          <a:blip r:embed="rId2"/>
          <a:stretch>
            <a:fillRect/>
          </a:stretch>
        </p:blipFill>
        <p:spPr>
          <a:xfrm>
            <a:off x="2160000" y="2340000"/>
            <a:ext cx="11340000" cy="6480000"/>
          </a:xfrm>
          <a:prstGeom prst="rect">
            <a:avLst/>
          </a:prstGeom>
        </p:spPr>
      </p:pic>
    </p:spTree>
    <p:extLst>
      <p:ext uri="{BB962C8B-B14F-4D97-AF65-F5344CB8AC3E}">
        <p14:creationId xmlns:p14="http://schemas.microsoft.com/office/powerpoint/2010/main" val="290931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 sem er samsettur öðruvísi en í öðrum iðnríkjum</a:t>
            </a:r>
            <a:endParaRPr lang="is-IS" dirty="0"/>
          </a:p>
        </p:txBody>
      </p:sp>
      <p:sp>
        <p:nvSpPr>
          <p:cNvPr id="13" name="Content Placeholder 12"/>
          <p:cNvSpPr>
            <a:spLocks noGrp="1"/>
          </p:cNvSpPr>
          <p:nvPr>
            <p:ph idx="10"/>
          </p:nvPr>
        </p:nvSpPr>
        <p:spPr/>
        <p:txBody>
          <a:bodyPr/>
          <a:lstStyle/>
          <a:p>
            <a:r>
              <a:rPr lang="is-IS" dirty="0"/>
              <a:t>Samsetning </a:t>
            </a:r>
            <a:r>
              <a:rPr lang="is-IS" dirty="0" smtClean="0"/>
              <a:t>efnahagssamdráttarins 2020 var </a:t>
            </a:r>
            <a:r>
              <a:rPr lang="is-IS" dirty="0"/>
              <a:t>nokkuð ólík því sem </a:t>
            </a:r>
            <a:r>
              <a:rPr lang="is-IS" dirty="0" smtClean="0"/>
              <a:t>var </a:t>
            </a:r>
            <a:r>
              <a:rPr lang="is-IS" dirty="0"/>
              <a:t>í öðrum þróuðum </a:t>
            </a:r>
            <a:r>
              <a:rPr lang="is-IS" dirty="0" smtClean="0"/>
              <a:t>ríkjum: um ¼ samdráttarins hér á landi má rekja til samdráttar einkaneyslu en ¾ til utanríkisviðskipta … </a:t>
            </a:r>
          </a:p>
          <a:p>
            <a:r>
              <a:rPr lang="is-IS" dirty="0" smtClean="0"/>
              <a:t>… í flestum öðrum iðnríkjum vó samdráttur innlendrar eftirspurnar mun þyngra (Grikkland þó með svipaða samsetningu)</a:t>
            </a:r>
          </a:p>
        </p:txBody>
      </p:sp>
      <p:sp>
        <p:nvSpPr>
          <p:cNvPr id="8" name="TextBox 7"/>
          <p:cNvSpPr txBox="1"/>
          <p:nvPr/>
        </p:nvSpPr>
        <p:spPr>
          <a:xfrm>
            <a:off x="819400" y="8305800"/>
            <a:ext cx="14776200" cy="646332"/>
          </a:xfrm>
          <a:prstGeom prst="rect">
            <a:avLst/>
          </a:prstGeom>
          <a:noFill/>
        </p:spPr>
        <p:txBody>
          <a:bodyPr wrap="square" rtlCol="0" anchor="b" anchorCtr="0">
            <a:noAutofit/>
          </a:bodyPr>
          <a:lstStyle/>
          <a:p>
            <a:r>
              <a:rPr lang="is-IS" sz="1200" dirty="0">
                <a:solidFill>
                  <a:schemeClr val="bg1">
                    <a:lumMod val="50000"/>
                  </a:schemeClr>
                </a:solidFill>
              </a:rPr>
              <a:t>1. Framlag annarrar innlendrar eftirspurnar er samtala framlags samneyslu, fjármunamyndunar og birgðabreytingar, auk mögulegs skekkjuliðar þar sem samtala framlags undirliða þarf ekki að vera jöfn hagvexti vegna keðjutengingar þjóðhagsreikninga. Tölur fyrir Noreg eru án vinnslu og flutnings á olíu og gasi.</a:t>
            </a: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smtClean="0">
                <a:solidFill>
                  <a:schemeClr val="bg1">
                    <a:lumMod val="50000"/>
                  </a:schemeClr>
                </a:solidFill>
              </a:rPr>
              <a:t>Noregsbanki, OECD.</a:t>
            </a:r>
            <a:endParaRPr lang="is-IS" sz="1200" dirty="0">
              <a:solidFill>
                <a:schemeClr val="bg1">
                  <a:lumMod val="50000"/>
                </a:schemeClr>
              </a:solidFill>
            </a:endParaRPr>
          </a:p>
        </p:txBody>
      </p:sp>
      <p:pic>
        <p:nvPicPr>
          <p:cNvPr id="3" name="Content Placeholder 2"/>
          <p:cNvPicPr>
            <a:picLocks noGrp="1"/>
          </p:cNvPicPr>
          <p:nvPr>
            <p:ph idx="1"/>
          </p:nvPr>
        </p:nvPicPr>
        <p:blipFill>
          <a:blip r:embed="rId2"/>
          <a:stretch>
            <a:fillRect/>
          </a:stretch>
        </p:blipFill>
        <p:spPr>
          <a:xfrm>
            <a:off x="2160000" y="2340000"/>
            <a:ext cx="11340000" cy="6480000"/>
          </a:xfrm>
          <a:prstGeom prst="rect">
            <a:avLst/>
          </a:prstGeom>
        </p:spPr>
      </p:pic>
    </p:spTree>
    <p:extLst>
      <p:ext uri="{BB962C8B-B14F-4D97-AF65-F5344CB8AC3E}">
        <p14:creationId xmlns:p14="http://schemas.microsoft.com/office/powerpoint/2010/main" val="294459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Sparnaður heimila jókst verulega í kjölfar farsóttar – bæði hér og alþjóðlega … </a:t>
            </a:r>
            <a:r>
              <a:rPr lang="is-IS" dirty="0" smtClean="0"/>
              <a:t>hann </a:t>
            </a:r>
            <a:r>
              <a:rPr lang="is-IS" dirty="0"/>
              <a:t>minnkaði aftur á Q3/2020 en </a:t>
            </a:r>
            <a:r>
              <a:rPr lang="is-IS" dirty="0" smtClean="0"/>
              <a:t>jókst á ný </a:t>
            </a:r>
            <a:r>
              <a:rPr lang="is-IS" dirty="0"/>
              <a:t>á Q4 þegar bakslag varð í viðureign við </a:t>
            </a:r>
            <a:r>
              <a:rPr lang="is-IS" dirty="0" smtClean="0"/>
              <a:t>farsóttina </a:t>
            </a:r>
            <a:r>
              <a:rPr lang="is-IS" dirty="0"/>
              <a:t>– en ekki eins mikið og spáð var í PM 21/1 </a:t>
            </a:r>
            <a:r>
              <a:rPr lang="is-IS" dirty="0" smtClean="0"/>
              <a:t>… einkaneysla gaf því </a:t>
            </a:r>
            <a:r>
              <a:rPr lang="is-IS" dirty="0"/>
              <a:t>ekki eins mikið eftir á Q4 og spáð hafði verið – og vísbendingar eru um kröftugan vöxt </a:t>
            </a:r>
            <a:r>
              <a:rPr lang="is-IS" dirty="0" smtClean="0"/>
              <a:t>í ár samfara því að bólusetningu miðar áfram</a:t>
            </a:r>
          </a:p>
        </p:txBody>
      </p:sp>
      <p:sp>
        <p:nvSpPr>
          <p:cNvPr id="4" name="Title 3"/>
          <p:cNvSpPr>
            <a:spLocks noGrp="1"/>
          </p:cNvSpPr>
          <p:nvPr>
            <p:ph type="ctrTitle"/>
          </p:nvPr>
        </p:nvSpPr>
        <p:spPr/>
        <p:txBody>
          <a:bodyPr>
            <a:normAutofit/>
          </a:bodyPr>
          <a:lstStyle/>
          <a:p>
            <a:r>
              <a:rPr lang="is-IS" dirty="0" smtClean="0"/>
              <a:t>Vísbendingar um aukin umsvif í byrjun árs …</a:t>
            </a:r>
            <a:endParaRPr lang="is-IS" dirty="0"/>
          </a:p>
        </p:txBody>
      </p:sp>
      <p:pic>
        <p:nvPicPr>
          <p:cNvPr id="8" name="Content Placeholder 7"/>
          <p:cNvPicPr>
            <a:picLocks noGrp="1"/>
          </p:cNvPicPr>
          <p:nvPr>
            <p:ph sz="quarter" idx="17"/>
          </p:nvPr>
        </p:nvPicPr>
        <p:blipFill>
          <a:blip r:embed="rId2"/>
          <a:stretch>
            <a:fillRect/>
          </a:stretch>
        </p:blipFill>
        <p:spPr>
          <a:xfrm>
            <a:off x="432000" y="2340000"/>
            <a:ext cx="4896000" cy="6660000"/>
          </a:xfrm>
          <a:prstGeom prst="rect">
            <a:avLst/>
          </a:prstGeom>
        </p:spPr>
      </p:pic>
      <p:pic>
        <p:nvPicPr>
          <p:cNvPr id="12" name="Content Placeholder 11"/>
          <p:cNvPicPr>
            <a:picLocks noGrp="1"/>
          </p:cNvPicPr>
          <p:nvPr>
            <p:ph sz="quarter" idx="18"/>
          </p:nvPr>
        </p:nvPicPr>
        <p:blipFill>
          <a:blip r:embed="rId3"/>
          <a:stretch>
            <a:fillRect/>
          </a:stretch>
        </p:blipFill>
        <p:spPr>
          <a:xfrm>
            <a:off x="5580000" y="2340000"/>
            <a:ext cx="4896000" cy="6660000"/>
          </a:xfrm>
          <a:prstGeom prst="rect">
            <a:avLst/>
          </a:prstGeom>
        </p:spPr>
      </p:pic>
      <p:sp>
        <p:nvSpPr>
          <p:cNvPr id="11" name="TextBox 10"/>
          <p:cNvSpPr txBox="1"/>
          <p:nvPr/>
        </p:nvSpPr>
        <p:spPr>
          <a:xfrm>
            <a:off x="821600" y="8090433"/>
            <a:ext cx="14626000" cy="874931"/>
          </a:xfrm>
          <a:prstGeom prst="rect">
            <a:avLst/>
          </a:prstGeom>
          <a:noFill/>
        </p:spPr>
        <p:txBody>
          <a:bodyPr wrap="square" rtlCol="0" anchor="b" anchorCtr="0">
            <a:noAutofit/>
          </a:bodyPr>
          <a:lstStyle/>
          <a:p>
            <a:r>
              <a:rPr lang="is-IS" sz="1200" dirty="0" smtClean="0">
                <a:solidFill>
                  <a:schemeClr val="bg1">
                    <a:lumMod val="50000"/>
                  </a:schemeClr>
                </a:solidFill>
              </a:rPr>
              <a:t>1. Nokkur </a:t>
            </a:r>
            <a:r>
              <a:rPr lang="is-IS" sz="1200" dirty="0">
                <a:solidFill>
                  <a:schemeClr val="bg1">
                    <a:lumMod val="50000"/>
                  </a:schemeClr>
                </a:solidFill>
              </a:rPr>
              <a:t>óvissa er um tölur Hagstofunnar um eiginlegt tekjustig heimila þar sem að ráðstöfunartekjuuppgjörið byggist ekki á samstæðuuppgjöri tekju- og </a:t>
            </a:r>
            <a:r>
              <a:rPr lang="is-IS" sz="1200" dirty="0" smtClean="0">
                <a:solidFill>
                  <a:schemeClr val="bg1">
                    <a:lumMod val="50000"/>
                  </a:schemeClr>
                </a:solidFill>
              </a:rPr>
              <a:t>efnahagsreiknings</a:t>
            </a:r>
            <a:r>
              <a:rPr lang="is-IS" sz="1200" dirty="0">
                <a:solidFill>
                  <a:schemeClr val="bg1">
                    <a:lumMod val="50000"/>
                  </a:schemeClr>
                </a:solidFill>
              </a:rPr>
              <a:t>. Við útreikning á hlutfalli sparnaðar er miðað við áætlun Seðlabankans um ráðstöfunartekjur þar sem tölur Hagstofunnar eru hækkaðar með hliðsjón af áætluðum útgjöldum heimilanna yfir langt tímabil. Árstíðarleiðrétt gögn</a:t>
            </a:r>
            <a:r>
              <a:rPr lang="is-IS" sz="1200" dirty="0" smtClean="0">
                <a:solidFill>
                  <a:schemeClr val="bg1">
                    <a:lumMod val="50000"/>
                  </a:schemeClr>
                </a:solidFill>
              </a:rPr>
              <a:t>. 2. Væntingavísitala Gallup er árstíðarleiðrétt. Grunnspá Seðlabankans 1. </a:t>
            </a:r>
            <a:r>
              <a:rPr lang="is-IS" sz="1200" dirty="0" err="1" smtClean="0">
                <a:solidFill>
                  <a:schemeClr val="bg1">
                    <a:lumMod val="50000"/>
                  </a:schemeClr>
                </a:solidFill>
              </a:rPr>
              <a:t>ársfj</a:t>
            </a:r>
            <a:r>
              <a:rPr lang="is-IS" sz="1200" dirty="0" smtClean="0">
                <a:solidFill>
                  <a:schemeClr val="bg1">
                    <a:lumMod val="50000"/>
                  </a:schemeClr>
                </a:solidFill>
              </a:rPr>
              <a:t>. 2021 fyrir einkaneyslu. 3</a:t>
            </a:r>
            <a:r>
              <a:rPr lang="is-IS" sz="1200" dirty="0">
                <a:solidFill>
                  <a:schemeClr val="bg1">
                    <a:lumMod val="50000"/>
                  </a:schemeClr>
                </a:solidFill>
              </a:rPr>
              <a:t>. </a:t>
            </a:r>
            <a:r>
              <a:rPr lang="is-IS" sz="1200" dirty="0" smtClean="0">
                <a:solidFill>
                  <a:schemeClr val="bg1">
                    <a:lumMod val="50000"/>
                  </a:schemeClr>
                </a:solidFill>
              </a:rPr>
              <a:t>Tölur </a:t>
            </a:r>
            <a:r>
              <a:rPr lang="is-IS" sz="1200" dirty="0">
                <a:solidFill>
                  <a:schemeClr val="bg1">
                    <a:lumMod val="50000"/>
                  </a:schemeClr>
                </a:solidFill>
              </a:rPr>
              <a:t>miðast við 14. maí 2021.</a:t>
            </a: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Gallup, Hagstofa Íslands, </a:t>
            </a:r>
            <a:r>
              <a:rPr lang="is-IS" sz="1200" dirty="0" err="1">
                <a:solidFill>
                  <a:schemeClr val="bg1">
                    <a:lumMod val="50000"/>
                  </a:schemeClr>
                </a:solidFill>
              </a:rPr>
              <a:t>Our</a:t>
            </a:r>
            <a:r>
              <a:rPr lang="is-IS" sz="1200" dirty="0">
                <a:solidFill>
                  <a:schemeClr val="bg1">
                    <a:lumMod val="50000"/>
                  </a:schemeClr>
                </a:solidFill>
              </a:rPr>
              <a:t> </a:t>
            </a:r>
            <a:r>
              <a:rPr lang="is-IS" sz="1200" dirty="0" err="1">
                <a:solidFill>
                  <a:schemeClr val="bg1">
                    <a:lumMod val="50000"/>
                  </a:schemeClr>
                </a:solidFill>
              </a:rPr>
              <a:t>World</a:t>
            </a:r>
            <a:r>
              <a:rPr lang="is-IS" sz="1200" dirty="0">
                <a:solidFill>
                  <a:schemeClr val="bg1">
                    <a:lumMod val="50000"/>
                  </a:schemeClr>
                </a:solidFill>
              </a:rPr>
              <a:t> in </a:t>
            </a:r>
            <a:r>
              <a:rPr lang="is-IS" sz="1200" dirty="0" err="1">
                <a:solidFill>
                  <a:schemeClr val="bg1">
                    <a:lumMod val="50000"/>
                  </a:schemeClr>
                </a:solidFill>
              </a:rPr>
              <a:t>Data</a:t>
            </a:r>
            <a:r>
              <a:rPr lang="is-IS" sz="1200" dirty="0">
                <a:solidFill>
                  <a:schemeClr val="bg1">
                    <a:lumMod val="50000"/>
                  </a:schemeClr>
                </a:solidFill>
              </a:rPr>
              <a:t>, Seðlabanki Íslands. </a:t>
            </a:r>
          </a:p>
        </p:txBody>
      </p:sp>
      <p:pic>
        <p:nvPicPr>
          <p:cNvPr id="17" name="Content Placeholder 16"/>
          <p:cNvPicPr>
            <a:picLocks noGrp="1"/>
          </p:cNvPicPr>
          <p:nvPr>
            <p:ph sz="quarter" idx="19"/>
          </p:nvPr>
        </p:nvPicPr>
        <p:blipFill>
          <a:blip r:embed="rId4"/>
          <a:stretch>
            <a:fillRect/>
          </a:stretch>
        </p:blipFill>
        <p:spPr>
          <a:xfrm>
            <a:off x="10800000" y="2340000"/>
            <a:ext cx="4896000" cy="6660000"/>
          </a:xfrm>
          <a:prstGeom prst="rect">
            <a:avLst/>
          </a:prstGeom>
        </p:spPr>
      </p:pic>
    </p:spTree>
    <p:extLst>
      <p:ext uri="{BB962C8B-B14F-4D97-AF65-F5344CB8AC3E}">
        <p14:creationId xmlns:p14="http://schemas.microsoft.com/office/powerpoint/2010/main" val="382471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a:t>Talið að árshagvöxtur hafi verið ríflega 2% á Q1/2021 </a:t>
            </a:r>
            <a:r>
              <a:rPr lang="is-IS" dirty="0" smtClean="0"/>
              <a:t>– yrði í fyrsta sinn sem VLF vex milli ára frá því að farsóttin skall á landinu </a:t>
            </a:r>
          </a:p>
          <a:p>
            <a:r>
              <a:rPr lang="is-IS" dirty="0" smtClean="0"/>
              <a:t>Hagvöxtur eykst enn frekar frá Q2 og verður 3,1% á árinu öllu (2,5% í PM 21/1) … og 5,2% á næsta ári (5,1% í PM 21/1)</a:t>
            </a:r>
          </a:p>
          <a:p>
            <a:r>
              <a:rPr lang="is-IS" dirty="0" smtClean="0"/>
              <a:t>Árangur í baráttu við farsótt ræður miklu um horfur: gangi verr gæti hagvöxtur í ár minnkað í 1,5% en farið í 5,8% gangi betur</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 og hagvaxtarhorfur batna – en óvissa enn mikil</a:t>
            </a:r>
            <a:endParaRPr lang="is-IS" dirty="0"/>
          </a:p>
        </p:txBody>
      </p:sp>
      <p:pic>
        <p:nvPicPr>
          <p:cNvPr id="9" name="Content Placeholder 8"/>
          <p:cNvPicPr>
            <a:picLocks noGrp="1" noChangeAspect="1"/>
          </p:cNvPicPr>
          <p:nvPr>
            <p:ph sz="quarter" idx="17"/>
          </p:nvPr>
        </p:nvPicPr>
        <p:blipFill>
          <a:blip r:embed="rId2"/>
          <a:stretch>
            <a:fillRect/>
          </a:stretch>
        </p:blipFill>
        <p:spPr>
          <a:xfrm>
            <a:off x="1080000" y="2340000"/>
            <a:ext cx="5976502" cy="6660000"/>
          </a:xfrm>
          <a:prstGeom prst="rect">
            <a:avLst/>
          </a:prstGeom>
        </p:spPr>
      </p:pic>
      <p:sp>
        <p:nvSpPr>
          <p:cNvPr id="10" name="TextBox 9"/>
          <p:cNvSpPr txBox="1"/>
          <p:nvPr/>
        </p:nvSpPr>
        <p:spPr>
          <a:xfrm>
            <a:off x="819400" y="8369300"/>
            <a:ext cx="14626000" cy="582831"/>
          </a:xfrm>
          <a:prstGeom prst="rect">
            <a:avLst/>
          </a:prstGeom>
          <a:noFill/>
        </p:spPr>
        <p:txBody>
          <a:bodyPr wrap="square" rtlCol="0" anchor="b" anchorCtr="0">
            <a:noAutofit/>
          </a:bodyPr>
          <a:lstStyle/>
          <a:p>
            <a:r>
              <a:rPr lang="is-IS" sz="1200" dirty="0" smtClean="0">
                <a:solidFill>
                  <a:schemeClr val="bg1">
                    <a:lumMod val="50000"/>
                  </a:schemeClr>
                </a:solidFill>
              </a:rPr>
              <a:t>1. Grunnspá </a:t>
            </a:r>
            <a:r>
              <a:rPr lang="is-IS" sz="1200" dirty="0">
                <a:solidFill>
                  <a:schemeClr val="bg1">
                    <a:lumMod val="50000"/>
                  </a:schemeClr>
                </a:solidFill>
              </a:rPr>
              <a:t>Seðlabankans </a:t>
            </a:r>
            <a:r>
              <a:rPr lang="is-IS" sz="1200" dirty="0" smtClean="0">
                <a:solidFill>
                  <a:schemeClr val="bg1">
                    <a:lumMod val="50000"/>
                  </a:schemeClr>
                </a:solidFill>
              </a:rPr>
              <a:t>2021-2023. </a:t>
            </a:r>
            <a:r>
              <a:rPr lang="is-IS" sz="1200" dirty="0">
                <a:solidFill>
                  <a:schemeClr val="bg1">
                    <a:lumMod val="50000"/>
                  </a:schemeClr>
                </a:solidFill>
              </a:rPr>
              <a:t>Brotalína sýnir spá frá PM </a:t>
            </a:r>
            <a:r>
              <a:rPr lang="is-IS" sz="1200" dirty="0" smtClean="0">
                <a:solidFill>
                  <a:schemeClr val="bg1">
                    <a:lumMod val="50000"/>
                  </a:schemeClr>
                </a:solidFill>
              </a:rPr>
              <a:t>2021/1.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Seðlabanki </a:t>
            </a:r>
            <a:r>
              <a:rPr lang="is-IS" sz="1200" dirty="0">
                <a:solidFill>
                  <a:schemeClr val="bg1">
                    <a:lumMod val="50000"/>
                  </a:schemeClr>
                </a:solidFill>
              </a:rPr>
              <a:t>Íslands. </a:t>
            </a:r>
          </a:p>
        </p:txBody>
      </p:sp>
      <p:pic>
        <p:nvPicPr>
          <p:cNvPr id="3" name="Content Placeholder 2"/>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169236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Árstíðarleiðrétt </a:t>
            </a:r>
            <a:r>
              <a:rPr lang="is-IS" dirty="0"/>
              <a:t>skráð atvinnuleysi var 11,2% á Q1/2021 – um 3½ prósentu </a:t>
            </a:r>
            <a:r>
              <a:rPr lang="is-IS" dirty="0" smtClean="0"/>
              <a:t>meira </a:t>
            </a:r>
            <a:r>
              <a:rPr lang="is-IS" dirty="0"/>
              <a:t>en skv. VMK … báðir mælikvarðar benda þó til viðsnúnings </a:t>
            </a:r>
            <a:r>
              <a:rPr lang="is-IS" dirty="0" smtClean="0"/>
              <a:t>– einnig þegar </a:t>
            </a:r>
            <a:r>
              <a:rPr lang="is-IS" dirty="0"/>
              <a:t>tekið er tillit til þeirra sem vilja vinna meira eða eru á jaðri </a:t>
            </a:r>
            <a:r>
              <a:rPr lang="is-IS" dirty="0" smtClean="0"/>
              <a:t>vinnumarkaðarins</a:t>
            </a:r>
          </a:p>
          <a:p>
            <a:r>
              <a:rPr lang="is-IS" dirty="0"/>
              <a:t>Atvinnuleysi </a:t>
            </a:r>
            <a:r>
              <a:rPr lang="is-IS" dirty="0" smtClean="0"/>
              <a:t>nær </a:t>
            </a:r>
            <a:r>
              <a:rPr lang="is-IS" dirty="0"/>
              <a:t>hámarki í ár (6,7% </a:t>
            </a:r>
            <a:r>
              <a:rPr lang="is-IS" dirty="0" err="1"/>
              <a:t>m.v</a:t>
            </a:r>
            <a:r>
              <a:rPr lang="is-IS" dirty="0"/>
              <a:t>. VMK og 9,1% </a:t>
            </a:r>
            <a:r>
              <a:rPr lang="is-IS" dirty="0" err="1"/>
              <a:t>m.v</a:t>
            </a:r>
            <a:r>
              <a:rPr lang="is-IS" dirty="0"/>
              <a:t>. VMST) </a:t>
            </a:r>
            <a:r>
              <a:rPr lang="is-IS" dirty="0" smtClean="0"/>
              <a:t>… en hjaðnar hægt og er hærra í lok spátíma en fyrir farsótt</a:t>
            </a:r>
            <a:endParaRPr lang="is-IS" dirty="0"/>
          </a:p>
        </p:txBody>
      </p:sp>
      <p:sp>
        <p:nvSpPr>
          <p:cNvPr id="4" name="Title 3"/>
          <p:cNvSpPr>
            <a:spLocks noGrp="1"/>
          </p:cNvSpPr>
          <p:nvPr>
            <p:ph type="ctrTitle"/>
          </p:nvPr>
        </p:nvSpPr>
        <p:spPr/>
        <p:txBody>
          <a:bodyPr>
            <a:normAutofit/>
          </a:bodyPr>
          <a:lstStyle/>
          <a:p>
            <a:r>
              <a:rPr lang="is-IS" dirty="0"/>
              <a:t>Mikið atvinnuleysi en það virðist hafa náð hámarki</a:t>
            </a:r>
          </a:p>
        </p:txBody>
      </p:sp>
      <p:pic>
        <p:nvPicPr>
          <p:cNvPr id="11" name="Content Placeholder 10"/>
          <p:cNvPicPr>
            <a:picLocks noGrp="1"/>
          </p:cNvPicPr>
          <p:nvPr>
            <p:ph sz="quarter" idx="17"/>
          </p:nvPr>
        </p:nvPicPr>
        <p:blipFill>
          <a:blip r:embed="rId2"/>
          <a:stretch>
            <a:fillRect/>
          </a:stretch>
        </p:blipFill>
        <p:spPr>
          <a:xfrm>
            <a:off x="432000" y="2340000"/>
            <a:ext cx="4896000" cy="6660000"/>
          </a:xfrm>
          <a:prstGeom prst="rect">
            <a:avLst/>
          </a:prstGeom>
        </p:spPr>
      </p:pic>
      <p:sp>
        <p:nvSpPr>
          <p:cNvPr id="10" name="TextBox 9"/>
          <p:cNvSpPr txBox="1"/>
          <p:nvPr/>
        </p:nvSpPr>
        <p:spPr>
          <a:xfrm>
            <a:off x="819400" y="8077200"/>
            <a:ext cx="14700000" cy="874932"/>
          </a:xfrm>
          <a:prstGeom prst="rect">
            <a:avLst/>
          </a:prstGeom>
          <a:noFill/>
        </p:spPr>
        <p:txBody>
          <a:bodyPr wrap="square" rtlCol="0" anchor="b" anchorCtr="0">
            <a:noAutofit/>
          </a:bodyPr>
          <a:lstStyle/>
          <a:p>
            <a:r>
              <a:rPr lang="is-IS" sz="1200" dirty="0" smtClean="0">
                <a:solidFill>
                  <a:schemeClr val="bg1">
                    <a:lumMod val="50000"/>
                  </a:schemeClr>
                </a:solidFill>
              </a:rPr>
              <a:t>1. Slaki </a:t>
            </a:r>
            <a:r>
              <a:rPr lang="is-IS" sz="1200" dirty="0">
                <a:solidFill>
                  <a:schemeClr val="bg1">
                    <a:lumMod val="50000"/>
                  </a:schemeClr>
                </a:solidFill>
              </a:rPr>
              <a:t>á vinnumarkaði eru atvinnulausir, vinnulitlir (aðilar í hlutastarfi sem vilja vinna meira) og möguleg viðbót á vinnumarkað (þeir sem eru tilbúnir að vinna en </a:t>
            </a:r>
            <a:r>
              <a:rPr lang="is-IS" sz="1200" dirty="0" smtClean="0">
                <a:solidFill>
                  <a:schemeClr val="bg1">
                    <a:lumMod val="50000"/>
                  </a:schemeClr>
                </a:solidFill>
              </a:rPr>
              <a:t>eru ekki </a:t>
            </a:r>
            <a:r>
              <a:rPr lang="is-IS" sz="1200" dirty="0">
                <a:solidFill>
                  <a:schemeClr val="bg1">
                    <a:lumMod val="50000"/>
                  </a:schemeClr>
                </a:solidFill>
              </a:rPr>
              <a:t>að leita að vinnu og þeir sem eru að leita að vinnu en </a:t>
            </a:r>
            <a:r>
              <a:rPr lang="is-IS" sz="1200" dirty="0" smtClean="0">
                <a:solidFill>
                  <a:schemeClr val="bg1">
                    <a:lumMod val="50000"/>
                  </a:schemeClr>
                </a:solidFill>
              </a:rPr>
              <a:t>eru ekki </a:t>
            </a:r>
            <a:r>
              <a:rPr lang="is-IS" sz="1200" dirty="0">
                <a:solidFill>
                  <a:schemeClr val="bg1">
                    <a:lumMod val="50000"/>
                  </a:schemeClr>
                </a:solidFill>
              </a:rPr>
              <a:t>tilbúnir að vinna) sem hlutfall af mannafla með viðbót (mannafli að viðbættri mögulegri viðbót á vinnumarkaði). Skráð almennt atvinnuleysi er skráð atvinnuleysi án fólks á hlutabótum frá og með 1. </a:t>
            </a:r>
            <a:r>
              <a:rPr lang="is-IS" sz="1200" dirty="0" err="1">
                <a:solidFill>
                  <a:schemeClr val="bg1">
                    <a:lumMod val="50000"/>
                  </a:schemeClr>
                </a:solidFill>
              </a:rPr>
              <a:t>ársfj</a:t>
            </a:r>
            <a:r>
              <a:rPr lang="is-IS" sz="1200" dirty="0">
                <a:solidFill>
                  <a:schemeClr val="bg1">
                    <a:lumMod val="50000"/>
                  </a:schemeClr>
                </a:solidFill>
              </a:rPr>
              <a:t>. 2020 og er röðin </a:t>
            </a:r>
            <a:r>
              <a:rPr lang="is-IS" sz="1200" dirty="0" smtClean="0">
                <a:solidFill>
                  <a:schemeClr val="bg1">
                    <a:lumMod val="50000"/>
                  </a:schemeClr>
                </a:solidFill>
              </a:rPr>
              <a:t>árstíðarleiðrétt </a:t>
            </a:r>
            <a:r>
              <a:rPr lang="is-IS" sz="1200" dirty="0">
                <a:solidFill>
                  <a:schemeClr val="bg1">
                    <a:lumMod val="50000"/>
                  </a:schemeClr>
                </a:solidFill>
              </a:rPr>
              <a:t>af Seðlabankanum</a:t>
            </a:r>
            <a:r>
              <a:rPr lang="is-IS" sz="1200" dirty="0" smtClean="0">
                <a:solidFill>
                  <a:schemeClr val="bg1">
                    <a:lumMod val="50000"/>
                  </a:schemeClr>
                </a:solidFill>
              </a:rPr>
              <a:t>. </a:t>
            </a:r>
            <a:r>
              <a:rPr lang="is-IS" sz="1200" dirty="0">
                <a:solidFill>
                  <a:schemeClr val="bg1">
                    <a:lumMod val="50000"/>
                  </a:schemeClr>
                </a:solidFill>
              </a:rPr>
              <a:t>2. Atvinnuleysi miðað við vinnumarkaðskönnun Hagstofu Íslands (VMK) og skráð atvinnuleysi Vinnumálastofnunar án hlutabóta (VMST). Grunnspá Seðlabankans 2021-2023. Brotalínur sýna spá frá PM 2021/1. </a:t>
            </a: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Vinnumálastofnun, Seðlabanki </a:t>
            </a:r>
            <a:r>
              <a:rPr lang="is-IS" sz="1200" dirty="0">
                <a:solidFill>
                  <a:schemeClr val="bg1">
                    <a:lumMod val="50000"/>
                  </a:schemeClr>
                </a:solidFill>
              </a:rPr>
              <a:t>Íslands. </a:t>
            </a:r>
          </a:p>
        </p:txBody>
      </p:sp>
      <p:pic>
        <p:nvPicPr>
          <p:cNvPr id="17" name="Content Placeholder 16"/>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3" name="Content Placeholder 2"/>
          <p:cNvPicPr>
            <a:picLocks noGrp="1"/>
          </p:cNvPicPr>
          <p:nvPr>
            <p:ph sz="quarter" idx="18"/>
          </p:nvPr>
        </p:nvPicPr>
        <p:blipFill>
          <a:blip r:embed="rId4"/>
          <a:stretch>
            <a:fillRect/>
          </a:stretch>
        </p:blipFill>
        <p:spPr>
          <a:xfrm>
            <a:off x="5580000" y="2340000"/>
            <a:ext cx="4896000" cy="6660000"/>
          </a:xfrm>
          <a:prstGeom prst="rect">
            <a:avLst/>
          </a:prstGeom>
        </p:spPr>
      </p:pic>
    </p:spTree>
    <p:extLst>
      <p:ext uri="{BB962C8B-B14F-4D97-AF65-F5344CB8AC3E}">
        <p14:creationId xmlns:p14="http://schemas.microsoft.com/office/powerpoint/2010/main" val="421343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97483</TotalTime>
  <Words>1839</Words>
  <Application>Microsoft Office PowerPoint</Application>
  <PresentationFormat>Custom</PresentationFormat>
  <Paragraphs>84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Útflutningur vex á ný en bati hægur í ferðaþjónustu</vt:lpstr>
      <vt:lpstr>Umsvif hafa sveiflast með smitum og sóttvörnum</vt:lpstr>
      <vt:lpstr>Yfir 6% samdráttur í fyrra …</vt:lpstr>
      <vt:lpstr>… sem er samsettur öðruvísi en í öðrum iðnríkjum</vt:lpstr>
      <vt:lpstr>Vísbendingar um aukin umsvif í byrjun árs …</vt:lpstr>
      <vt:lpstr>… og hagvaxtarhorfur batna – en óvissa enn mikil</vt:lpstr>
      <vt:lpstr>Mikið atvinnuleysi en það virðist hafa náð hámarki</vt:lpstr>
      <vt:lpstr>PowerPoint Presentation</vt:lpstr>
      <vt:lpstr>Verðbólga yfir 4% á Q1 – í fyrsta sinn síðan 2013 …</vt:lpstr>
      <vt:lpstr>… og hefur reynst meiri og þrálátari en vænst var</vt:lpstr>
      <vt:lpstr>Mikil hækkun launa og húsnæðisverðs undanfarið …</vt:lpstr>
      <vt:lpstr>… og verðbólguvæntingar eru byrjaðar að hækka</vt:lpstr>
      <vt:lpstr>Horfur á hærra gengi krónu en þrálátari verðbólgu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Stefán Jóhann Stefánsson</cp:lastModifiedBy>
  <cp:revision>2116</cp:revision>
  <cp:lastPrinted>2020-10-13T16:00:12Z</cp:lastPrinted>
  <dcterms:created xsi:type="dcterms:W3CDTF">2017-01-22T13:40:49Z</dcterms:created>
  <dcterms:modified xsi:type="dcterms:W3CDTF">2021-05-28T10:56:05Z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