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37" r:id="rId2"/>
    <p:sldId id="375" r:id="rId3"/>
    <p:sldId id="389" r:id="rId4"/>
    <p:sldId id="391" r:id="rId5"/>
    <p:sldId id="423" r:id="rId6"/>
    <p:sldId id="409" r:id="rId7"/>
    <p:sldId id="396" r:id="rId8"/>
    <p:sldId id="397" r:id="rId9"/>
    <p:sldId id="398" r:id="rId10"/>
    <p:sldId id="434" r:id="rId11"/>
    <p:sldId id="421" r:id="rId12"/>
    <p:sldId id="407" r:id="rId13"/>
    <p:sldId id="426" r:id="rId14"/>
    <p:sldId id="436" r:id="rId15"/>
    <p:sldId id="431" r:id="rId16"/>
    <p:sldId id="439" r:id="rId17"/>
    <p:sldId id="425" r:id="rId18"/>
    <p:sldId id="402" r:id="rId19"/>
    <p:sldId id="403" r:id="rId20"/>
    <p:sldId id="404" r:id="rId21"/>
    <p:sldId id="408" r:id="rId22"/>
    <p:sldId id="432" r:id="rId23"/>
  </p:sldIdLst>
  <p:sldSz cx="16256000" cy="9144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62"/>
    <a:srgbClr val="ECE9E4"/>
    <a:srgbClr val="D9D9D9"/>
    <a:srgbClr val="3A5AA7"/>
    <a:srgbClr val="FF7F00"/>
    <a:srgbClr val="B7014A"/>
    <a:srgbClr val="A6A6A6"/>
    <a:srgbClr val="96B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6473" autoAdjust="0"/>
  </p:normalViewPr>
  <p:slideViewPr>
    <p:cSldViewPr>
      <p:cViewPr varScale="1">
        <p:scale>
          <a:sx n="89" d="100"/>
          <a:sy n="89" d="100"/>
        </p:scale>
        <p:origin x="180" y="90"/>
      </p:cViewPr>
      <p:guideLst>
        <p:guide orient="horz" pos="2880"/>
        <p:guide pos="19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961485-88D0-45A9-BB1B-1F36E9D6513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C505F2BE-ADC8-47EA-8539-82D2FD8404A6}">
      <dgm:prSet phldrT="[Text]" custT="1"/>
      <dgm:spPr>
        <a:solidFill>
          <a:srgbClr val="004562"/>
        </a:solidFill>
      </dgm:spPr>
      <dgm:t>
        <a:bodyPr/>
        <a:lstStyle/>
        <a:p>
          <a:r>
            <a:rPr lang="is-IS" sz="3000" dirty="0" smtClean="0"/>
            <a:t>Notkun þjóðhagsvarúðartækja</a:t>
          </a:r>
          <a:endParaRPr lang="is-IS" sz="3000" dirty="0"/>
        </a:p>
      </dgm:t>
    </dgm:pt>
    <dgm:pt modelId="{2800D9CE-130F-4055-9AFD-5AE430500CFD}" type="parTrans" cxnId="{A6F0BF5E-66FF-4362-8B24-38D8975EAA21}">
      <dgm:prSet/>
      <dgm:spPr>
        <a:ln>
          <a:solidFill>
            <a:srgbClr val="004562"/>
          </a:solidFill>
        </a:ln>
      </dgm:spPr>
      <dgm:t>
        <a:bodyPr/>
        <a:lstStyle/>
        <a:p>
          <a:endParaRPr lang="is-IS"/>
        </a:p>
      </dgm:t>
    </dgm:pt>
    <dgm:pt modelId="{CE9CB51D-1E50-4991-8270-E958DF084682}" type="sibTrans" cxnId="{A6F0BF5E-66FF-4362-8B24-38D8975EAA21}">
      <dgm:prSet/>
      <dgm:spPr/>
      <dgm:t>
        <a:bodyPr/>
        <a:lstStyle/>
        <a:p>
          <a:endParaRPr lang="is-IS"/>
        </a:p>
      </dgm:t>
    </dgm:pt>
    <dgm:pt modelId="{0FA7A43F-B356-4A79-887F-4473C3468C8D}">
      <dgm:prSet phldrT="[Text]" custT="1"/>
      <dgm:spPr>
        <a:solidFill>
          <a:srgbClr val="D9D9D9"/>
        </a:solidFill>
      </dgm:spPr>
      <dgm:t>
        <a:bodyPr/>
        <a:lstStyle/>
        <a:p>
          <a:r>
            <a:rPr lang="is-IS" sz="4000" dirty="0" smtClean="0">
              <a:solidFill>
                <a:srgbClr val="004562"/>
              </a:solidFill>
            </a:rPr>
            <a:t>Verðbólgumarkmið plús</a:t>
          </a:r>
          <a:endParaRPr lang="is-IS" sz="4000" dirty="0">
            <a:solidFill>
              <a:srgbClr val="004562"/>
            </a:solidFill>
          </a:endParaRPr>
        </a:p>
      </dgm:t>
    </dgm:pt>
    <dgm:pt modelId="{F0618BC9-A1D7-4FF2-807B-BAEE32D96994}" type="sibTrans" cxnId="{1612F202-8891-48F9-944A-1AA7DEECC3A8}">
      <dgm:prSet/>
      <dgm:spPr/>
      <dgm:t>
        <a:bodyPr/>
        <a:lstStyle/>
        <a:p>
          <a:endParaRPr lang="is-IS"/>
        </a:p>
      </dgm:t>
    </dgm:pt>
    <dgm:pt modelId="{7284E5CA-6EE0-4D9A-BF49-51784E2E239B}" type="parTrans" cxnId="{1612F202-8891-48F9-944A-1AA7DEECC3A8}">
      <dgm:prSet/>
      <dgm:spPr/>
      <dgm:t>
        <a:bodyPr/>
        <a:lstStyle/>
        <a:p>
          <a:endParaRPr lang="is-IS"/>
        </a:p>
      </dgm:t>
    </dgm:pt>
    <dgm:pt modelId="{390D4CB3-4FA2-4FEE-973E-9AE1512DF131}">
      <dgm:prSet phldrT="[Text]" custT="1"/>
      <dgm:spPr>
        <a:solidFill>
          <a:srgbClr val="004562"/>
        </a:solidFill>
      </dgm:spPr>
      <dgm:t>
        <a:bodyPr/>
        <a:lstStyle/>
        <a:p>
          <a:r>
            <a:rPr lang="is-IS" sz="3000" dirty="0" smtClean="0"/>
            <a:t>Aukin notkun gjaldeyrisinngripa</a:t>
          </a:r>
          <a:endParaRPr lang="is-IS" sz="3000" dirty="0"/>
        </a:p>
      </dgm:t>
    </dgm:pt>
    <dgm:pt modelId="{A63FEF20-FEBD-45F4-A62E-9DB687B69BFD}" type="sibTrans" cxnId="{26F2B0CE-A880-4262-BF31-CFA91898F2F5}">
      <dgm:prSet/>
      <dgm:spPr/>
      <dgm:t>
        <a:bodyPr/>
        <a:lstStyle/>
        <a:p>
          <a:endParaRPr lang="is-IS"/>
        </a:p>
      </dgm:t>
    </dgm:pt>
    <dgm:pt modelId="{44C810CF-A974-43D1-91DC-F78A7CD96C5F}" type="parTrans" cxnId="{26F2B0CE-A880-4262-BF31-CFA91898F2F5}">
      <dgm:prSet/>
      <dgm:spPr>
        <a:ln>
          <a:solidFill>
            <a:srgbClr val="004562"/>
          </a:solidFill>
        </a:ln>
      </dgm:spPr>
      <dgm:t>
        <a:bodyPr/>
        <a:lstStyle/>
        <a:p>
          <a:endParaRPr lang="is-IS"/>
        </a:p>
      </dgm:t>
    </dgm:pt>
    <dgm:pt modelId="{A3AA7D66-89CC-430B-8C1A-1CF8A01AD09D}">
      <dgm:prSet phldrT="[Text]" custT="1"/>
      <dgm:spPr>
        <a:solidFill>
          <a:srgbClr val="004562"/>
        </a:solidFill>
      </dgm:spPr>
      <dgm:t>
        <a:bodyPr/>
        <a:lstStyle/>
        <a:p>
          <a:r>
            <a:rPr lang="is-IS" sz="3000" dirty="0" smtClean="0"/>
            <a:t>Endurbætur verðbólgumarkmiðs</a:t>
          </a:r>
          <a:endParaRPr lang="is-IS" sz="3000" dirty="0"/>
        </a:p>
      </dgm:t>
    </dgm:pt>
    <dgm:pt modelId="{A7522A27-6F00-44D0-AC14-080FD0E7F096}" type="sibTrans" cxnId="{177B1D25-5EDD-47C7-8F2D-558A4C625D93}">
      <dgm:prSet/>
      <dgm:spPr/>
      <dgm:t>
        <a:bodyPr/>
        <a:lstStyle/>
        <a:p>
          <a:endParaRPr lang="is-IS"/>
        </a:p>
      </dgm:t>
    </dgm:pt>
    <dgm:pt modelId="{B24D1DCA-6496-4284-A33F-7F05B031E639}" type="parTrans" cxnId="{177B1D25-5EDD-47C7-8F2D-558A4C625D93}">
      <dgm:prSet/>
      <dgm:spPr>
        <a:noFill/>
        <a:ln>
          <a:solidFill>
            <a:srgbClr val="004562"/>
          </a:solidFill>
        </a:ln>
      </dgm:spPr>
      <dgm:t>
        <a:bodyPr/>
        <a:lstStyle/>
        <a:p>
          <a:endParaRPr lang="is-IS"/>
        </a:p>
      </dgm:t>
    </dgm:pt>
    <dgm:pt modelId="{075EFF1F-2E3D-4843-BEBE-98076EB70A8A}" type="pres">
      <dgm:prSet presAssocID="{AF961485-88D0-45A9-BB1B-1F36E9D65138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06ADC78B-D4A4-4B9F-A9DB-83E85A6B1475}" type="pres">
      <dgm:prSet presAssocID="{0FA7A43F-B356-4A79-887F-4473C3468C8D}" presName="root1" presStyleCnt="0"/>
      <dgm:spPr/>
    </dgm:pt>
    <dgm:pt modelId="{CF0DFED9-4BDF-4C62-A408-0F11DDD1CA43}" type="pres">
      <dgm:prSet presAssocID="{0FA7A43F-B356-4A79-887F-4473C3468C8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s-IS"/>
        </a:p>
      </dgm:t>
    </dgm:pt>
    <dgm:pt modelId="{62D29279-4042-45E0-8F06-1A230E3C33BF}" type="pres">
      <dgm:prSet presAssocID="{0FA7A43F-B356-4A79-887F-4473C3468C8D}" presName="level2hierChild" presStyleCnt="0"/>
      <dgm:spPr/>
    </dgm:pt>
    <dgm:pt modelId="{EE575DBF-F7B2-41EF-AFA7-DFEC8890C8E9}" type="pres">
      <dgm:prSet presAssocID="{B24D1DCA-6496-4284-A33F-7F05B031E639}" presName="conn2-1" presStyleLbl="parChTrans1D2" presStyleIdx="0" presStyleCnt="3"/>
      <dgm:spPr/>
      <dgm:t>
        <a:bodyPr/>
        <a:lstStyle/>
        <a:p>
          <a:endParaRPr lang="is-IS"/>
        </a:p>
      </dgm:t>
    </dgm:pt>
    <dgm:pt modelId="{EBD6ACFC-8BC9-48F1-BB33-2CF63D450BBD}" type="pres">
      <dgm:prSet presAssocID="{B24D1DCA-6496-4284-A33F-7F05B031E639}" presName="connTx" presStyleLbl="parChTrans1D2" presStyleIdx="0" presStyleCnt="3"/>
      <dgm:spPr/>
      <dgm:t>
        <a:bodyPr/>
        <a:lstStyle/>
        <a:p>
          <a:endParaRPr lang="is-IS"/>
        </a:p>
      </dgm:t>
    </dgm:pt>
    <dgm:pt modelId="{9710305C-6ACC-44B7-B47B-C42AD94D1AB2}" type="pres">
      <dgm:prSet presAssocID="{A3AA7D66-89CC-430B-8C1A-1CF8A01AD09D}" presName="root2" presStyleCnt="0"/>
      <dgm:spPr/>
    </dgm:pt>
    <dgm:pt modelId="{98437088-8B60-428D-82BA-A412D0FE00C7}" type="pres">
      <dgm:prSet presAssocID="{A3AA7D66-89CC-430B-8C1A-1CF8A01AD09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is-IS"/>
        </a:p>
      </dgm:t>
    </dgm:pt>
    <dgm:pt modelId="{B91FC181-96EE-40EF-9D17-6B77AD79D2F2}" type="pres">
      <dgm:prSet presAssocID="{A3AA7D66-89CC-430B-8C1A-1CF8A01AD09D}" presName="level3hierChild" presStyleCnt="0"/>
      <dgm:spPr/>
    </dgm:pt>
    <dgm:pt modelId="{BE1472FD-DB25-44F4-8A65-CE0B7FCE614C}" type="pres">
      <dgm:prSet presAssocID="{44C810CF-A974-43D1-91DC-F78A7CD96C5F}" presName="conn2-1" presStyleLbl="parChTrans1D2" presStyleIdx="1" presStyleCnt="3"/>
      <dgm:spPr/>
      <dgm:t>
        <a:bodyPr/>
        <a:lstStyle/>
        <a:p>
          <a:endParaRPr lang="is-IS"/>
        </a:p>
      </dgm:t>
    </dgm:pt>
    <dgm:pt modelId="{915F7319-889E-490C-9648-6BEA00029E72}" type="pres">
      <dgm:prSet presAssocID="{44C810CF-A974-43D1-91DC-F78A7CD96C5F}" presName="connTx" presStyleLbl="parChTrans1D2" presStyleIdx="1" presStyleCnt="3"/>
      <dgm:spPr/>
      <dgm:t>
        <a:bodyPr/>
        <a:lstStyle/>
        <a:p>
          <a:endParaRPr lang="is-IS"/>
        </a:p>
      </dgm:t>
    </dgm:pt>
    <dgm:pt modelId="{367282B4-8825-4F5B-A3A5-406660393E55}" type="pres">
      <dgm:prSet presAssocID="{390D4CB3-4FA2-4FEE-973E-9AE1512DF131}" presName="root2" presStyleCnt="0"/>
      <dgm:spPr/>
    </dgm:pt>
    <dgm:pt modelId="{49F2456E-C4B8-4F94-8FD3-213A161181DC}" type="pres">
      <dgm:prSet presAssocID="{390D4CB3-4FA2-4FEE-973E-9AE1512DF13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is-IS"/>
        </a:p>
      </dgm:t>
    </dgm:pt>
    <dgm:pt modelId="{715C17EE-58C6-4E52-A4CE-2003228347E4}" type="pres">
      <dgm:prSet presAssocID="{390D4CB3-4FA2-4FEE-973E-9AE1512DF131}" presName="level3hierChild" presStyleCnt="0"/>
      <dgm:spPr/>
    </dgm:pt>
    <dgm:pt modelId="{A0CCF4B1-953C-441C-8886-F919EBB82BEA}" type="pres">
      <dgm:prSet presAssocID="{2800D9CE-130F-4055-9AFD-5AE430500CFD}" presName="conn2-1" presStyleLbl="parChTrans1D2" presStyleIdx="2" presStyleCnt="3"/>
      <dgm:spPr/>
      <dgm:t>
        <a:bodyPr/>
        <a:lstStyle/>
        <a:p>
          <a:endParaRPr lang="is-IS"/>
        </a:p>
      </dgm:t>
    </dgm:pt>
    <dgm:pt modelId="{9CB47B23-E22A-47B0-9C06-27D5BB5D6B39}" type="pres">
      <dgm:prSet presAssocID="{2800D9CE-130F-4055-9AFD-5AE430500CFD}" presName="connTx" presStyleLbl="parChTrans1D2" presStyleIdx="2" presStyleCnt="3"/>
      <dgm:spPr/>
      <dgm:t>
        <a:bodyPr/>
        <a:lstStyle/>
        <a:p>
          <a:endParaRPr lang="is-IS"/>
        </a:p>
      </dgm:t>
    </dgm:pt>
    <dgm:pt modelId="{079BA7E5-3ABF-4BCF-89CA-BE640251C220}" type="pres">
      <dgm:prSet presAssocID="{C505F2BE-ADC8-47EA-8539-82D2FD8404A6}" presName="root2" presStyleCnt="0"/>
      <dgm:spPr/>
    </dgm:pt>
    <dgm:pt modelId="{659DA9D6-104B-450C-A16B-85E8BA3E8855}" type="pres">
      <dgm:prSet presAssocID="{C505F2BE-ADC8-47EA-8539-82D2FD8404A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is-IS"/>
        </a:p>
      </dgm:t>
    </dgm:pt>
    <dgm:pt modelId="{D433EFCC-EF8E-4773-B1A5-63A0770E83A3}" type="pres">
      <dgm:prSet presAssocID="{C505F2BE-ADC8-47EA-8539-82D2FD8404A6}" presName="level3hierChild" presStyleCnt="0"/>
      <dgm:spPr/>
    </dgm:pt>
  </dgm:ptLst>
  <dgm:cxnLst>
    <dgm:cxn modelId="{26F2B0CE-A880-4262-BF31-CFA91898F2F5}" srcId="{0FA7A43F-B356-4A79-887F-4473C3468C8D}" destId="{390D4CB3-4FA2-4FEE-973E-9AE1512DF131}" srcOrd="1" destOrd="0" parTransId="{44C810CF-A974-43D1-91DC-F78A7CD96C5F}" sibTransId="{A63FEF20-FEBD-45F4-A62E-9DB687B69BFD}"/>
    <dgm:cxn modelId="{77BA0B71-F440-4D4E-8F26-5D1984A6C30F}" type="presOf" srcId="{44C810CF-A974-43D1-91DC-F78A7CD96C5F}" destId="{915F7319-889E-490C-9648-6BEA00029E72}" srcOrd="1" destOrd="0" presId="urn:microsoft.com/office/officeart/2008/layout/HorizontalMultiLevelHierarchy"/>
    <dgm:cxn modelId="{1612F202-8891-48F9-944A-1AA7DEECC3A8}" srcId="{AF961485-88D0-45A9-BB1B-1F36E9D65138}" destId="{0FA7A43F-B356-4A79-887F-4473C3468C8D}" srcOrd="0" destOrd="0" parTransId="{7284E5CA-6EE0-4D9A-BF49-51784E2E239B}" sibTransId="{F0618BC9-A1D7-4FF2-807B-BAEE32D96994}"/>
    <dgm:cxn modelId="{9C4520ED-4B55-4535-9CC4-60D7A04B79DB}" type="presOf" srcId="{2800D9CE-130F-4055-9AFD-5AE430500CFD}" destId="{A0CCF4B1-953C-441C-8886-F919EBB82BEA}" srcOrd="0" destOrd="0" presId="urn:microsoft.com/office/officeart/2008/layout/HorizontalMultiLevelHierarchy"/>
    <dgm:cxn modelId="{FEF8414A-C3BA-459F-9128-1FEC8D2E8F7E}" type="presOf" srcId="{44C810CF-A974-43D1-91DC-F78A7CD96C5F}" destId="{BE1472FD-DB25-44F4-8A65-CE0B7FCE614C}" srcOrd="0" destOrd="0" presId="urn:microsoft.com/office/officeart/2008/layout/HorizontalMultiLevelHierarchy"/>
    <dgm:cxn modelId="{3F5AF768-AC4D-46B9-9421-FFCD96A531CF}" type="presOf" srcId="{AF961485-88D0-45A9-BB1B-1F36E9D65138}" destId="{075EFF1F-2E3D-4843-BEBE-98076EB70A8A}" srcOrd="0" destOrd="0" presId="urn:microsoft.com/office/officeart/2008/layout/HorizontalMultiLevelHierarchy"/>
    <dgm:cxn modelId="{16D0F927-7247-4242-85CE-BA33E8558AE7}" type="presOf" srcId="{2800D9CE-130F-4055-9AFD-5AE430500CFD}" destId="{9CB47B23-E22A-47B0-9C06-27D5BB5D6B39}" srcOrd="1" destOrd="0" presId="urn:microsoft.com/office/officeart/2008/layout/HorizontalMultiLevelHierarchy"/>
    <dgm:cxn modelId="{177B1D25-5EDD-47C7-8F2D-558A4C625D93}" srcId="{0FA7A43F-B356-4A79-887F-4473C3468C8D}" destId="{A3AA7D66-89CC-430B-8C1A-1CF8A01AD09D}" srcOrd="0" destOrd="0" parTransId="{B24D1DCA-6496-4284-A33F-7F05B031E639}" sibTransId="{A7522A27-6F00-44D0-AC14-080FD0E7F096}"/>
    <dgm:cxn modelId="{9C7031F0-51DD-470B-B55E-CF3F155B9FD1}" type="presOf" srcId="{B24D1DCA-6496-4284-A33F-7F05B031E639}" destId="{EE575DBF-F7B2-41EF-AFA7-DFEC8890C8E9}" srcOrd="0" destOrd="0" presId="urn:microsoft.com/office/officeart/2008/layout/HorizontalMultiLevelHierarchy"/>
    <dgm:cxn modelId="{05BD4A97-F8EE-4B59-A2F8-3F5E072EA446}" type="presOf" srcId="{0FA7A43F-B356-4A79-887F-4473C3468C8D}" destId="{CF0DFED9-4BDF-4C62-A408-0F11DDD1CA43}" srcOrd="0" destOrd="0" presId="urn:microsoft.com/office/officeart/2008/layout/HorizontalMultiLevelHierarchy"/>
    <dgm:cxn modelId="{A6F0BF5E-66FF-4362-8B24-38D8975EAA21}" srcId="{0FA7A43F-B356-4A79-887F-4473C3468C8D}" destId="{C505F2BE-ADC8-47EA-8539-82D2FD8404A6}" srcOrd="2" destOrd="0" parTransId="{2800D9CE-130F-4055-9AFD-5AE430500CFD}" sibTransId="{CE9CB51D-1E50-4991-8270-E958DF084682}"/>
    <dgm:cxn modelId="{18C9772D-87D0-48E8-B4C3-83434013C3D4}" type="presOf" srcId="{390D4CB3-4FA2-4FEE-973E-9AE1512DF131}" destId="{49F2456E-C4B8-4F94-8FD3-213A161181DC}" srcOrd="0" destOrd="0" presId="urn:microsoft.com/office/officeart/2008/layout/HorizontalMultiLevelHierarchy"/>
    <dgm:cxn modelId="{E432F8AF-3770-4DFE-8F76-3588C9B98F0F}" type="presOf" srcId="{B24D1DCA-6496-4284-A33F-7F05B031E639}" destId="{EBD6ACFC-8BC9-48F1-BB33-2CF63D450BBD}" srcOrd="1" destOrd="0" presId="urn:microsoft.com/office/officeart/2008/layout/HorizontalMultiLevelHierarchy"/>
    <dgm:cxn modelId="{5161AAF9-0FE2-4B21-A349-7A874D79E95F}" type="presOf" srcId="{C505F2BE-ADC8-47EA-8539-82D2FD8404A6}" destId="{659DA9D6-104B-450C-A16B-85E8BA3E8855}" srcOrd="0" destOrd="0" presId="urn:microsoft.com/office/officeart/2008/layout/HorizontalMultiLevelHierarchy"/>
    <dgm:cxn modelId="{1D2D11AA-627E-42FC-9B02-8CA8125E5B03}" type="presOf" srcId="{A3AA7D66-89CC-430B-8C1A-1CF8A01AD09D}" destId="{98437088-8B60-428D-82BA-A412D0FE00C7}" srcOrd="0" destOrd="0" presId="urn:microsoft.com/office/officeart/2008/layout/HorizontalMultiLevelHierarchy"/>
    <dgm:cxn modelId="{02AF2F36-DCA1-4770-A0D0-EDB6A757B029}" type="presParOf" srcId="{075EFF1F-2E3D-4843-BEBE-98076EB70A8A}" destId="{06ADC78B-D4A4-4B9F-A9DB-83E85A6B1475}" srcOrd="0" destOrd="0" presId="urn:microsoft.com/office/officeart/2008/layout/HorizontalMultiLevelHierarchy"/>
    <dgm:cxn modelId="{54BC051E-6C7B-4E53-BEB3-7E474DCD665E}" type="presParOf" srcId="{06ADC78B-D4A4-4B9F-A9DB-83E85A6B1475}" destId="{CF0DFED9-4BDF-4C62-A408-0F11DDD1CA43}" srcOrd="0" destOrd="0" presId="urn:microsoft.com/office/officeart/2008/layout/HorizontalMultiLevelHierarchy"/>
    <dgm:cxn modelId="{49A13DCE-145B-4CD1-9F12-2378B7E108AC}" type="presParOf" srcId="{06ADC78B-D4A4-4B9F-A9DB-83E85A6B1475}" destId="{62D29279-4042-45E0-8F06-1A230E3C33BF}" srcOrd="1" destOrd="0" presId="urn:microsoft.com/office/officeart/2008/layout/HorizontalMultiLevelHierarchy"/>
    <dgm:cxn modelId="{64716701-ECE0-4550-8E56-C3A4732341EA}" type="presParOf" srcId="{62D29279-4042-45E0-8F06-1A230E3C33BF}" destId="{EE575DBF-F7B2-41EF-AFA7-DFEC8890C8E9}" srcOrd="0" destOrd="0" presId="urn:microsoft.com/office/officeart/2008/layout/HorizontalMultiLevelHierarchy"/>
    <dgm:cxn modelId="{20083B15-900D-43FF-8CD4-25FA9F50E0F5}" type="presParOf" srcId="{EE575DBF-F7B2-41EF-AFA7-DFEC8890C8E9}" destId="{EBD6ACFC-8BC9-48F1-BB33-2CF63D450BBD}" srcOrd="0" destOrd="0" presId="urn:microsoft.com/office/officeart/2008/layout/HorizontalMultiLevelHierarchy"/>
    <dgm:cxn modelId="{5D484ED3-F5DA-415C-9E2B-381033741043}" type="presParOf" srcId="{62D29279-4042-45E0-8F06-1A230E3C33BF}" destId="{9710305C-6ACC-44B7-B47B-C42AD94D1AB2}" srcOrd="1" destOrd="0" presId="urn:microsoft.com/office/officeart/2008/layout/HorizontalMultiLevelHierarchy"/>
    <dgm:cxn modelId="{E637865D-FCE2-427F-9ED7-BA1C8CB348FE}" type="presParOf" srcId="{9710305C-6ACC-44B7-B47B-C42AD94D1AB2}" destId="{98437088-8B60-428D-82BA-A412D0FE00C7}" srcOrd="0" destOrd="0" presId="urn:microsoft.com/office/officeart/2008/layout/HorizontalMultiLevelHierarchy"/>
    <dgm:cxn modelId="{294A2889-E8EF-4E09-968D-B70C6F871ED4}" type="presParOf" srcId="{9710305C-6ACC-44B7-B47B-C42AD94D1AB2}" destId="{B91FC181-96EE-40EF-9D17-6B77AD79D2F2}" srcOrd="1" destOrd="0" presId="urn:microsoft.com/office/officeart/2008/layout/HorizontalMultiLevelHierarchy"/>
    <dgm:cxn modelId="{CD9DFE1E-2DB8-4197-AB1D-C5285460CA6E}" type="presParOf" srcId="{62D29279-4042-45E0-8F06-1A230E3C33BF}" destId="{BE1472FD-DB25-44F4-8A65-CE0B7FCE614C}" srcOrd="2" destOrd="0" presId="urn:microsoft.com/office/officeart/2008/layout/HorizontalMultiLevelHierarchy"/>
    <dgm:cxn modelId="{6344246E-88D0-44CF-8E91-78A9AFDBD57C}" type="presParOf" srcId="{BE1472FD-DB25-44F4-8A65-CE0B7FCE614C}" destId="{915F7319-889E-490C-9648-6BEA00029E72}" srcOrd="0" destOrd="0" presId="urn:microsoft.com/office/officeart/2008/layout/HorizontalMultiLevelHierarchy"/>
    <dgm:cxn modelId="{6AF5B4CA-0E75-4DC6-B7E2-33BDFCFA809C}" type="presParOf" srcId="{62D29279-4042-45E0-8F06-1A230E3C33BF}" destId="{367282B4-8825-4F5B-A3A5-406660393E55}" srcOrd="3" destOrd="0" presId="urn:microsoft.com/office/officeart/2008/layout/HorizontalMultiLevelHierarchy"/>
    <dgm:cxn modelId="{BE362BA1-4B63-4099-9EDD-79CF6E1ED02B}" type="presParOf" srcId="{367282B4-8825-4F5B-A3A5-406660393E55}" destId="{49F2456E-C4B8-4F94-8FD3-213A161181DC}" srcOrd="0" destOrd="0" presId="urn:microsoft.com/office/officeart/2008/layout/HorizontalMultiLevelHierarchy"/>
    <dgm:cxn modelId="{053003AD-DF7C-41BE-9ADC-9D5FE8FA5634}" type="presParOf" srcId="{367282B4-8825-4F5B-A3A5-406660393E55}" destId="{715C17EE-58C6-4E52-A4CE-2003228347E4}" srcOrd="1" destOrd="0" presId="urn:microsoft.com/office/officeart/2008/layout/HorizontalMultiLevelHierarchy"/>
    <dgm:cxn modelId="{3257D014-3000-4528-B140-C69A6588D6F4}" type="presParOf" srcId="{62D29279-4042-45E0-8F06-1A230E3C33BF}" destId="{A0CCF4B1-953C-441C-8886-F919EBB82BEA}" srcOrd="4" destOrd="0" presId="urn:microsoft.com/office/officeart/2008/layout/HorizontalMultiLevelHierarchy"/>
    <dgm:cxn modelId="{3BB62197-884C-4CE7-A3AE-037BDDA00A01}" type="presParOf" srcId="{A0CCF4B1-953C-441C-8886-F919EBB82BEA}" destId="{9CB47B23-E22A-47B0-9C06-27D5BB5D6B39}" srcOrd="0" destOrd="0" presId="urn:microsoft.com/office/officeart/2008/layout/HorizontalMultiLevelHierarchy"/>
    <dgm:cxn modelId="{3DB61193-A97B-49A9-AB42-1179056FE16F}" type="presParOf" srcId="{62D29279-4042-45E0-8F06-1A230E3C33BF}" destId="{079BA7E5-3ABF-4BCF-89CA-BE640251C220}" srcOrd="5" destOrd="0" presId="urn:microsoft.com/office/officeart/2008/layout/HorizontalMultiLevelHierarchy"/>
    <dgm:cxn modelId="{7629AA42-435C-4959-9B25-879814FAEA49}" type="presParOf" srcId="{079BA7E5-3ABF-4BCF-89CA-BE640251C220}" destId="{659DA9D6-104B-450C-A16B-85E8BA3E8855}" srcOrd="0" destOrd="0" presId="urn:microsoft.com/office/officeart/2008/layout/HorizontalMultiLevelHierarchy"/>
    <dgm:cxn modelId="{CE19C2BF-7E7D-4074-A729-A438CC760CEE}" type="presParOf" srcId="{079BA7E5-3ABF-4BCF-89CA-BE640251C220}" destId="{D433EFCC-EF8E-4773-B1A5-63A0770E83A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CF4B1-953C-441C-8886-F919EBB82BEA}">
      <dsp:nvSpPr>
        <dsp:cNvPr id="0" name=""/>
        <dsp:cNvSpPr/>
      </dsp:nvSpPr>
      <dsp:spPr>
        <a:xfrm>
          <a:off x="4479106" y="2927350"/>
          <a:ext cx="729729" cy="1390491"/>
        </a:xfrm>
        <a:custGeom>
          <a:avLst/>
          <a:gdLst/>
          <a:ahLst/>
          <a:cxnLst/>
          <a:rect l="0" t="0" r="0" b="0"/>
          <a:pathLst>
            <a:path>
              <a:moveTo>
                <a:pt x="729729" y="0"/>
              </a:moveTo>
              <a:lnTo>
                <a:pt x="364864" y="0"/>
              </a:lnTo>
              <a:lnTo>
                <a:pt x="364864" y="1390491"/>
              </a:lnTo>
              <a:lnTo>
                <a:pt x="0" y="1390491"/>
              </a:lnTo>
            </a:path>
          </a:pathLst>
        </a:custGeom>
        <a:noFill/>
        <a:ln w="25400" cap="flat" cmpd="sng" algn="ctr">
          <a:solidFill>
            <a:srgbClr val="00456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500" kern="1200"/>
        </a:p>
      </dsp:txBody>
      <dsp:txXfrm>
        <a:off x="4804712" y="3583337"/>
        <a:ext cx="78517" cy="78517"/>
      </dsp:txXfrm>
    </dsp:sp>
    <dsp:sp modelId="{BE1472FD-DB25-44F4-8A65-CE0B7FCE614C}">
      <dsp:nvSpPr>
        <dsp:cNvPr id="0" name=""/>
        <dsp:cNvSpPr/>
      </dsp:nvSpPr>
      <dsp:spPr>
        <a:xfrm>
          <a:off x="4479106" y="2881630"/>
          <a:ext cx="729729" cy="91440"/>
        </a:xfrm>
        <a:custGeom>
          <a:avLst/>
          <a:gdLst/>
          <a:ahLst/>
          <a:cxnLst/>
          <a:rect l="0" t="0" r="0" b="0"/>
          <a:pathLst>
            <a:path>
              <a:moveTo>
                <a:pt x="729729" y="45720"/>
              </a:moveTo>
              <a:lnTo>
                <a:pt x="0" y="45720"/>
              </a:lnTo>
            </a:path>
          </a:pathLst>
        </a:custGeom>
        <a:noFill/>
        <a:ln w="25400" cap="flat" cmpd="sng" algn="ctr">
          <a:solidFill>
            <a:srgbClr val="00456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500" kern="1200"/>
        </a:p>
      </dsp:txBody>
      <dsp:txXfrm>
        <a:off x="4825728" y="2909106"/>
        <a:ext cx="36486" cy="36486"/>
      </dsp:txXfrm>
    </dsp:sp>
    <dsp:sp modelId="{EE575DBF-F7B2-41EF-AFA7-DFEC8890C8E9}">
      <dsp:nvSpPr>
        <dsp:cNvPr id="0" name=""/>
        <dsp:cNvSpPr/>
      </dsp:nvSpPr>
      <dsp:spPr>
        <a:xfrm>
          <a:off x="4479106" y="1536858"/>
          <a:ext cx="729729" cy="1390491"/>
        </a:xfrm>
        <a:custGeom>
          <a:avLst/>
          <a:gdLst/>
          <a:ahLst/>
          <a:cxnLst/>
          <a:rect l="0" t="0" r="0" b="0"/>
          <a:pathLst>
            <a:path>
              <a:moveTo>
                <a:pt x="729729" y="1390491"/>
              </a:moveTo>
              <a:lnTo>
                <a:pt x="364864" y="1390491"/>
              </a:lnTo>
              <a:lnTo>
                <a:pt x="364864" y="0"/>
              </a:lnTo>
              <a:lnTo>
                <a:pt x="0" y="0"/>
              </a:lnTo>
            </a:path>
          </a:pathLst>
        </a:custGeom>
        <a:noFill/>
        <a:ln w="25400" cap="flat" cmpd="sng" algn="ctr">
          <a:solidFill>
            <a:srgbClr val="00456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500" kern="1200"/>
        </a:p>
      </dsp:txBody>
      <dsp:txXfrm>
        <a:off x="4804712" y="2192845"/>
        <a:ext cx="78517" cy="78517"/>
      </dsp:txXfrm>
    </dsp:sp>
    <dsp:sp modelId="{CF0DFED9-4BDF-4C62-A408-0F11DDD1CA43}">
      <dsp:nvSpPr>
        <dsp:cNvPr id="0" name=""/>
        <dsp:cNvSpPr/>
      </dsp:nvSpPr>
      <dsp:spPr>
        <a:xfrm rot="5400000">
          <a:off x="2837682" y="2371153"/>
          <a:ext cx="5854700" cy="1112393"/>
        </a:xfrm>
        <a:prstGeom prst="rect">
          <a:avLst/>
        </a:prstGeom>
        <a:solidFill>
          <a:srgbClr val="D9D9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4000" kern="1200" dirty="0" smtClean="0">
              <a:solidFill>
                <a:srgbClr val="004562"/>
              </a:solidFill>
            </a:rPr>
            <a:t>Verðbólgumarkmið plús</a:t>
          </a:r>
          <a:endParaRPr lang="is-IS" sz="4000" kern="1200" dirty="0">
            <a:solidFill>
              <a:srgbClr val="004562"/>
            </a:solidFill>
          </a:endParaRPr>
        </a:p>
      </dsp:txBody>
      <dsp:txXfrm>
        <a:off x="2837682" y="2371153"/>
        <a:ext cx="5854700" cy="1112393"/>
      </dsp:txXfrm>
    </dsp:sp>
    <dsp:sp modelId="{98437088-8B60-428D-82BA-A412D0FE00C7}">
      <dsp:nvSpPr>
        <dsp:cNvPr id="0" name=""/>
        <dsp:cNvSpPr/>
      </dsp:nvSpPr>
      <dsp:spPr>
        <a:xfrm>
          <a:off x="830457" y="980662"/>
          <a:ext cx="3648649" cy="1112393"/>
        </a:xfrm>
        <a:prstGeom prst="rect">
          <a:avLst/>
        </a:prstGeom>
        <a:solidFill>
          <a:srgbClr val="00456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3000" kern="1200" dirty="0" smtClean="0"/>
            <a:t>Endurbætur verðbólgumarkmiðs</a:t>
          </a:r>
          <a:endParaRPr lang="is-IS" sz="3000" kern="1200" dirty="0"/>
        </a:p>
      </dsp:txBody>
      <dsp:txXfrm>
        <a:off x="830457" y="980662"/>
        <a:ext cx="3648649" cy="1112393"/>
      </dsp:txXfrm>
    </dsp:sp>
    <dsp:sp modelId="{49F2456E-C4B8-4F94-8FD3-213A161181DC}">
      <dsp:nvSpPr>
        <dsp:cNvPr id="0" name=""/>
        <dsp:cNvSpPr/>
      </dsp:nvSpPr>
      <dsp:spPr>
        <a:xfrm>
          <a:off x="830457" y="2371153"/>
          <a:ext cx="3648649" cy="1112393"/>
        </a:xfrm>
        <a:prstGeom prst="rect">
          <a:avLst/>
        </a:prstGeom>
        <a:solidFill>
          <a:srgbClr val="00456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3000" kern="1200" dirty="0" smtClean="0"/>
            <a:t>Aukin notkun gjaldeyrisinngripa</a:t>
          </a:r>
          <a:endParaRPr lang="is-IS" sz="3000" kern="1200" dirty="0"/>
        </a:p>
      </dsp:txBody>
      <dsp:txXfrm>
        <a:off x="830457" y="2371153"/>
        <a:ext cx="3648649" cy="1112393"/>
      </dsp:txXfrm>
    </dsp:sp>
    <dsp:sp modelId="{659DA9D6-104B-450C-A16B-85E8BA3E8855}">
      <dsp:nvSpPr>
        <dsp:cNvPr id="0" name=""/>
        <dsp:cNvSpPr/>
      </dsp:nvSpPr>
      <dsp:spPr>
        <a:xfrm>
          <a:off x="830457" y="3761644"/>
          <a:ext cx="3648649" cy="1112393"/>
        </a:xfrm>
        <a:prstGeom prst="rect">
          <a:avLst/>
        </a:prstGeom>
        <a:solidFill>
          <a:srgbClr val="00456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3000" kern="1200" dirty="0" smtClean="0"/>
            <a:t>Notkun þjóðhagsvarúðartækja</a:t>
          </a:r>
          <a:endParaRPr lang="is-IS" sz="3000" kern="1200" dirty="0"/>
        </a:p>
      </dsp:txBody>
      <dsp:txXfrm>
        <a:off x="830457" y="3761644"/>
        <a:ext cx="3648649" cy="1112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87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15" y="1"/>
            <a:ext cx="2946674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418B7-B189-4925-8CAA-399CF16DEDC2}" type="datetimeFigureOut">
              <a:rPr lang="is-IS" smtClean="0"/>
              <a:t>19.9.2017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28"/>
            <a:ext cx="2945587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15" y="9429728"/>
            <a:ext cx="2946674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DEB4B-235F-4E2E-AC53-DE5FD93D0D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10282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r">
              <a:defRPr sz="800"/>
            </a:lvl1pPr>
          </a:lstStyle>
          <a:p>
            <a:fld id="{A018983A-DE37-6548-8B7B-FA71F791DEB9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0213" tIns="30107" rIns="60213" bIns="301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60213" tIns="30107" rIns="60213" bIns="301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6" y="9430091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r">
              <a:defRPr sz="800"/>
            </a:lvl1pPr>
          </a:lstStyle>
          <a:p>
            <a:fld id="{5B160DF1-44A9-254D-B319-9F503AAC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1316038"/>
            <a:ext cx="13157834" cy="6509941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8" name="object 12"/>
          <p:cNvSpPr/>
          <p:nvPr userDrawn="1"/>
        </p:nvSpPr>
        <p:spPr>
          <a:xfrm>
            <a:off x="13158392" y="1316596"/>
            <a:ext cx="3097607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0" y="3743127"/>
            <a:ext cx="1612900" cy="165100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9/19/2017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87" y="460533"/>
            <a:ext cx="5763126" cy="4572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651000" y="7950630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651000" y="8332029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617896" y="7950630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7617896" y="8332029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agl_fyris 1 lína_3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17200" y="1219200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52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72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3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4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9/19/2017</a:t>
            </a:fld>
            <a:endParaRPr lang="en-US"/>
          </a:p>
        </p:txBody>
      </p:sp>
      <p:sp>
        <p:nvSpPr>
          <p:cNvPr id="35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0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agl_fyrirsögn 2 línu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9/19/2017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agl_2 myndi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82804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aglæra_meiri-texti-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025" y="417983"/>
            <a:ext cx="12923375" cy="76341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/>
            </a:lvl1pPr>
          </a:lstStyle>
          <a:p>
            <a:endParaRPr lang="is-IS" noProof="0" dirty="0"/>
          </a:p>
        </p:txBody>
      </p:sp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12800" y="1181393"/>
            <a:ext cx="14630400" cy="1230607"/>
          </a:xfrm>
        </p:spPr>
        <p:txBody>
          <a:bodyPr>
            <a:normAutofit/>
          </a:bodyPr>
          <a:lstStyle>
            <a:lvl1pPr marL="273050" indent="-273050">
              <a:buClr>
                <a:srgbClr val="004562"/>
              </a:buClr>
              <a:buFont typeface="Arial" charset="0"/>
              <a:buChar char="•"/>
              <a:tabLst/>
              <a:defRPr sz="1800"/>
            </a:lvl1pPr>
            <a:lvl2pPr marL="800100" indent="-342900">
              <a:buClr>
                <a:srgbClr val="004562"/>
              </a:buClr>
              <a:buFont typeface="Arial" charset="0"/>
              <a:buChar char="•"/>
              <a:defRPr sz="18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18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1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18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12800" y="8160603"/>
            <a:ext cx="14648961" cy="67859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is-IS" sz="1200" noProof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2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102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9/19/2017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2245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  <p15:guide id="4" pos="10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Milliglæra-bl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316038"/>
            <a:ext cx="1625599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is-IS" dirty="0" smtClean="0"/>
              <a:t>Dragið </a:t>
            </a:r>
            <a:r>
              <a:rPr lang="is-IS" noProof="0" dirty="0" smtClean="0"/>
              <a:t>mynd</a:t>
            </a:r>
            <a:r>
              <a:rPr lang="is-IS" dirty="0" smtClean="0"/>
              <a:t> inn í myndflötinn eða veljið myndflöt og notið „insert picture“ hnapp frá valblaði</a:t>
            </a:r>
            <a:endParaRPr lang="is-I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9/19/2017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lliglæra-ljósgr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9/19/2017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Milliglæra-ljósgr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0" y="1316038"/>
            <a:ext cx="13157834" cy="650994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-15570" y="1317029"/>
            <a:ext cx="1627156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is-IS" noProof="0" dirty="0" smtClean="0"/>
              <a:t>Dragið mynd inn í myndflötinn eða veljið myndflöt og notið „insert picture“ hnapp frá valblaði</a:t>
            </a:r>
          </a:p>
          <a:p>
            <a:endParaRPr lang="is-IS" noProof="0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9/19/2017</a:t>
            </a:fld>
            <a:endParaRPr lang="en-US" noProof="0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aglæra_fyrirsögn 2 lí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9/19/2017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marR="0" indent="-28800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4000"/>
            </a:lvl1pPr>
            <a:lvl2pPr marL="7429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600"/>
            </a:lvl2pPr>
            <a:lvl3pPr marL="12001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200"/>
            </a:lvl3pPr>
            <a:lvl4pPr marL="16573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800"/>
            </a:lvl4pPr>
            <a:lvl5pPr marL="21145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400"/>
            </a:lvl5pPr>
          </a:lstStyle>
          <a:p>
            <a:pPr marL="28800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573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1145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is-I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agl_fyrirs 2 línur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045914"/>
            <a:ext cx="7151687" cy="6323386"/>
          </a:xfrm>
        </p:spPr>
        <p:txBody>
          <a:bodyPr>
            <a:normAutofit/>
          </a:bodyPr>
          <a:lstStyle>
            <a:lvl1pPr marL="288000" indent="-288000">
              <a:spcBef>
                <a:spcPts val="600"/>
              </a:spcBef>
              <a:buClr>
                <a:srgbClr val="004562"/>
              </a:buClr>
              <a:tabLst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045914"/>
            <a:ext cx="7151687" cy="632338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aglæra_fyrirsögn 1 lí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1"/>
            <a:ext cx="12923375" cy="114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9/19/2017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514838"/>
            <a:ext cx="14630400" cy="5855162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4764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9/19/2017</a:t>
            </a:fld>
            <a:endParaRPr lang="en-U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44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187" y="465292"/>
            <a:ext cx="14579625" cy="78613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00" b="0" i="0">
                <a:solidFill>
                  <a:srgbClr val="004562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8200" y="2019224"/>
            <a:ext cx="14579612" cy="628657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9/19/2017</a:t>
            </a:fld>
            <a:endParaRPr lang="en-US" noProof="0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8" r:id="rId3"/>
    <p:sldLayoutId id="2147483672" r:id="rId4"/>
    <p:sldLayoutId id="2147483677" r:id="rId5"/>
    <p:sldLayoutId id="2147483682" r:id="rId6"/>
    <p:sldLayoutId id="2147483683" r:id="rId7"/>
    <p:sldLayoutId id="2147483684" r:id="rId8"/>
    <p:sldLayoutId id="2147483667" r:id="rId9"/>
    <p:sldLayoutId id="2147483670" r:id="rId10"/>
    <p:sldLayoutId id="2147483681" r:id="rId11"/>
    <p:sldLayoutId id="2147483668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288000" indent="-288000">
        <a:buClr>
          <a:srgbClr val="004562"/>
        </a:buClr>
        <a:buFont typeface="Arial" charset="0"/>
        <a:buChar char="•"/>
        <a:tabLst/>
        <a:defRPr sz="3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>
        <a:buClr>
          <a:srgbClr val="004562"/>
        </a:buClr>
        <a:buFont typeface="Arial" charset="0"/>
        <a:buChar char="•"/>
        <a:defRPr sz="2800">
          <a:latin typeface="+mn-lt"/>
          <a:ea typeface="+mn-ea"/>
          <a:cs typeface="+mn-cs"/>
        </a:defRPr>
      </a:lvl2pPr>
      <a:lvl3pPr marL="1200150" indent="-285750">
        <a:buClr>
          <a:srgbClr val="004562"/>
        </a:buClr>
        <a:buFont typeface="Arial" charset="0"/>
        <a:buChar char="•"/>
        <a:defRPr sz="2400">
          <a:latin typeface="+mn-lt"/>
          <a:ea typeface="+mn-ea"/>
          <a:cs typeface="+mn-cs"/>
        </a:defRPr>
      </a:lvl3pPr>
      <a:lvl4pPr marL="1657350" indent="-285750">
        <a:buClr>
          <a:srgbClr val="004562"/>
        </a:buClr>
        <a:buFont typeface="Arial" charset="0"/>
        <a:buChar char="•"/>
        <a:defRPr sz="2000">
          <a:latin typeface="+mn-lt"/>
          <a:ea typeface="+mn-ea"/>
          <a:cs typeface="+mn-cs"/>
        </a:defRPr>
      </a:lvl4pPr>
      <a:lvl5pPr marL="2114550" indent="-285750">
        <a:buClr>
          <a:srgbClr val="004562"/>
        </a:buClr>
        <a:buFont typeface="Arial" charset="0"/>
        <a:buChar char="•"/>
        <a:defRPr sz="18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Háskóli Íslands</a:t>
            </a:r>
            <a:endParaRPr lang="is-I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s-IS" dirty="0" smtClean="0"/>
              <a:t>19. september 2017</a:t>
            </a:r>
            <a:endParaRPr lang="is-I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Þórarinn G. Pétursson</a:t>
            </a:r>
            <a:endParaRPr lang="is-I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is-IS" dirty="0" smtClean="0"/>
              <a:t>Aðalhagfræðingur Seðlabanka Íslands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41331" y="3799668"/>
            <a:ext cx="10906269" cy="1686731"/>
          </a:xfrm>
        </p:spPr>
        <p:txBody>
          <a:bodyPr>
            <a:normAutofit/>
          </a:bodyPr>
          <a:lstStyle/>
          <a:p>
            <a:r>
              <a:rPr lang="is-IS" dirty="0" smtClean="0"/>
              <a:t>Staða efnahagsmála og mótun peningastefnunnar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968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Peningastefnan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2519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412000"/>
            <a:ext cx="5972162" cy="6660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778400" cy="1299600"/>
          </a:xfrm>
        </p:spPr>
        <p:txBody>
          <a:bodyPr/>
          <a:lstStyle/>
          <a:p>
            <a:r>
              <a:rPr lang="is-IS" dirty="0" smtClean="0"/>
              <a:t>Núverandi fyrirkomulag verðbólgumarkmiðs var tekið upp árið 2001: í takt við alþjóðlega þróun þar sem æ fleiri ríki hafa tekið upp þessa stefnu: nú 37 ríki – þar af 9 iðnríki og 28 nýmarkaðsríki (og 17 af 19 </a:t>
            </a:r>
            <a:r>
              <a:rPr lang="is-IS" dirty="0" err="1" smtClean="0"/>
              <a:t>OECD-ríkjum</a:t>
            </a:r>
            <a:r>
              <a:rPr lang="is-IS" dirty="0" smtClean="0"/>
              <a:t> sem hafa eigin gjaldmiðil)</a:t>
            </a:r>
          </a:p>
          <a:p>
            <a:r>
              <a:rPr lang="is-IS" dirty="0" smtClean="0"/>
              <a:t>Breytingar í kjölfar fjármálakreppunnar með peningastefnunefnd og endurbótum á framkvæmd og útfærslu stefnu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32535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Rammi peningastefnunnar</a:t>
            </a:r>
            <a:endParaRPr lang="is-IS" dirty="0"/>
          </a:p>
        </p:txBody>
      </p:sp>
      <p:sp>
        <p:nvSpPr>
          <p:cNvPr id="9" name="TextBox 8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i="1" dirty="0" smtClean="0">
                <a:solidFill>
                  <a:srgbClr val="000000"/>
                </a:solidFill>
                <a:cs typeface="Arial"/>
              </a:rPr>
              <a:t>Heimildir</a:t>
            </a:r>
            <a:r>
              <a:rPr lang="is-IS" sz="1200" i="1" dirty="0">
                <a:solidFill>
                  <a:srgbClr val="000000"/>
                </a:solidFill>
                <a:cs typeface="Arial"/>
              </a:rPr>
              <a:t>: </a:t>
            </a:r>
            <a:r>
              <a:rPr lang="is-IS" sz="1200" dirty="0" err="1" smtClean="0">
                <a:solidFill>
                  <a:srgbClr val="000000"/>
                </a:solidFill>
                <a:cs typeface="Arial"/>
              </a:rPr>
              <a:t>Hammond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 (2012), heimasíður seðlabanka, Seðlabanki Íslands.</a:t>
            </a:r>
            <a:endParaRPr lang="is-IS" sz="1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1647604575"/>
              </p:ext>
            </p:extLst>
          </p:nvPr>
        </p:nvGraphicFramePr>
        <p:xfrm>
          <a:off x="8460000" y="2514600"/>
          <a:ext cx="7151687" cy="585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67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460000" y="2412000"/>
            <a:ext cx="5972162" cy="6660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Með vöxtum sínum reynir Seðlabankinn að hafa áhrif á skammtíma- og langtímavexti á markaði</a:t>
            </a:r>
          </a:p>
          <a:p>
            <a:r>
              <a:rPr lang="is-IS" dirty="0" smtClean="0"/>
              <a:t>Meginvextir </a:t>
            </a:r>
            <a:r>
              <a:rPr lang="is-IS" dirty="0"/>
              <a:t>Seðlabankans eru nú 4,5% og hafa því lækkað um 1,25 prósentur frá sama tíma í fyrra … þeir hafa einungis einu sinni verið lægri á þessari </a:t>
            </a:r>
            <a:r>
              <a:rPr lang="is-IS" dirty="0" smtClean="0"/>
              <a:t>öld … og langtímavextir þeir lægstu síðan 1995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Meginstjórntæki peningastefnunnar</a:t>
            </a:r>
            <a:endParaRPr lang="is-IS" dirty="0"/>
          </a:p>
        </p:txBody>
      </p:sp>
      <p:sp>
        <p:nvSpPr>
          <p:cNvPr id="8" name="TextBox 7"/>
          <p:cNvSpPr txBox="1"/>
          <p:nvPr/>
        </p:nvSpPr>
        <p:spPr>
          <a:xfrm>
            <a:off x="819400" y="8077200"/>
            <a:ext cx="14626000" cy="874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Meginvextir Seðlabankans eru vextir á 7 daga veðlánum fram til 31. mars 2009, vextir á viðskiptareikningum innlánsstofnana í Seðlabankanum frá 1. apríl 2009 til 30. september 2009, meðaltal vaxta á innlánsreikningum og á 28 daga </a:t>
            </a:r>
            <a:r>
              <a:rPr lang="is-IS" sz="1200" dirty="0" err="1"/>
              <a:t>innstæðubréfum</a:t>
            </a:r>
            <a:r>
              <a:rPr lang="is-IS" sz="1200" dirty="0"/>
              <a:t> frá 1. október 2009 til 20. maí 2014 og vextir á 7 daga bundnum innlánum frá 21. maí 2014. Mánaðarleg meðaltöl</a:t>
            </a:r>
            <a:r>
              <a:rPr lang="is-IS" sz="1200" dirty="0" smtClean="0"/>
              <a:t>. 2. </a:t>
            </a:r>
            <a:r>
              <a:rPr lang="is-IS" sz="1200" dirty="0"/>
              <a:t>Fram til 2. </a:t>
            </a:r>
            <a:r>
              <a:rPr lang="is-IS" sz="1200" dirty="0" err="1"/>
              <a:t>ársfj</a:t>
            </a:r>
            <a:r>
              <a:rPr lang="is-IS" sz="1200" dirty="0"/>
              <a:t>. 2001 er notast við ríkisbréfavexti sem eru </a:t>
            </a:r>
            <a:r>
              <a:rPr lang="is-IS" sz="1200" dirty="0" err="1"/>
              <a:t>næstir</a:t>
            </a:r>
            <a:r>
              <a:rPr lang="is-IS" sz="1200" dirty="0"/>
              <a:t> því að vera til 5 ára en frá 2. </a:t>
            </a:r>
            <a:r>
              <a:rPr lang="is-IS" sz="1200" dirty="0" err="1"/>
              <a:t>ársfj</a:t>
            </a:r>
            <a:r>
              <a:rPr lang="is-IS" sz="1200" dirty="0"/>
              <a:t>. 2001 er notast við 5 ára vexti metna út frá ávöxtunarferli ríkisbréfa með </a:t>
            </a:r>
            <a:r>
              <a:rPr lang="is-IS" sz="1200" dirty="0" err="1"/>
              <a:t>Nelson-Siegel-aðferðinni</a:t>
            </a:r>
            <a:r>
              <a:rPr lang="is-IS" sz="1200" dirty="0"/>
              <a:t>.</a:t>
            </a:r>
            <a:endParaRPr lang="is-IS" sz="1200" dirty="0" smtClean="0"/>
          </a:p>
          <a:p>
            <a:r>
              <a:rPr lang="is-IS" sz="1200" i="1" dirty="0" smtClean="0"/>
              <a:t>Heimild:</a:t>
            </a:r>
            <a:r>
              <a:rPr lang="is-IS" sz="1200" dirty="0" smtClean="0"/>
              <a:t> Seðlabanki Íslands.</a:t>
            </a:r>
            <a:endParaRPr lang="is-IS" sz="1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080000" y="2412000"/>
            <a:ext cx="5977063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412000"/>
            <a:ext cx="14760000" cy="648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Vaxtaþróun og þróun efnahagsmála</a:t>
            </a:r>
            <a:endParaRPr lang="is-I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Vaxtaþróun hér á landi þarf að setja í samhengi við stöðu hagsveiflu og frávik verðbólgu frá markmiði</a:t>
            </a:r>
          </a:p>
          <a:p>
            <a:r>
              <a:rPr lang="is-IS" dirty="0"/>
              <a:t>Vaxtabreytingar undanfarin ár </a:t>
            </a:r>
            <a:r>
              <a:rPr lang="is-IS" dirty="0" smtClean="0"/>
              <a:t>þarf einnig að setja í samhengi við baráttu við að skapa verðbólguvæntingum trausta kjölfestu: vextir hafa hækkað þegar væntingar taka að hækka og vextir lækka á ný þegar væntingar taka að lækka</a:t>
            </a:r>
            <a:endParaRPr lang="is-IS" dirty="0"/>
          </a:p>
        </p:txBody>
      </p:sp>
      <p:sp>
        <p:nvSpPr>
          <p:cNvPr id="10" name="TextBox 9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Verðbólguvæntingar </a:t>
            </a:r>
            <a:r>
              <a:rPr lang="is-IS" sz="1200" dirty="0"/>
              <a:t>metnar með verðbólguálagi á skuldabréfamarkaði</a:t>
            </a:r>
            <a:r>
              <a:rPr lang="is-IS" sz="1200" dirty="0" smtClean="0"/>
              <a:t>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33931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Vextir og hagsveifla í alþjólegu samhengi</a:t>
            </a:r>
            <a:endParaRPr lang="is-I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Vextir hér hærri en í öðrum iðnríkjum – þótt verðbólga sé svipuð: endurspeglar </a:t>
            </a:r>
            <a:r>
              <a:rPr lang="is-IS" dirty="0" err="1" smtClean="0"/>
              <a:t>gjörólíka</a:t>
            </a:r>
            <a:r>
              <a:rPr lang="is-IS" dirty="0" smtClean="0"/>
              <a:t> stöðu efnahagsmála: þótt alþjóðlegur hagvöxtur sé farinn að taka við sér er enn víða töluverður slaki til staðar og vöxtur nafneftirspurnar og launa hægur</a:t>
            </a:r>
            <a:endParaRPr lang="is-IS" dirty="0"/>
          </a:p>
        </p:txBody>
      </p:sp>
      <p:pic>
        <p:nvPicPr>
          <p:cNvPr id="8" name="Content Placeholder 1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000" y="1908000"/>
            <a:ext cx="14040000" cy="66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>
                <a:solidFill>
                  <a:srgbClr val="000000"/>
                </a:solidFill>
                <a:cs typeface="Arial"/>
              </a:rPr>
              <a:t>1. 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Nýjasta mæling. 2. Mat á framleiðsluspennu frá Alþjóðagjaldeyrissjóðnum nema fyrir Evrusvæðið og Sviss (frá OECD) og Ísland (</a:t>
            </a:r>
            <a:r>
              <a:rPr lang="is-IS" sz="1200" i="1" dirty="0" smtClean="0">
                <a:solidFill>
                  <a:srgbClr val="000000"/>
                </a:solidFill>
                <a:cs typeface="Arial"/>
              </a:rPr>
              <a:t>Peningamál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 2017/3). 3. Samræmd mæling árstíðarleiðrétts atvinnuleysis. 4. Nafnlaunahækkanir frá OECD nema fyrir Ísland (</a:t>
            </a:r>
            <a:r>
              <a:rPr lang="is-IS" sz="1200" i="1" dirty="0" smtClean="0">
                <a:solidFill>
                  <a:srgbClr val="000000"/>
                </a:solidFill>
                <a:cs typeface="Arial"/>
              </a:rPr>
              <a:t>Peningamál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 2017/3 og Nýja-Sjáland (</a:t>
            </a:r>
            <a:r>
              <a:rPr lang="is-IS" sz="1200" i="1" dirty="0" err="1" smtClean="0">
                <a:solidFill>
                  <a:srgbClr val="000000"/>
                </a:solidFill>
                <a:cs typeface="Arial"/>
              </a:rPr>
              <a:t>Monetary</a:t>
            </a:r>
            <a:r>
              <a:rPr lang="is-IS" sz="1200" i="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is-IS" sz="1200" i="1" dirty="0" err="1" smtClean="0">
                <a:solidFill>
                  <a:srgbClr val="000000"/>
                </a:solidFill>
                <a:cs typeface="Arial"/>
              </a:rPr>
              <a:t>Policy</a:t>
            </a:r>
            <a:r>
              <a:rPr lang="is-IS" sz="1200" i="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is-IS" sz="1200" i="1" dirty="0" err="1" smtClean="0">
                <a:solidFill>
                  <a:srgbClr val="000000"/>
                </a:solidFill>
                <a:cs typeface="Arial"/>
              </a:rPr>
              <a:t>Statement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, ágúst 2017).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Alþjóðagjaldeyrissjóðurinn, Hagstofa Íslands, heimasíður seðlabanka, OECD, Seðlabanki Íslands.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2016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412000"/>
            <a:ext cx="5972400" cy="6660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Vextir helstu iðnríkja eru nálægt núlli og hafa aldrei verið eins lágir: þeir eru vel undir sögulegu 4-5% meðaltali … sem er áþekkt því sem vextir á Íslandi eru í dag</a:t>
            </a:r>
          </a:p>
          <a:p>
            <a:r>
              <a:rPr lang="is-IS" dirty="0" smtClean="0"/>
              <a:t>Vaxtamunur </a:t>
            </a:r>
            <a:r>
              <a:rPr lang="is-IS" dirty="0"/>
              <a:t>milli Íslands og annarra þróaðra landa endurspeglar því að stórum hluta óvenju lága alþjóðavexti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Alþjóðlegir vextir í sögulegu samhengi</a:t>
            </a:r>
            <a:endParaRPr lang="is-IS" dirty="0"/>
          </a:p>
        </p:txBody>
      </p:sp>
      <p:sp>
        <p:nvSpPr>
          <p:cNvPr id="8" name="TextBox 7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smtClean="0"/>
              <a:t>Samsett röð úr mismunandi skammtímavöxtum. 2. Vextir á 10 ára ríkisskuldabréfum. Tölur fyrir 2017 eru nýjustu tölur (snemma í september 2017). Brotalínur sýna meðaltöl tímabilsins 1870-2017.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Englandsbanki, Seðlabanki Bandaríkjanna, O. </a:t>
            </a:r>
            <a:r>
              <a:rPr lang="is-IS" sz="1200" dirty="0" err="1" smtClean="0"/>
              <a:t>Jorda</a:t>
            </a:r>
            <a:r>
              <a:rPr lang="is-IS" sz="1200" dirty="0" smtClean="0"/>
              <a:t>, M. </a:t>
            </a:r>
            <a:r>
              <a:rPr lang="is-IS" sz="1200" dirty="0" err="1" smtClean="0"/>
              <a:t>Schularick</a:t>
            </a:r>
            <a:r>
              <a:rPr lang="is-IS" sz="1200" dirty="0" smtClean="0"/>
              <a:t> og A. M. </a:t>
            </a:r>
            <a:r>
              <a:rPr lang="is-IS" sz="1200" dirty="0" err="1" smtClean="0"/>
              <a:t>Taylor</a:t>
            </a:r>
            <a:r>
              <a:rPr lang="is-IS" sz="1200" dirty="0" smtClean="0"/>
              <a:t> (2014), „The </a:t>
            </a:r>
            <a:r>
              <a:rPr lang="is-IS" sz="1200" dirty="0" err="1" smtClean="0"/>
              <a:t>great</a:t>
            </a:r>
            <a:r>
              <a:rPr lang="is-IS" sz="1200" dirty="0" smtClean="0"/>
              <a:t> </a:t>
            </a:r>
            <a:r>
              <a:rPr lang="is-IS" sz="1200" dirty="0" err="1" smtClean="0"/>
              <a:t>mortgaging</a:t>
            </a:r>
            <a:r>
              <a:rPr lang="is-IS" sz="1200" dirty="0" smtClean="0"/>
              <a:t>: </a:t>
            </a:r>
            <a:r>
              <a:rPr lang="is-IS" sz="1200" dirty="0" err="1" smtClean="0"/>
              <a:t>Housing</a:t>
            </a:r>
            <a:r>
              <a:rPr lang="is-IS" sz="1200" dirty="0" smtClean="0"/>
              <a:t> </a:t>
            </a:r>
            <a:r>
              <a:rPr lang="is-IS" sz="1200" dirty="0" err="1" smtClean="0"/>
              <a:t>finance</a:t>
            </a:r>
            <a:r>
              <a:rPr lang="is-IS" sz="1200" dirty="0" smtClean="0"/>
              <a:t>, </a:t>
            </a:r>
            <a:r>
              <a:rPr lang="is-IS" sz="1200" dirty="0" err="1" smtClean="0"/>
              <a:t>crises</a:t>
            </a:r>
            <a:r>
              <a:rPr lang="is-IS" sz="1200" dirty="0" smtClean="0"/>
              <a:t>, and </a:t>
            </a:r>
            <a:r>
              <a:rPr lang="is-IS" sz="1200" dirty="0" err="1" smtClean="0"/>
              <a:t>business</a:t>
            </a:r>
            <a:r>
              <a:rPr lang="is-IS" sz="1200" dirty="0" smtClean="0"/>
              <a:t> </a:t>
            </a:r>
            <a:r>
              <a:rPr lang="is-IS" sz="1200" dirty="0" err="1" smtClean="0"/>
              <a:t>cycles</a:t>
            </a:r>
            <a:r>
              <a:rPr lang="is-IS" sz="1200" dirty="0" smtClean="0"/>
              <a:t>“ </a:t>
            </a:r>
            <a:r>
              <a:rPr lang="is-IS" sz="1200" i="1" dirty="0" smtClean="0"/>
              <a:t>NBER </a:t>
            </a:r>
            <a:r>
              <a:rPr lang="is-IS" sz="1200" i="1" dirty="0" err="1" smtClean="0"/>
              <a:t>Working</a:t>
            </a:r>
            <a:r>
              <a:rPr lang="is-IS" sz="1200" i="1" dirty="0" smtClean="0"/>
              <a:t> </a:t>
            </a:r>
            <a:r>
              <a:rPr lang="is-IS" sz="1200" i="1" dirty="0" err="1" smtClean="0"/>
              <a:t>Paper</a:t>
            </a:r>
            <a:r>
              <a:rPr lang="is-IS" sz="1200" i="1" dirty="0" smtClean="0"/>
              <a:t> </a:t>
            </a:r>
            <a:r>
              <a:rPr lang="is-IS" sz="1200" i="1" dirty="0" err="1" smtClean="0"/>
              <a:t>Series</a:t>
            </a:r>
            <a:r>
              <a:rPr lang="is-IS" sz="1200" i="1" dirty="0" smtClean="0"/>
              <a:t> </a:t>
            </a:r>
            <a:r>
              <a:rPr lang="is-IS" sz="1200" dirty="0" smtClean="0"/>
              <a:t>no. 20501, M. </a:t>
            </a:r>
            <a:r>
              <a:rPr lang="is-IS" sz="1200" dirty="0" err="1" smtClean="0"/>
              <a:t>Schularick</a:t>
            </a:r>
            <a:r>
              <a:rPr lang="is-IS" sz="1200" dirty="0" smtClean="0"/>
              <a:t> og A. M. </a:t>
            </a:r>
            <a:r>
              <a:rPr lang="is-IS" sz="1200" dirty="0" err="1" smtClean="0"/>
              <a:t>Taylor</a:t>
            </a:r>
            <a:r>
              <a:rPr lang="is-IS" sz="1200" dirty="0" smtClean="0"/>
              <a:t> (2012), „</a:t>
            </a:r>
            <a:r>
              <a:rPr lang="is-IS" sz="1200" dirty="0" err="1" smtClean="0"/>
              <a:t>Credit</a:t>
            </a:r>
            <a:r>
              <a:rPr lang="is-IS" sz="1200" dirty="0" smtClean="0"/>
              <a:t> </a:t>
            </a:r>
            <a:r>
              <a:rPr lang="is-IS" sz="1200" dirty="0" err="1" smtClean="0"/>
              <a:t>booms</a:t>
            </a:r>
            <a:r>
              <a:rPr lang="is-IS" sz="1200" dirty="0" smtClean="0"/>
              <a:t> </a:t>
            </a:r>
            <a:r>
              <a:rPr lang="is-IS" sz="1200" dirty="0" err="1" smtClean="0"/>
              <a:t>gone</a:t>
            </a:r>
            <a:r>
              <a:rPr lang="is-IS" sz="1200" dirty="0" smtClean="0"/>
              <a:t> bust: </a:t>
            </a:r>
            <a:r>
              <a:rPr lang="is-IS" sz="1200" dirty="0" err="1" smtClean="0"/>
              <a:t>Monetary</a:t>
            </a:r>
            <a:r>
              <a:rPr lang="is-IS" sz="1200" dirty="0" smtClean="0"/>
              <a:t> </a:t>
            </a:r>
            <a:r>
              <a:rPr lang="is-IS" sz="1200" dirty="0" err="1" smtClean="0"/>
              <a:t>policy</a:t>
            </a:r>
            <a:r>
              <a:rPr lang="is-IS" sz="1200" dirty="0" smtClean="0"/>
              <a:t>, </a:t>
            </a:r>
            <a:r>
              <a:rPr lang="is-IS" sz="1200" dirty="0" err="1" smtClean="0"/>
              <a:t>leverage</a:t>
            </a:r>
            <a:r>
              <a:rPr lang="is-IS" sz="1200" dirty="0" smtClean="0"/>
              <a:t> </a:t>
            </a:r>
            <a:r>
              <a:rPr lang="is-IS" sz="1200" dirty="0" err="1" smtClean="0"/>
              <a:t>cycles</a:t>
            </a:r>
            <a:r>
              <a:rPr lang="is-IS" sz="1200" dirty="0"/>
              <a:t> </a:t>
            </a:r>
            <a:r>
              <a:rPr lang="is-IS" sz="1200" dirty="0" smtClean="0"/>
              <a:t>and </a:t>
            </a:r>
            <a:r>
              <a:rPr lang="is-IS" sz="1200" dirty="0" err="1" smtClean="0"/>
              <a:t>financial</a:t>
            </a:r>
            <a:r>
              <a:rPr lang="is-IS" sz="1200" dirty="0" smtClean="0"/>
              <a:t> </a:t>
            </a:r>
            <a:r>
              <a:rPr lang="is-IS" sz="1200" dirty="0" err="1" smtClean="0"/>
              <a:t>crises</a:t>
            </a:r>
            <a:r>
              <a:rPr lang="is-IS" sz="1200" dirty="0" smtClean="0"/>
              <a:t>“, </a:t>
            </a:r>
            <a:r>
              <a:rPr lang="is-IS" sz="1200" i="1" dirty="0" err="1" smtClean="0"/>
              <a:t>American</a:t>
            </a:r>
            <a:r>
              <a:rPr lang="is-IS" sz="1200" i="1" dirty="0" smtClean="0"/>
              <a:t> </a:t>
            </a:r>
            <a:r>
              <a:rPr lang="is-IS" sz="1200" i="1" dirty="0" err="1" smtClean="0"/>
              <a:t>Economic</a:t>
            </a:r>
            <a:r>
              <a:rPr lang="is-IS" sz="1200" i="1" dirty="0" smtClean="0"/>
              <a:t> </a:t>
            </a:r>
            <a:r>
              <a:rPr lang="is-IS" sz="1200" i="1" dirty="0" err="1" smtClean="0"/>
              <a:t>Review</a:t>
            </a:r>
            <a:r>
              <a:rPr lang="is-IS" sz="1200" dirty="0" smtClean="0"/>
              <a:t>, 102, 1029-1061.</a:t>
            </a:r>
            <a:endParaRPr lang="is-IS" sz="1200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412000"/>
            <a:ext cx="5972162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2201669" cy="1030288"/>
          </a:xfrm>
        </p:spPr>
        <p:txBody>
          <a:bodyPr>
            <a:normAutofit/>
          </a:bodyPr>
          <a:lstStyle/>
          <a:p>
            <a:r>
              <a:rPr lang="is-IS" dirty="0" smtClean="0"/>
              <a:t>Er árangur peningastefnunnar að batna?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16585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412000"/>
            <a:ext cx="14760000" cy="648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Frávik frá markmiði hafa minnkað undanfarin ár …</a:t>
            </a:r>
            <a:endParaRPr lang="is-I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Frá 2001 hafa frávik verðbólgu frá markmiði verið bæði verið stór og þrálát … lakari árangur en meðal annarra landa</a:t>
            </a:r>
          </a:p>
          <a:p>
            <a:r>
              <a:rPr lang="is-IS" dirty="0" smtClean="0"/>
              <a:t>Árangurinn hefur batnað töluvert undanfarin 5 ár: meðalfrávik hafa minnkað töluvert og stór frávik eru mun fátíðari en áður … </a:t>
            </a:r>
          </a:p>
          <a:p>
            <a:r>
              <a:rPr lang="is-IS" dirty="0" smtClean="0"/>
              <a:t>… nú ekki einungis yfirskot heldur einnig undirskot – sem er nauðsynlegt ef verðbólga á að meðaltali að vera í markmiði</a:t>
            </a:r>
            <a:endParaRPr lang="is-IS" dirty="0"/>
          </a:p>
        </p:txBody>
      </p:sp>
      <p:sp>
        <p:nvSpPr>
          <p:cNvPr id="10" name="TextBox 9"/>
          <p:cNvSpPr txBox="1"/>
          <p:nvPr/>
        </p:nvSpPr>
        <p:spPr>
          <a:xfrm>
            <a:off x="819400" y="8153400"/>
            <a:ext cx="14626000" cy="7987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</a:t>
            </a:r>
            <a:r>
              <a:rPr lang="is-IS" sz="1200" dirty="0"/>
              <a:t>Tölugildi meðalfrávika frá verðbólgumarkmiði (út frá mælikvarða á verðbólgu sem verðbólgumarkmið hvers lands miðast við) og hlutfallslegt framlag frávika yfir og undir </a:t>
            </a:r>
            <a:r>
              <a:rPr lang="is-IS" sz="1200" dirty="0" smtClean="0"/>
              <a:t>markmiði. 2. </a:t>
            </a:r>
            <a:r>
              <a:rPr lang="is-IS" sz="1200" dirty="0"/>
              <a:t>Tíðni frávika </a:t>
            </a:r>
            <a:r>
              <a:rPr lang="is-IS" sz="1200" dirty="0" smtClean="0"/>
              <a:t>umfram </a:t>
            </a:r>
            <a:r>
              <a:rPr lang="is-IS" sz="1200" dirty="0"/>
              <a:t>1 prósentu frá verðbólgumarkmiði (út frá mælikvarða á verðbólgu sem verðbólgumarkmið hvers lands miðast við) og hlutfallslegt framlag frávika yfir og undir markmiði</a:t>
            </a:r>
            <a:r>
              <a:rPr lang="is-IS" sz="1200" dirty="0" smtClean="0"/>
              <a:t>. 3. </a:t>
            </a:r>
            <a:r>
              <a:rPr lang="is-IS" sz="1200" dirty="0"/>
              <a:t>Tíðni frávika umfram 2 prósentur frá verðbólgumarkmiði (út frá mælikvarða á verðbólgu sem verðbólgumarkmið hvers lands miðast við) og hlutfallslegt framlag frávika yfir og undir markmiði.</a:t>
            </a:r>
            <a:endParaRPr lang="is-IS" sz="1200" dirty="0" smtClean="0"/>
          </a:p>
          <a:p>
            <a:r>
              <a:rPr lang="is-IS" sz="1200" i="1" dirty="0" smtClean="0"/>
              <a:t>Heimild:</a:t>
            </a:r>
            <a:r>
              <a:rPr lang="is-IS" sz="1200" dirty="0" smtClean="0"/>
              <a:t> Seðlabanki Íslands (2017), „Peningastefna byggð á verðbólgumarkmiði: Reynslan á Íslandi frá árinu 2001 og breytingar í kjölfar fjármálakreppunnar“, </a:t>
            </a:r>
            <a:r>
              <a:rPr lang="is-IS" sz="1200" i="1" dirty="0" smtClean="0"/>
              <a:t>Sérrit</a:t>
            </a:r>
            <a:r>
              <a:rPr lang="is-IS" sz="1200" dirty="0" smtClean="0"/>
              <a:t> nr. 11.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11068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412000"/>
            <a:ext cx="14760000" cy="648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… og sveiflur í verðbólgu og -væntingum minnkað</a:t>
            </a:r>
            <a:endParaRPr lang="is-I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Bættur árangur við að halda verðbólgu í skefjum hefur m.a. skilað sér í því að sveiflur í verðbólgu og verðbólguvæntingum hafa minnkað frá því sem áður var … sveiflur eru eftir sem áður meiri en í öðrum iðnríkjum en munurinn hefur minnkað mikið</a:t>
            </a:r>
          </a:p>
          <a:p>
            <a:r>
              <a:rPr lang="is-IS" dirty="0" smtClean="0"/>
              <a:t>Hefur einnig skilað sér í minnkandi óvissu um framtíðar verðbólguhorfur</a:t>
            </a:r>
            <a:endParaRPr lang="is-IS" dirty="0"/>
          </a:p>
        </p:txBody>
      </p:sp>
      <p:sp>
        <p:nvSpPr>
          <p:cNvPr id="10" name="TextBox 9"/>
          <p:cNvSpPr txBox="1"/>
          <p:nvPr/>
        </p:nvSpPr>
        <p:spPr>
          <a:xfrm>
            <a:off x="819400" y="7924800"/>
            <a:ext cx="14626000" cy="1027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</a:t>
            </a:r>
            <a:r>
              <a:rPr lang="is-IS" sz="1200" dirty="0"/>
              <a:t>Staðalfrávik í mismunandi mælikvörðum á verðbólgu og </a:t>
            </a:r>
            <a:r>
              <a:rPr lang="is-IS" sz="1200" dirty="0" smtClean="0"/>
              <a:t>verðbólguvæntingum </a:t>
            </a:r>
            <a:r>
              <a:rPr lang="is-IS" sz="1200" dirty="0"/>
              <a:t>fyrir 5 jafnlöng </a:t>
            </a:r>
            <a:r>
              <a:rPr lang="is-IS" sz="1200" dirty="0" smtClean="0"/>
              <a:t>tímabil frá 1.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2002 - 4. </a:t>
            </a:r>
            <a:r>
              <a:rPr lang="is-IS" sz="1200" dirty="0" err="1" smtClean="0"/>
              <a:t>ársfj</a:t>
            </a:r>
            <a:r>
              <a:rPr lang="is-IS" sz="1200" dirty="0" smtClean="0"/>
              <a:t>. 2017. </a:t>
            </a:r>
            <a:r>
              <a:rPr lang="is-IS" sz="1200" dirty="0"/>
              <a:t>Undirliggjandi verðbólga er metin með miðgildi sex </a:t>
            </a:r>
            <a:r>
              <a:rPr lang="is-IS" sz="1200" dirty="0" err="1"/>
              <a:t>tölfræðilegra</a:t>
            </a:r>
            <a:r>
              <a:rPr lang="is-IS" sz="1200" dirty="0"/>
              <a:t> mælikvarða (fimm klipptra meðaltala og vegins miðgildis). Notast er við verðbólguálag á skuldabréfamarkaði sem mælikvarða á verðbólguvæntingar til 2 og 5 ára (gögn einungis frá 2003</a:t>
            </a:r>
            <a:r>
              <a:rPr lang="is-IS" sz="1200" dirty="0" smtClean="0"/>
              <a:t>). 2. </a:t>
            </a:r>
            <a:r>
              <a:rPr lang="is-IS" sz="1200" dirty="0"/>
              <a:t>Staðalfrávik í ársverðbólgu miðað við ársfjórðungsleg meðaltöl vísitölu neysluverðs</a:t>
            </a:r>
            <a:r>
              <a:rPr lang="is-IS" sz="1200" dirty="0" smtClean="0"/>
              <a:t>. 3. Staðalfrávik </a:t>
            </a:r>
            <a:r>
              <a:rPr lang="is-IS" sz="1200" dirty="0"/>
              <a:t>í svörum um verðbólguvæntingar fyrir 5 jafnlöng </a:t>
            </a:r>
            <a:r>
              <a:rPr lang="is-IS" sz="1200" dirty="0" smtClean="0"/>
              <a:t>tímabil</a:t>
            </a:r>
            <a:r>
              <a:rPr lang="is-IS" sz="1200" dirty="0"/>
              <a:t> frá 1. </a:t>
            </a:r>
            <a:r>
              <a:rPr lang="is-IS" sz="1200" dirty="0" err="1"/>
              <a:t>ársfj</a:t>
            </a:r>
            <a:r>
              <a:rPr lang="is-IS" sz="1200" dirty="0"/>
              <a:t>. 2002 - 4. </a:t>
            </a:r>
            <a:r>
              <a:rPr lang="is-IS" sz="1200" dirty="0" err="1"/>
              <a:t>ársfj</a:t>
            </a:r>
            <a:r>
              <a:rPr lang="is-IS" sz="1200" dirty="0"/>
              <a:t>. 2017</a:t>
            </a:r>
            <a:r>
              <a:rPr lang="is-IS" sz="1200" dirty="0" smtClean="0"/>
              <a:t> </a:t>
            </a:r>
            <a:r>
              <a:rPr lang="is-IS" sz="1200" dirty="0"/>
              <a:t>(línuleg </a:t>
            </a:r>
            <a:r>
              <a:rPr lang="is-IS" sz="1200" dirty="0" err="1"/>
              <a:t>brúun</a:t>
            </a:r>
            <a:r>
              <a:rPr lang="is-IS" sz="1200" dirty="0"/>
              <a:t> notuð þar sem mælingar vantar). Ekki voru gerðar kannanir meðal greiningar- og markaðsaðila frá miðju ári 2008 og fram til ársbyrjunar 2012. Frá þeim tíma eru langtímaverðbólguvæntingar einnig kannaðar</a:t>
            </a:r>
            <a:r>
              <a:rPr lang="is-IS" sz="1200" dirty="0" smtClean="0"/>
              <a:t>.</a:t>
            </a:r>
          </a:p>
          <a:p>
            <a:r>
              <a:rPr lang="is-IS" sz="1200" i="1" dirty="0"/>
              <a:t>Heimild:</a:t>
            </a:r>
            <a:r>
              <a:rPr lang="is-IS" sz="1200" dirty="0"/>
              <a:t> Seðlabanki Íslands (2017), „Peningastefna byggð á verðbólgumarkmiði: </a:t>
            </a:r>
            <a:r>
              <a:rPr lang="is-IS" sz="1200" dirty="0" smtClean="0"/>
              <a:t>Reynslan </a:t>
            </a:r>
            <a:r>
              <a:rPr lang="is-IS" sz="1200" dirty="0"/>
              <a:t>á Íslandi frá árinu 2001 og breytingar í kjölfar fjármálakreppunnar“, </a:t>
            </a:r>
            <a:r>
              <a:rPr lang="is-IS" sz="1200" i="1" dirty="0"/>
              <a:t>Sérrit</a:t>
            </a:r>
            <a:r>
              <a:rPr lang="is-IS" sz="1200" dirty="0"/>
              <a:t> nr. </a:t>
            </a:r>
            <a:r>
              <a:rPr lang="is-IS" sz="1200" dirty="0" smtClean="0"/>
              <a:t>11.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22921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412000"/>
            <a:ext cx="5972162" cy="666000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412000"/>
            <a:ext cx="5977063" cy="6660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Hagsveiflur hafa einnig minnkað verulega hér á landi frá því sem áður var – hvort sem horft er á hagvöxt, innlenda eftirspurn eða vinnumarkað …</a:t>
            </a:r>
          </a:p>
          <a:p>
            <a:r>
              <a:rPr lang="is-IS" dirty="0" smtClean="0"/>
              <a:t>… sveiflurnar eru þó eftir sem áður meiri en í öðrum iðnríkjum – en munurinn hefur minnkað verulega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Hagsveiflur hafa einnig farið minnkandi …</a:t>
            </a:r>
            <a:endParaRPr lang="is-IS" dirty="0"/>
          </a:p>
        </p:txBody>
      </p:sp>
      <p:sp>
        <p:nvSpPr>
          <p:cNvPr id="8" name="TextBox 7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smtClean="0"/>
              <a:t>Staðalfrávik í ársbreytingu ýmissa þjóðhagsstærða. 2. Staðalfrávik í árshagvexti.</a:t>
            </a:r>
          </a:p>
          <a:p>
            <a:r>
              <a:rPr lang="is-IS" sz="1200" i="1" dirty="0"/>
              <a:t>Heimild:</a:t>
            </a:r>
            <a:r>
              <a:rPr lang="is-IS" sz="1200" dirty="0"/>
              <a:t> Seðlabanki Íslands (2017), „Peningastefna byggð á verðbólgumarkmiði: </a:t>
            </a:r>
            <a:r>
              <a:rPr lang="is-IS" sz="1200" dirty="0" smtClean="0"/>
              <a:t>Reynslan </a:t>
            </a:r>
            <a:r>
              <a:rPr lang="is-IS" sz="1200" dirty="0"/>
              <a:t>á Íslandi frá árinu 2001 og breytingar í kjölfar fjármálakreppunnar“, </a:t>
            </a:r>
            <a:r>
              <a:rPr lang="is-IS" sz="1200" i="1" dirty="0"/>
              <a:t>Sérrit</a:t>
            </a:r>
            <a:r>
              <a:rPr lang="is-IS" sz="1200" dirty="0"/>
              <a:t> nr. </a:t>
            </a:r>
            <a:r>
              <a:rPr lang="is-IS" sz="1200" dirty="0" smtClean="0"/>
              <a:t>11.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3175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Staða efnahagsmála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614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412000"/>
            <a:ext cx="14760000" cy="648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… með minni sveiflum í útflutningi og raunvöxtum</a:t>
            </a:r>
            <a:endParaRPr lang="is-I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Sveiflukennd ytri skilyrði eru oft nefnd sem ástæða meiri hagsveiflna hér á landi – eiga örugglega hlut að máli en þá einkum sveiflur í útflutningi fremur en í viðskiptakjörum …</a:t>
            </a:r>
          </a:p>
          <a:p>
            <a:r>
              <a:rPr lang="is-IS" dirty="0" smtClean="0"/>
              <a:t>… en sveiflur í raunvöxtum vega einnig þungt – og aukin stöðugleiki þeirra er veigamikil ástæða minni hagsveiflna undanfarið</a:t>
            </a:r>
            <a:endParaRPr lang="is-IS" dirty="0"/>
          </a:p>
        </p:txBody>
      </p:sp>
      <p:sp>
        <p:nvSpPr>
          <p:cNvPr id="10" name="TextBox 9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Staðalfrávik í ársbreytingu ársmeðaltals útflutnings vöru og þjónustu. 2. Staðalfrávik í breytingu ársmeðaltals viðskiptakjara. 3. Staðalfrávik ársfjórðungsmeðaltala langtímaraunvaxta (5-10 ára ríkisskuldabréfa) miðað við ársverðbólgu hvers tíma.</a:t>
            </a:r>
          </a:p>
          <a:p>
            <a:r>
              <a:rPr lang="is-IS" sz="1200" i="1" dirty="0"/>
              <a:t>Heimild:</a:t>
            </a:r>
            <a:r>
              <a:rPr lang="is-IS" sz="1200" dirty="0"/>
              <a:t> Seðlabanki Íslands (2017), „Peningastefna byggð á verðbólgumarkmiði: </a:t>
            </a:r>
            <a:r>
              <a:rPr lang="is-IS" sz="1200" dirty="0" smtClean="0"/>
              <a:t>Reynslan </a:t>
            </a:r>
            <a:r>
              <a:rPr lang="is-IS" sz="1200" dirty="0"/>
              <a:t>á Íslandi frá árinu 2001 og breytingar í kjölfar fjármálakreppunnar“, </a:t>
            </a:r>
            <a:r>
              <a:rPr lang="is-IS" sz="1200" i="1" dirty="0"/>
              <a:t>Sérrit</a:t>
            </a:r>
            <a:r>
              <a:rPr lang="is-IS" sz="1200" dirty="0"/>
              <a:t> nr. </a:t>
            </a:r>
            <a:r>
              <a:rPr lang="is-IS" sz="1200" dirty="0" smtClean="0"/>
              <a:t>11.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38794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Aukin fylgni gengisbreytinga og hagsveiflna</a:t>
            </a:r>
            <a:endParaRPr lang="is-I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Gengi krónunnar hefur hækkað mikið undanfarin ár – en kemur ekki á óvart í ljósi efnahagsuppsveiflu</a:t>
            </a:r>
          </a:p>
          <a:p>
            <a:r>
              <a:rPr lang="is-IS" dirty="0" smtClean="0"/>
              <a:t>Raungengissveiflur þekkjast hér eins og í öðrum litlum og opnum hagkerfum – ekki síst í þeim sem reiða sig á hrávöruframleiðslu … þekkjast jafnvel í löndum í myntbandalagi og sem notast við myntráð</a:t>
            </a:r>
            <a:endParaRPr lang="is-IS" dirty="0"/>
          </a:p>
        </p:txBody>
      </p:sp>
      <p:pic>
        <p:nvPicPr>
          <p:cNvPr id="14" name="Content Placeholder 1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412000"/>
            <a:ext cx="14760000" cy="64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9399" y="8153400"/>
            <a:ext cx="14639339" cy="7987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Mismunur framleiðsluspennu á Íslandi og í helstu viðskiptalöndum. Raungengi er miðað við hlutfallslegt neysluverðlag. Myndin sýnir ársmeðaltöl ársfjórðungsgagna. </a:t>
            </a:r>
            <a:br>
              <a:rPr lang="is-IS" sz="1200" dirty="0" smtClean="0"/>
            </a:br>
            <a:r>
              <a:rPr lang="is-IS" sz="1200" dirty="0" smtClean="0"/>
              <a:t>2. Uppsafnaður hagvaxtarmunur er mismunur breytingar VLF frá 2010 til 2016 fyrir hvert land og fyrir evrusvæðið. Breyting á gengi gjaldmiðla gagnvart EUR er breyting milli ársmeðaltala 2010 og 2016. Hækkun táknar hækkun viðkomandi gjaldmiðils gagnvart EUR</a:t>
            </a:r>
            <a:r>
              <a:rPr lang="is-IS" sz="1200" dirty="0"/>
              <a:t>. </a:t>
            </a:r>
            <a:r>
              <a:rPr lang="is-IS" sz="1200" dirty="0" smtClean="0"/>
              <a:t>3. </a:t>
            </a:r>
            <a:r>
              <a:rPr lang="is-IS" sz="1200" dirty="0"/>
              <a:t>Breytingar í raungengi frá hápunkti (lágpunkti) til lágpunkts (hápunkts</a:t>
            </a:r>
            <a:r>
              <a:rPr lang="is-IS" sz="1200" dirty="0" smtClean="0"/>
              <a:t>). Nánari skýringar á aðferðafræði er að finna í Seðlabanki Íslands (2017).</a:t>
            </a:r>
          </a:p>
          <a:p>
            <a:r>
              <a:rPr lang="is-IS" sz="1200" i="1" dirty="0"/>
              <a:t>Heimild:</a:t>
            </a:r>
            <a:r>
              <a:rPr lang="is-IS" sz="1200" dirty="0"/>
              <a:t> Seðlabanki Íslands (2017), „Peningastefna byggð á verðbólgumarkmiði: </a:t>
            </a:r>
            <a:r>
              <a:rPr lang="is-IS" sz="1200" dirty="0" smtClean="0"/>
              <a:t>Reynslan </a:t>
            </a:r>
            <a:r>
              <a:rPr lang="is-IS" sz="1200" dirty="0"/>
              <a:t>á Íslandi frá árinu 2001 og breytingar í kjölfar fjármálakreppunnar“, </a:t>
            </a:r>
            <a:r>
              <a:rPr lang="is-IS" sz="1200" i="1" dirty="0"/>
              <a:t>Sérrit</a:t>
            </a:r>
            <a:r>
              <a:rPr lang="is-IS" sz="1200" dirty="0"/>
              <a:t> nr. </a:t>
            </a:r>
            <a:r>
              <a:rPr lang="is-IS" sz="1200" dirty="0" smtClean="0"/>
              <a:t>11.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76712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Peningastefnan að ná betri árangri en áður</a:t>
            </a:r>
            <a:endParaRPr lang="is-I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Vísbendingar eru því um að peningastefnan sé orðin skilvirkari og að hún sé að ná meiri árangri en áður</a:t>
            </a:r>
          </a:p>
          <a:p>
            <a:r>
              <a:rPr lang="is-IS" dirty="0" smtClean="0"/>
              <a:t>Mat á </a:t>
            </a:r>
            <a:r>
              <a:rPr lang="is-IS" dirty="0" err="1" smtClean="0"/>
              <a:t>hagkvæmnisjaðri</a:t>
            </a:r>
            <a:r>
              <a:rPr lang="is-IS" dirty="0" smtClean="0"/>
              <a:t> peningastefnunnar staðfestir það: hægt að ná hagstæðari samsetningu sveiflna í efnahagsumsvifum og verðbólgu en áður … og raunverlegar sveiflur í hagvexti og verðbólgu hafa færst nær því sem best er mögulegt</a:t>
            </a:r>
            <a:endParaRPr lang="is-I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19400" y="8305800"/>
                <a:ext cx="14626000" cy="646331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r>
                  <a:rPr lang="is-IS" sz="1200" dirty="0" smtClean="0"/>
                  <a:t>1. </a:t>
                </a:r>
                <a:r>
                  <a:rPr lang="is-IS" sz="1200" dirty="0" err="1"/>
                  <a:t>Hagkvæmnisjaðarinn</a:t>
                </a:r>
                <a:r>
                  <a:rPr lang="is-IS" sz="1200" dirty="0"/>
                  <a:t> sýnir þau pör staðalfráviks verðbólgu og hagvaxtar (í prósentum) út frá </a:t>
                </a:r>
                <a:r>
                  <a:rPr lang="is-IS" sz="1200" dirty="0" err="1"/>
                  <a:t>DSGE-líkani</a:t>
                </a:r>
                <a:r>
                  <a:rPr lang="is-IS" sz="1200" dirty="0"/>
                  <a:t> </a:t>
                </a:r>
                <a:r>
                  <a:rPr lang="is-IS" sz="1200" dirty="0" smtClean="0"/>
                  <a:t>SÍ </a:t>
                </a:r>
                <a:r>
                  <a:rPr lang="is-IS" sz="1200" dirty="0"/>
                  <a:t>sem lágmarkar </a:t>
                </a:r>
                <a14:m>
                  <m:oMath xmlns:m="http://schemas.openxmlformats.org/officeDocument/2006/math">
                    <m:r>
                      <a:rPr lang="is-IS" sz="12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is-I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is-I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s-IS" sz="1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s-IS" sz="12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is-IS" sz="1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is-I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s-IS" sz="12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is-IS" sz="1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is-IS" sz="1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s-I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s-I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+(1−</m:t>
                    </m:r>
                    <m:r>
                      <a:rPr lang="is-I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is-I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is-I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s-I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s-I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is-I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s-I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s-IS" sz="1200" dirty="0"/>
                  <a:t> fyrir mismunandi </a:t>
                </a:r>
                <a14:m>
                  <m:oMath xmlns:m="http://schemas.openxmlformats.org/officeDocument/2006/math">
                    <m:r>
                      <a:rPr lang="is-IS" sz="12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is-IS" sz="1200" dirty="0"/>
                  <a:t> á bilinu 0-1 að því gefnu að peningastefnan ákvarðist út frá einfaldri </a:t>
                </a:r>
                <a:r>
                  <a:rPr lang="is-IS" sz="1200" dirty="0" err="1"/>
                  <a:t>Taylor-reglu</a:t>
                </a:r>
                <a:r>
                  <a:rPr lang="is-IS" sz="1200" dirty="0"/>
                  <a:t>, þar sem </a:t>
                </a:r>
                <a14:m>
                  <m:oMath xmlns:m="http://schemas.openxmlformats.org/officeDocument/2006/math">
                    <m:r>
                      <a:rPr lang="is-IS" sz="12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is-IS" sz="1200" dirty="0"/>
                  <a:t> er verðbólga,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s-I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s-IS" sz="12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s-IS" sz="1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is-IS" sz="1200" dirty="0"/>
                  <a:t> er verðbólgumarkmiðið og </a:t>
                </a:r>
                <a14:m>
                  <m:oMath xmlns:m="http://schemas.openxmlformats.org/officeDocument/2006/math">
                    <m:r>
                      <a:rPr lang="is-IS" sz="12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is-IS" sz="1200" dirty="0"/>
                  <a:t> er framleiðsluspenna. Punktarnir sýna pör staðalfráviks verðbólgu og hagvaxtar á þessum tímabilum. Notast er við árstíðarleiðrétt </a:t>
                </a:r>
                <a:r>
                  <a:rPr lang="is-IS" sz="1200" dirty="0" err="1"/>
                  <a:t>Kalman-síuð</a:t>
                </a:r>
                <a:r>
                  <a:rPr lang="is-IS" sz="1200" dirty="0"/>
                  <a:t> gögn.</a:t>
                </a:r>
                <a:endParaRPr lang="is-IS" sz="1200" dirty="0" smtClean="0"/>
              </a:p>
              <a:p>
                <a:r>
                  <a:rPr lang="is-IS" sz="1200" i="1" dirty="0"/>
                  <a:t>Heimild:</a:t>
                </a:r>
                <a:r>
                  <a:rPr lang="is-IS" sz="1200" dirty="0"/>
                  <a:t> Seðlabanki Íslands (2017), „Peningastefna byggð á verðbólgumarkmiði: Reynslan á Íslandi frá árinu 2001 og breytingar í kjölfar fjármálakreppunnar“, </a:t>
                </a:r>
                <a:r>
                  <a:rPr lang="is-IS" sz="1200" i="1" dirty="0"/>
                  <a:t>Sérrit</a:t>
                </a:r>
                <a:r>
                  <a:rPr lang="is-IS" sz="1200" dirty="0"/>
                  <a:t> nr. </a:t>
                </a:r>
                <a:r>
                  <a:rPr lang="is-IS" sz="1200" dirty="0" smtClean="0"/>
                  <a:t>11.</a:t>
                </a:r>
                <a:endParaRPr lang="is-IS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00" y="8305800"/>
                <a:ext cx="14626000" cy="646331"/>
              </a:xfrm>
              <a:prstGeom prst="rect">
                <a:avLst/>
              </a:prstGeom>
              <a:blipFill rotWithShape="0">
                <a:blip r:embed="rId2"/>
                <a:stretch>
                  <a:fillRect r="-83" b="-7547"/>
                </a:stretch>
              </a:blipFill>
            </p:spPr>
            <p:txBody>
              <a:bodyPr/>
              <a:lstStyle/>
              <a:p>
                <a:r>
                  <a:rPr lang="is-I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60000" y="2412000"/>
            <a:ext cx="8527048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412000"/>
            <a:ext cx="14760000" cy="64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400" y="8153400"/>
            <a:ext cx="14626000" cy="7987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Útflutningsverð </a:t>
            </a:r>
            <a:r>
              <a:rPr lang="is-IS" sz="1200" dirty="0"/>
              <a:t>Íslands í hlutfalli við útflutningsverð helstu viðskiptalanda (fært í sama gjaldmiðli með vísitölu meðalgengis). </a:t>
            </a:r>
            <a:r>
              <a:rPr lang="is-IS" sz="1200" dirty="0" smtClean="0"/>
              <a:t>Skyggða svæðið sýnir ár þar sem heimshagvöxtur er undir 25 ára meðaltali (1992-2016). 2. </a:t>
            </a:r>
            <a:r>
              <a:rPr lang="is-IS" sz="1200" dirty="0"/>
              <a:t>Mismunur kaupmáttar útflutnings og útflutningsmagns í hlutfalli af VLF fyrra árs. Samtals áhrif fyrir árin </a:t>
            </a:r>
            <a:r>
              <a:rPr lang="is-IS" sz="1200" dirty="0" smtClean="0"/>
              <a:t>2014-2016. </a:t>
            </a:r>
            <a:r>
              <a:rPr lang="is-IS" sz="1200" dirty="0"/>
              <a:t>Þau lönd sem eru flokkuð sem hrávöruútflytjendur miðað við vægi hrávöru í hreinum útflutningi eru táknuð með rauðlitum </a:t>
            </a:r>
            <a:r>
              <a:rPr lang="is-IS" sz="1200" dirty="0" err="1"/>
              <a:t>súlum</a:t>
            </a:r>
            <a:r>
              <a:rPr lang="is-IS" sz="1200" dirty="0"/>
              <a:t>. </a:t>
            </a:r>
            <a:r>
              <a:rPr lang="is-IS" sz="1200" dirty="0" smtClean="0"/>
              <a:t>3. Fjögurra ársfjórðunga hreyfanlegt meðaltal.</a:t>
            </a:r>
            <a:endParaRPr lang="is-IS" sz="1200" dirty="0"/>
          </a:p>
          <a:p>
            <a:r>
              <a:rPr lang="is-IS" sz="1200" i="1" dirty="0"/>
              <a:t>Heimildir:</a:t>
            </a:r>
            <a:r>
              <a:rPr lang="is-IS" sz="1200" dirty="0"/>
              <a:t> Hagstofa Íslands, </a:t>
            </a:r>
            <a:r>
              <a:rPr lang="is-IS" sz="1200" dirty="0" err="1"/>
              <a:t>Macrobond</a:t>
            </a:r>
            <a:r>
              <a:rPr lang="is-IS" sz="1200" dirty="0"/>
              <a:t>, OECD, Sameinuðu Þjóðirnar (UNCTAD), Seðlabanki Íslands</a:t>
            </a:r>
            <a:r>
              <a:rPr lang="is-IS" sz="1200" dirty="0" smtClean="0"/>
              <a:t>.</a:t>
            </a:r>
            <a:endParaRPr lang="is-IS" sz="12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3024975" cy="668422"/>
          </a:xfrm>
        </p:spPr>
        <p:txBody>
          <a:bodyPr>
            <a:normAutofit/>
          </a:bodyPr>
          <a:lstStyle/>
          <a:p>
            <a:r>
              <a:rPr lang="is-IS" dirty="0" smtClean="0"/>
              <a:t>Hagstæð ytri skilyrði sem rekja má til ytri búhnykkja</a:t>
            </a:r>
            <a:endParaRPr lang="is-I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Hlutfallslegt útflutningsverð hækkaði um 17% 2014-16 – óvenjulegt í ljósi hægs alþjóðlegs hagvaxtar … skilar sér í meiri viðskiptakjarabata en meðal </a:t>
            </a:r>
            <a:r>
              <a:rPr lang="is-IS" dirty="0" err="1" smtClean="0"/>
              <a:t>OECD-ríkja</a:t>
            </a:r>
            <a:endParaRPr lang="is-IS" dirty="0" smtClean="0"/>
          </a:p>
          <a:p>
            <a:r>
              <a:rPr lang="is-IS" dirty="0" smtClean="0"/>
              <a:t>Útflutningur hefur einnig vaxið hratt: drifinn áfram af vexti ferðaþjónustu – sem hefur hátt í fjórfaldast að umfangi síðan 2010</a:t>
            </a:r>
            <a:endParaRPr lang="is-I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4778400" cy="1299600"/>
          </a:xfrm>
        </p:spPr>
        <p:txBody>
          <a:bodyPr/>
          <a:lstStyle/>
          <a:p>
            <a:r>
              <a:rPr lang="is-IS" dirty="0" smtClean="0"/>
              <a:t>Uppsveiflan fyrir fjármálakreppu var fjármögnuð með erlendu lánsfé: mikill viðskiptahalli og sífellt vaxandi erlendar skuldir </a:t>
            </a:r>
          </a:p>
          <a:p>
            <a:r>
              <a:rPr lang="is-IS" dirty="0" smtClean="0"/>
              <a:t>Alger umskipti í núverandi uppsveiflu: verulegur viðskiptaafgangur í hátt í áratug og hrein erlend staða var í árslok 2016 orðin jákvæð í fyrsta skipti frá upphafi mælinga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32535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Ytri staða þjóðarbúsins hefur tekið stakkaskiptum</a:t>
            </a:r>
            <a:endParaRPr lang="is-I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412000"/>
            <a:ext cx="5972400" cy="66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Undirliggjandi </a:t>
            </a:r>
            <a:r>
              <a:rPr lang="is-IS" sz="1200" dirty="0"/>
              <a:t>viðskiptajöfnuður </a:t>
            </a:r>
            <a:r>
              <a:rPr lang="is-IS" sz="1200" dirty="0" smtClean="0"/>
              <a:t>(án áhrifa fallinna fjármálafyrirtækja 2008-2015 og lyfjafyrirtækisins </a:t>
            </a:r>
            <a:r>
              <a:rPr lang="is-IS" sz="1200" dirty="0" err="1" smtClean="0"/>
              <a:t>Actavis</a:t>
            </a:r>
            <a:r>
              <a:rPr lang="is-IS" sz="1200" dirty="0" smtClean="0"/>
              <a:t> 2009-2012 á jöfnuð frumþáttatekna. Einnig hefur verið leiðrétt fyrir óbeint mældri fjármálaþjónustu (FSIM) fallinna fjármálafyrirtækja. </a:t>
            </a:r>
            <a:r>
              <a:rPr lang="is-IS" sz="1200" dirty="0"/>
              <a:t>2</a:t>
            </a:r>
            <a:r>
              <a:rPr lang="is-IS" sz="1200" dirty="0">
                <a:solidFill>
                  <a:srgbClr val="000000"/>
                </a:solidFill>
                <a:cs typeface="Arial"/>
              </a:rPr>
              <a:t>. Tölur 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fyrir árin 2008-2014 fyrir </a:t>
            </a:r>
            <a:r>
              <a:rPr lang="is-IS" sz="1200" dirty="0">
                <a:solidFill>
                  <a:srgbClr val="000000"/>
                </a:solidFill>
                <a:cs typeface="Arial"/>
              </a:rPr>
              <a:t>Ísland 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byggjast á mati á undirliggjandi hreinni erlendri stöðu. </a:t>
            </a:r>
            <a:r>
              <a:rPr lang="is-IS" sz="1200" dirty="0">
                <a:solidFill>
                  <a:srgbClr val="000000"/>
                </a:solidFill>
                <a:cs typeface="Arial"/>
              </a:rPr>
              <a:t/>
            </a:r>
            <a:br>
              <a:rPr lang="is-IS" sz="1200" dirty="0">
                <a:solidFill>
                  <a:srgbClr val="000000"/>
                </a:solidFill>
                <a:cs typeface="Arial"/>
              </a:rPr>
            </a:br>
            <a:r>
              <a:rPr lang="is-IS" sz="1200" i="1" dirty="0">
                <a:solidFill>
                  <a:srgbClr val="000000"/>
                </a:solidFill>
                <a:cs typeface="Arial"/>
              </a:rPr>
              <a:t>Heimildir: </a:t>
            </a:r>
            <a:r>
              <a:rPr lang="is-IS" sz="1200" dirty="0">
                <a:solidFill>
                  <a:srgbClr val="000000"/>
                </a:solidFill>
                <a:cs typeface="Arial"/>
              </a:rPr>
              <a:t>Alþjóðagjaldeyrissjóðurinn, Hagstofa Íslands, </a:t>
            </a:r>
            <a:r>
              <a:rPr lang="is-IS" sz="1200" dirty="0" smtClean="0">
                <a:solidFill>
                  <a:srgbClr val="000000"/>
                </a:solidFill>
                <a:cs typeface="Arial"/>
              </a:rPr>
              <a:t>Seðlabanki </a:t>
            </a:r>
            <a:r>
              <a:rPr lang="is-IS" sz="1200" dirty="0">
                <a:solidFill>
                  <a:srgbClr val="000000"/>
                </a:solidFill>
                <a:cs typeface="Arial"/>
              </a:rPr>
              <a:t>Íslands.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412000"/>
            <a:ext cx="5972162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0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Gengi krónunnar hækkaði töluvert meginhluta síðasta árs … í takt við mikinn útflutningsvöxt og bætt viðskiptakjör</a:t>
            </a:r>
          </a:p>
          <a:p>
            <a:r>
              <a:rPr lang="is-IS" dirty="0" smtClean="0"/>
              <a:t>Það hefur hins vegar lækkað undanfarið og sveiflur hafa aukist: gengið er um 2½% lægra en það var um áramótin og 12% lægra en það var hæst snemma í júní – það er hins vegar enn tæplega 5% hærra en það var á sama tíma í fyrra</a:t>
            </a:r>
            <a:endParaRPr lang="is-I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Gengi krónunnar lækkar eftir mikla hækkun í fyrra</a:t>
            </a:r>
            <a:endParaRPr lang="is-I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9400" y="8610600"/>
            <a:ext cx="14626000" cy="3415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Seðlabanki Íslands.</a:t>
            </a:r>
            <a:endParaRPr lang="is-IS" sz="1200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412000"/>
            <a:ext cx="5972162" cy="666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412000"/>
            <a:ext cx="5972162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080000" y="2412000"/>
            <a:ext cx="5972162" cy="6660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Hagvöxtur í fyrra var 7,4% og kemur í kjölfar 4,3% hagvexti 2015 – langt yfir meðalhagvexti og hagvexti í öðrum iðnríkjum</a:t>
            </a:r>
          </a:p>
          <a:p>
            <a:r>
              <a:rPr lang="is-IS" dirty="0" smtClean="0"/>
              <a:t>Hagvöxtur var 4,3% á H1/2017 – nokkru minni en í fyrra – m.a. vegna áhrifa sjómannaverkfalls á Q1</a:t>
            </a:r>
          </a:p>
          <a:p>
            <a:r>
              <a:rPr lang="is-IS" dirty="0" smtClean="0"/>
              <a:t>VLF hefur vaxið um 28% frá því að hún náði lágmarki snemma 2010 – komin ríflega 8% yfir fyrra hámark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Hagvöxtur hefur verið verulegur …</a:t>
            </a:r>
            <a:endParaRPr lang="is-IS" dirty="0"/>
          </a:p>
        </p:txBody>
      </p:sp>
      <p:sp>
        <p:nvSpPr>
          <p:cNvPr id="8" name="TextBox 7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smtClean="0"/>
              <a:t>Hagvaxtartalan fyrir 2017 er fyrir fyrri hluta ársins. 2. Meðaltal árstíðarleiðréttra árshluta. </a:t>
            </a:r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OECD, Seðlabanki Íslands.</a:t>
            </a:r>
            <a:endParaRPr lang="is-IS" sz="12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460000" y="2412000"/>
            <a:ext cx="5972162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412000"/>
            <a:ext cx="14760000" cy="648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… og töluverð spenna hefur myndast í þjóðarbúinu</a:t>
            </a:r>
            <a:endParaRPr lang="is-I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Viðvarandi </a:t>
            </a:r>
            <a:r>
              <a:rPr lang="is-IS" dirty="0"/>
              <a:t>skortur á starfsfólki, </a:t>
            </a:r>
            <a:r>
              <a:rPr lang="is-IS" dirty="0" smtClean="0"/>
              <a:t>atvinnuþátttaka sögulega há og fyrirtækjum </a:t>
            </a:r>
            <a:r>
              <a:rPr lang="is-IS" dirty="0"/>
              <a:t>sem starfa við eða umfram fulla framleiðslugetu </a:t>
            </a:r>
            <a:r>
              <a:rPr lang="is-IS" dirty="0" smtClean="0"/>
              <a:t>heldur áfram að fjölga </a:t>
            </a:r>
            <a:r>
              <a:rPr lang="is-IS" dirty="0"/>
              <a:t>… atvinnuleysi komið í </a:t>
            </a:r>
            <a:r>
              <a:rPr lang="is-IS" dirty="0" smtClean="0"/>
              <a:t>2,5% </a:t>
            </a:r>
            <a:r>
              <a:rPr lang="is-IS" dirty="0"/>
              <a:t>og hefur ekki verið minna síðan </a:t>
            </a:r>
            <a:r>
              <a:rPr lang="is-IS" dirty="0" smtClean="0"/>
              <a:t>á Q2/2008</a:t>
            </a:r>
            <a:endParaRPr lang="is-IS" dirty="0"/>
          </a:p>
          <a:p>
            <a:r>
              <a:rPr lang="is-IS" dirty="0" smtClean="0"/>
              <a:t>Vaxandi spenna í þjóðarbúinu – en á móti vegur mikill innflutningur á erlendu vinnuafli</a:t>
            </a:r>
            <a:endParaRPr lang="is-IS" dirty="0"/>
          </a:p>
        </p:txBody>
      </p:sp>
      <p:sp>
        <p:nvSpPr>
          <p:cNvPr id="8" name="TextBox 7"/>
          <p:cNvSpPr txBox="1"/>
          <p:nvPr/>
        </p:nvSpPr>
        <p:spPr>
          <a:xfrm>
            <a:off x="819400" y="8153400"/>
            <a:ext cx="14626000" cy="7987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/>
              <a:t>1. Mælikvarðar </a:t>
            </a:r>
            <a:r>
              <a:rPr lang="is-IS" sz="1200" dirty="0"/>
              <a:t>á nýtingu framleiðsluþátta eru úr viðhorfskönnun Gallup meðal 400 stærstu fyrirtækja landsins en atvinnuþátttaka samkvæmt vinnumarkaðskönnun Hagstofunnar. Árstíðarleiðréttar </a:t>
            </a:r>
            <a:r>
              <a:rPr lang="is-IS" sz="1200" dirty="0" smtClean="0"/>
              <a:t>tölur fyrir tímabilið 1. ársfj. 2006 - 2. ársfj. 2017. </a:t>
            </a:r>
            <a:r>
              <a:rPr lang="is-IS" sz="1200" dirty="0"/>
              <a:t>Brotalínur sýna meðalhlutföll tímabilsins. </a:t>
            </a:r>
            <a:r>
              <a:rPr lang="is-IS" sz="1200" dirty="0" smtClean="0"/>
              <a:t>2</a:t>
            </a:r>
            <a:r>
              <a:rPr lang="is-IS" sz="1200" dirty="0"/>
              <a:t>. </a:t>
            </a:r>
            <a:r>
              <a:rPr lang="is-IS" sz="1200" dirty="0" smtClean="0"/>
              <a:t>Árstíðarleiðréttar tölur. 3. Búferlaflutningar </a:t>
            </a:r>
            <a:r>
              <a:rPr lang="is-IS" sz="1200" dirty="0"/>
              <a:t>fólks á aldrinum 20-59 ára í hlutfalli af mannfjölda sama aldurshóps í upphafi árs. Árlegar tölur 1995-2016 og uppsafnaðar tölur frá áramótum á 2. fjórðungi áranna 2016 og 2017.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Gallup, Hagstofa Íslands, Seðlabanki Íslands.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166292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Verðbólga við eða undir markmiði í tæplega 4 ár …</a:t>
            </a:r>
            <a:endParaRPr lang="is-I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/>
              <a:t>Verðbólga var </a:t>
            </a:r>
            <a:r>
              <a:rPr lang="is-IS" dirty="0" smtClean="0"/>
              <a:t>1,7% </a:t>
            </a:r>
            <a:r>
              <a:rPr lang="is-IS" dirty="0"/>
              <a:t>í </a:t>
            </a:r>
            <a:r>
              <a:rPr lang="is-IS" dirty="0" smtClean="0"/>
              <a:t>ágúst og hefur verið á bilinu 1,5-2% undanfarið ár – undirliggjandi verðbólga mælist minni á flesta mælikvarða og án húsnæðis mælist mikil lækkun verðlags</a:t>
            </a:r>
          </a:p>
          <a:p>
            <a:r>
              <a:rPr lang="is-IS" dirty="0" smtClean="0"/>
              <a:t>Sem fyrr vegast á áhrif innfluttrar verðhjöðnunar og hækkunar á launakostnaði á framleidda einingu</a:t>
            </a:r>
            <a:endParaRPr lang="is-IS" dirty="0"/>
          </a:p>
        </p:txBody>
      </p:sp>
      <p:sp>
        <p:nvSpPr>
          <p:cNvPr id="6" name="TextBox 5"/>
          <p:cNvSpPr txBox="1"/>
          <p:nvPr/>
        </p:nvSpPr>
        <p:spPr>
          <a:xfrm>
            <a:off x="819400" y="8153400"/>
            <a:ext cx="14626000" cy="7987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/>
              <a:t>1. </a:t>
            </a:r>
            <a:r>
              <a:rPr lang="is-IS" sz="1200" dirty="0" smtClean="0"/>
              <a:t>Skyggða svæðið inniheldur bil 1. og 3. fjórðungs mats á undirliggjandi verðbólgu þar sem hún er mæld með kjarnavísitölum sem undanskilja sveiflukennda matvöruliði, bensín, opinbera þjónustu, reiknaða húsaleigu, áhrif breytinga á óbeinum sköttum og raunvöxtum húsnæðislána en einnig með tölfræðilegum mælikvörðum eins og vegnu miðgildi, klipptum meðaltölum og kviku þáttalíkani. 2. Grunnspá Seðlabankans 2. ársfj. 2017. 3. </a:t>
            </a:r>
            <a:r>
              <a:rPr lang="is-IS" sz="1200" dirty="0"/>
              <a:t>Framleiðniaukning kemur fram sem neikvætt framlag til hækkunar á launakostnaði á framleidda einingu. Grunnspá Seðlabankans 2015-2019.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Hagstofa Íslands, Thomson Reuters, Seðlabanki Íslands.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412000"/>
            <a:ext cx="1476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2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… og kjölfesta verðbólguvæntingar hefur styrkst</a:t>
            </a:r>
            <a:endParaRPr lang="is-I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 smtClean="0"/>
              <a:t>Skammtímaverðbólguvæntingar heimila, fyrirtækja og markaðsaðila við eða nálægt markmiði …</a:t>
            </a:r>
          </a:p>
          <a:p>
            <a:r>
              <a:rPr lang="is-IS" dirty="0" smtClean="0"/>
              <a:t>… hið sama má segja um langtímaverðbólguvæntingar: markaðsaðilar búast við 2½% verðbólgu næstu 5-10 ár</a:t>
            </a:r>
          </a:p>
          <a:p>
            <a:r>
              <a:rPr lang="is-IS" dirty="0" smtClean="0"/>
              <a:t>Mikil breyting frá því sem áður var: virðist hafa tekist að skapa verðbólguvæntingum kjölfestu í verðbólgumarkmiðinu</a:t>
            </a:r>
            <a:endParaRPr lang="is-IS" dirty="0"/>
          </a:p>
        </p:txBody>
      </p:sp>
      <p:sp>
        <p:nvSpPr>
          <p:cNvPr id="9" name="TextBox 8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>
                <a:solidFill>
                  <a:srgbClr val="000000"/>
                </a:solidFill>
                <a:cs typeface="Arial"/>
              </a:rPr>
              <a:t>1. </a:t>
            </a:r>
            <a:r>
              <a:rPr lang="is-IS" sz="1200" kern="0" dirty="0" smtClean="0">
                <a:solidFill>
                  <a:sysClr val="windowText" lastClr="000000"/>
                </a:solidFill>
              </a:rPr>
              <a:t>Talan </a:t>
            </a:r>
            <a:r>
              <a:rPr lang="is-IS" sz="1200" kern="0" dirty="0">
                <a:solidFill>
                  <a:sysClr val="windowText" lastClr="000000"/>
                </a:solidFill>
              </a:rPr>
              <a:t>fyrir </a:t>
            </a:r>
            <a:r>
              <a:rPr lang="is-IS" sz="1200" kern="0" dirty="0" smtClean="0">
                <a:solidFill>
                  <a:sysClr val="windowText" lastClr="000000"/>
                </a:solidFill>
              </a:rPr>
              <a:t>3. </a:t>
            </a:r>
            <a:r>
              <a:rPr lang="is-IS" sz="1200" kern="0" dirty="0">
                <a:solidFill>
                  <a:sysClr val="windowText" lastClr="000000"/>
                </a:solidFill>
              </a:rPr>
              <a:t>ársfjórðung </a:t>
            </a:r>
            <a:r>
              <a:rPr lang="is-IS" sz="1200" kern="0" dirty="0" smtClean="0">
                <a:solidFill>
                  <a:sysClr val="windowText" lastClr="000000"/>
                </a:solidFill>
              </a:rPr>
              <a:t>2017 </a:t>
            </a:r>
            <a:r>
              <a:rPr lang="is-IS" sz="1200" kern="0" dirty="0">
                <a:solidFill>
                  <a:sysClr val="windowText" lastClr="000000"/>
                </a:solidFill>
              </a:rPr>
              <a:t>er meðaltal það sem af er fjórðungnum. </a:t>
            </a:r>
            <a:r>
              <a:rPr lang="is-IS" sz="1200" dirty="0"/>
              <a:t>2. Verðbólguvæntingar til 1, 2, 5 og 10 ára út frá verðbólguálagi á skuldabréfamarkaði (ársfjórðungsleg meðaltöl) og könnun meðal markaðsaðila.</a:t>
            </a:r>
            <a:endParaRPr lang="is-IS" sz="1200" dirty="0" smtClean="0"/>
          </a:p>
          <a:p>
            <a:r>
              <a:rPr lang="is-IS" sz="1200" i="1" dirty="0" smtClean="0"/>
              <a:t>Heimildir:</a:t>
            </a:r>
            <a:r>
              <a:rPr lang="is-IS" sz="1200" dirty="0" smtClean="0"/>
              <a:t> Gallup, Hagstofa Íslands, Seðlabanki Íslands.</a:t>
            </a:r>
            <a:endParaRPr lang="is-IS" sz="1200" dirty="0"/>
          </a:p>
        </p:txBody>
      </p:sp>
      <p:pic>
        <p:nvPicPr>
          <p:cNvPr id="3" name="Content Placeholder 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2412000"/>
            <a:ext cx="1476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1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19033</TotalTime>
  <Words>2268</Words>
  <Application>Microsoft Office PowerPoint</Application>
  <PresentationFormat>Custom</PresentationFormat>
  <Paragraphs>101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Hagstæð ytri skilyrði sem rekja má til ytri búhnykkja</vt:lpstr>
      <vt:lpstr>Ytri staða þjóðarbúsins hefur tekið stakkaskiptum</vt:lpstr>
      <vt:lpstr>Gengi krónunnar lækkar eftir mikla hækkun í fyrra</vt:lpstr>
      <vt:lpstr>Hagvöxtur hefur verið verulegur …</vt:lpstr>
      <vt:lpstr>… og töluverð spenna hefur myndast í þjóðarbúinu</vt:lpstr>
      <vt:lpstr>Verðbólga við eða undir markmiði í tæplega 4 ár …</vt:lpstr>
      <vt:lpstr>… og kjölfesta verðbólguvæntingar hefur styrkst</vt:lpstr>
      <vt:lpstr>PowerPoint Presentation</vt:lpstr>
      <vt:lpstr>Rammi peningastefnunnar</vt:lpstr>
      <vt:lpstr>Meginstjórntæki peningastefnunnar</vt:lpstr>
      <vt:lpstr>Vaxtaþróun og þróun efnahagsmála</vt:lpstr>
      <vt:lpstr>Vextir og hagsveifla í alþjólegu samhengi</vt:lpstr>
      <vt:lpstr>Alþjóðlegir vextir í sögulegu samhengi</vt:lpstr>
      <vt:lpstr>PowerPoint Presentation</vt:lpstr>
      <vt:lpstr>Frávik frá markmiði hafa minnkað undanfarin ár …</vt:lpstr>
      <vt:lpstr>… og sveiflur í verðbólgu og -væntingum minnkað</vt:lpstr>
      <vt:lpstr>Hagsveiflur hafa einnig farið minnkandi …</vt:lpstr>
      <vt:lpstr>… með minni sveiflum í útflutningi og raunvöxtum</vt:lpstr>
      <vt:lpstr>Aukin fylgni gengisbreytinga og hagsveiflna</vt:lpstr>
      <vt:lpstr>Peningastefnan að ná betri árangri en áður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Sedlabankinn_PPT_grunnur_1-10</dc:title>
  <dc:creator>SÍ Þórarinn Gunnar Pétursson</dc:creator>
  <cp:lastModifiedBy>SÍ Þórarinn Gunnar Pétursson</cp:lastModifiedBy>
  <cp:revision>709</cp:revision>
  <cp:lastPrinted>2017-05-10T14:21:10Z</cp:lastPrinted>
  <dcterms:created xsi:type="dcterms:W3CDTF">2017-01-22T13:40:49Z</dcterms:created>
  <dcterms:modified xsi:type="dcterms:W3CDTF">2017-09-19T10:46:56Z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2017-01-22T00:00:00Z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2017-01-22T00:00:00Z</vt:filetime>
  </property>
</Properties>
</file>