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8" r:id="rId2"/>
    <p:sldId id="259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290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606" r:id="rId41"/>
    <p:sldId id="607" r:id="rId42"/>
    <p:sldId id="321" r:id="rId43"/>
    <p:sldId id="562" r:id="rId44"/>
    <p:sldId id="563" r:id="rId45"/>
    <p:sldId id="564" r:id="rId46"/>
    <p:sldId id="565" r:id="rId47"/>
    <p:sldId id="566" r:id="rId48"/>
    <p:sldId id="567" r:id="rId49"/>
    <p:sldId id="568" r:id="rId50"/>
    <p:sldId id="569" r:id="rId51"/>
    <p:sldId id="570" r:id="rId52"/>
    <p:sldId id="571" r:id="rId53"/>
    <p:sldId id="572" r:id="rId54"/>
    <p:sldId id="573" r:id="rId55"/>
    <p:sldId id="574" r:id="rId56"/>
    <p:sldId id="575" r:id="rId57"/>
    <p:sldId id="576" r:id="rId58"/>
    <p:sldId id="577" r:id="rId59"/>
    <p:sldId id="347" r:id="rId60"/>
    <p:sldId id="582" r:id="rId61"/>
    <p:sldId id="583" r:id="rId62"/>
    <p:sldId id="584" r:id="rId63"/>
    <p:sldId id="585" r:id="rId64"/>
    <p:sldId id="352" r:id="rId65"/>
    <p:sldId id="587" r:id="rId66"/>
    <p:sldId id="588" r:id="rId67"/>
    <p:sldId id="589" r:id="rId68"/>
    <p:sldId id="590" r:id="rId69"/>
    <p:sldId id="591" r:id="rId70"/>
    <p:sldId id="474" r:id="rId71"/>
    <p:sldId id="475" r:id="rId72"/>
    <p:sldId id="476" r:id="rId73"/>
    <p:sldId id="367" r:id="rId74"/>
    <p:sldId id="592" r:id="rId75"/>
    <p:sldId id="373" r:id="rId76"/>
    <p:sldId id="596" r:id="rId77"/>
    <p:sldId id="597" r:id="rId78"/>
    <p:sldId id="598" r:id="rId79"/>
    <p:sldId id="599" r:id="rId80"/>
    <p:sldId id="600" r:id="rId81"/>
    <p:sldId id="601" r:id="rId82"/>
    <p:sldId id="602" r:id="rId83"/>
    <p:sldId id="603" r:id="rId84"/>
    <p:sldId id="604" r:id="rId85"/>
    <p:sldId id="605" r:id="rId86"/>
    <p:sldId id="608" r:id="rId87"/>
    <p:sldId id="609" r:id="rId88"/>
  </p:sldIdLst>
  <p:sldSz cx="9144000" cy="6858000" type="screen4x3"/>
  <p:notesSz cx="6718300" cy="98679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6115" autoAdjust="0"/>
  </p:normalViewPr>
  <p:slideViewPr>
    <p:cSldViewPr>
      <p:cViewPr>
        <p:scale>
          <a:sx n="80" d="100"/>
          <a:sy n="80" d="100"/>
        </p:scale>
        <p:origin x="-18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14"/>
      </p:cViewPr>
      <p:guideLst>
        <p:guide orient="horz" pos="3109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83A91-4DC6-4600-ADEB-ED45FE83AC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smtClean="0"/>
              <a:t>Click to edit Master text styles</a:t>
            </a:r>
          </a:p>
          <a:p>
            <a:pPr lvl="1"/>
            <a:r>
              <a:rPr lang="is-IS" noProof="0" smtClean="0"/>
              <a:t>Second level</a:t>
            </a:r>
          </a:p>
          <a:p>
            <a:pPr lvl="2"/>
            <a:r>
              <a:rPr lang="is-IS" noProof="0" smtClean="0"/>
              <a:t>Third level</a:t>
            </a:r>
          </a:p>
          <a:p>
            <a:pPr lvl="3"/>
            <a:r>
              <a:rPr lang="is-IS" noProof="0" smtClean="0"/>
              <a:t>Fourth level</a:t>
            </a:r>
          </a:p>
          <a:p>
            <a:pPr lvl="4"/>
            <a:r>
              <a:rPr lang="is-I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5EC47-0126-4F8D-AC3B-7D51AF1D3308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B2DA7-0AEE-437E-B551-A8966BE07FDF}" type="slidenum">
              <a:rPr lang="is-IS"/>
              <a:pPr/>
              <a:t>1</a:t>
            </a:fld>
            <a:endParaRPr lang="is-I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>
                <a:solidFill>
                  <a:schemeClr val="bg1"/>
                </a:solidFill>
                <a:latin typeface="Calibri" pitchFamily="34" charset="0"/>
                <a:cs typeface="+mn-cs"/>
              </a:rPr>
              <a:t>Seðlabanki Íslands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pic>
        <p:nvPicPr>
          <p:cNvPr id="1028" name="Picture 12" descr="SEDLOG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14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800225"/>
          </a:xfrm>
        </p:spPr>
        <p:txBody>
          <a:bodyPr/>
          <a:lstStyle/>
          <a:p>
            <a:pPr eaLnBrk="1" hangingPunct="1"/>
            <a:r>
              <a:rPr lang="en-GB" sz="5600" dirty="0" smtClean="0"/>
              <a:t>Monetary Bulletin 2011/2</a:t>
            </a:r>
            <a:br>
              <a:rPr lang="en-GB" sz="5600" dirty="0" smtClean="0"/>
            </a:b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640762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Powerpoint charts from  Economic and monetary developments and prospects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1026" name="Picture 2" descr="X:\Monetary Bulletin\2011\MB2011_2\PNG\18.05.11\MB112-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400948" cy="475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42" name="Picture 2" descr="X:\Monetary Bulletin\2011\MB2011_2\PNG\MB112-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974264" cy="430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1266" name="Picture 2" descr="X:\Monetary Bulletin\2011\MB2011_2\PNG\MB112-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004741" cy="465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2290" name="Picture 2" descr="X:\Monetary Bulletin\2011\MB2011_2\PNG\MB112-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004741" cy="483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3314" name="Picture 2" descr="X:\Monetary Bulletin\2011\MB2011_2\PNG\MB112-I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053505" cy="457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4338" name="Picture 2" descr="X:\Monetary Bulletin\2011\MB2011_2\PNG\MB112-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986455" cy="477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15362" name="Picture 2" descr="X:\Monetary Bulletin\2011\MB2011_2\PNG\MB112-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539574"/>
            <a:ext cx="4065696" cy="50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050" name="Picture 2" descr="X:\Monetary Bulletin\2011\MB2011_2\PNG\18.05.11\MB112-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4035219" cy="50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7410" name="Picture 2" descr="X:\Monetary Bulletin\2011\MB2011_2\PNG\MB112-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102269" cy="519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8434" name="Picture 2" descr="X:\Monetary Bulletin\2011\MB2011_2\PNG\MB112-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108365" cy="4876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026" name="Picture 2" descr="X:\Monetary Bulletin\2011\MB2011_2\PNG\MB112-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988" y="1341438"/>
            <a:ext cx="380304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9458" name="Picture 2" descr="X:\Monetary Bulletin\2011\MB2011_2\PNG\MB112-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14460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0482" name="Picture 2" descr="X:\Monetary Bulletin\2011\MB2011_2\PNG\MB112-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47240" cy="469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074" name="Picture 2" descr="X:\Monetary Bulletin\2011\MB2011_2\PNG\18.05.11\MB112-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140812" cy="587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2530" name="Picture 2" descr="X:\Monetary Bulletin\2011\MB2011_2\PNG\MB112-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090078" cy="4535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098" name="Picture 2" descr="X:\Monetary Bulletin\2011\MB2011_2\PNG\18.05.11\MB112-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437521" cy="5577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4578" name="Picture 2" descr="X:\Monetary Bulletin\2011\MB2011_2\PNG\MB112-II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70902"/>
            <a:ext cx="4004741" cy="568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5122" name="Picture 2" descr="X:\Monetary Bulletin\2011\MB2011_2\PNG\18.05.11\MB112-I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053505" cy="5656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6626" name="Picture 2" descr="X:\Monetary Bulletin\2011\MB2011_2\PNG\MB112-I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4004741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7650" name="Picture 2" descr="X:\Monetary Bulletin\2011\MB2011_2\PNG\MB112-I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913309" cy="455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8674" name="Picture 2" descr="X:\Monetary Bulletin\2011\MB2011_2\PNG\MB112-I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218084" cy="3809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050" name="Picture 2" descr="X:\Monetary Bulletin\2011\MB2011_2\PNG\MB112-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162" y="1779228"/>
            <a:ext cx="4090078" cy="46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9698" name="Picture 2" descr="X:\Monetary Bulletin\2011\MB2011_2\PNG\MB112-I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004741" cy="508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22" name="Picture 2" descr="X:\Monetary Bulletin\2011\MB2011_2\PNG\MB112-I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526" y="966419"/>
            <a:ext cx="4400948" cy="492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6146" name="Picture 2" descr="X:\Monetary Bulletin\2011\MB2011_2\PNG\18.05.11\MB112-I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053" y="1481489"/>
            <a:ext cx="4205893" cy="3895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7170" name="Picture 2" descr="X:\Monetary Bulletin\2011\MB2011_2\PNG\18.05.11\MB112-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218084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8194" name="Picture 2" descr="X:\Monetary Bulletin\2011\MB2011_2\PNG\18.05.11\MB112-II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913" y="1481489"/>
            <a:ext cx="4096174" cy="3895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9218" name="Picture 2" descr="X:\Monetary Bulletin\2011\MB2011_2\PNG\18.05.11\MB112-II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492381" cy="533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10242" name="Picture 2" descr="X:\Monetary Bulletin\2011\MB2011_2\PNG\18.05.11\MB112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472523"/>
            <a:ext cx="4004741" cy="51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6866" name="Picture 2" descr="X:\Monetary Bulletin\2011\MB2011_2\PNG\MB112-III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992550" cy="48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11266" name="Picture 2" descr="X:\Monetary Bulletin\2011\MB2011_2\PNG\18.05.11\MB112-III-R-1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284" y="1341438"/>
            <a:ext cx="389045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12291" name="Picture 3" descr="X:\Monetary Bulletin\2011\MB2011_2\PNG\18.05.11\MB112-III-R-1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949" y="1341438"/>
            <a:ext cx="401312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3074" name="Picture 2" descr="X:\Monetary Bulletin\2011\MB2011_2\PNG\MB112-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108365" cy="415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13314" name="Picture 2" descr="X:\Monetary Bulletin\2011\MB2011_2\PNG\18.05.11\MB112-III-R-1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1426807"/>
            <a:ext cx="4169320" cy="522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14338" name="Picture 2" descr="X:\Monetary Bulletin\2011\MB2011_2\PNG\18.05.11\MB112-III-R-1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414616"/>
            <a:ext cx="4090078" cy="5254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5362" name="Picture 2" descr="X:\Monetary Bulletin\2011\MB2011_2\PNG\18.05.11\MB112-I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688914"/>
            <a:ext cx="4083983" cy="470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3010" name="Picture 2" descr="X:\Monetary Bulletin\2011\MB2011_2\PNG\MB112-IV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364375" cy="519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4034" name="Picture 2" descr="X:\Monetary Bulletin\2011\MB2011_2\PNG\MB112-IV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498476" cy="471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6386" name="Picture 2" descr="X:\Monetary Bulletin\2011\MB2011_2\PNG\18.05.11\MB112-I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319" y="1341438"/>
            <a:ext cx="398038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7410" name="Picture 2" descr="X:\Monetary Bulletin\2011\MB2011_2\PNG\18.05.11\MB112-I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524335"/>
            <a:ext cx="4291230" cy="503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7106" name="Picture 2" descr="X:\Monetary Bulletin\2011\MB2011_2\PNG\MB112-IV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67999" cy="4894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8434" name="Picture 2" descr="X:\Monetary Bulletin\2011\MB2011_2\PNG\18.05.11\MB112-I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378043"/>
            <a:ext cx="4059601" cy="532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9154" name="Picture 2" descr="X:\Monetary Bulletin\2011\MB2011_2\PNG\MB112-IV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4806"/>
            <a:ext cx="4248561" cy="5693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098" name="Picture 2" descr="X:\Monetary Bulletin\2011\MB2011_2\PNG\MB112-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065696" cy="457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0178" name="Picture 2" descr="X:\Monetary Bulletin\2011\MB2011_2\PNG\MB112-IV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364375" cy="576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02" name="Picture 2" descr="X:\Monetary Bulletin\2011\MB2011_2\PNG\MB112-IV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77" y="1493680"/>
            <a:ext cx="3998646" cy="387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2226" name="Picture 2" descr="X:\Monetary Bulletin\2011\MB2011_2\PNG\MB112-IV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056" y="1533300"/>
            <a:ext cx="4077887" cy="379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3250" name="Picture 2" descr="X:\Monetary Bulletin\2011\MB2011_2\PNG\MB112-IV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435" y="1515014"/>
            <a:ext cx="4157129" cy="382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4274" name="Picture 2" descr="X:\Monetary Bulletin\2011\MB2011_2\PNG\MB112-IV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443617" cy="55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9458" name="Picture 2" descr="X:\Monetary Bulletin\2011\MB2011_2\PNG\18.05.11\MB112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96" y="1475571"/>
            <a:ext cx="4151033" cy="513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20482" name="Picture 2" descr="X:\Monetary Bulletin\2011\MB2011_2\PNG\18.05.11\MB112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913" y="1698057"/>
            <a:ext cx="5821199" cy="468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21506" name="Picture 2" descr="X:\Monetary Bulletin\2011\MB2011_2\PNG\18.05.11\MB112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990" y="1341438"/>
            <a:ext cx="404904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22530" name="Picture 2" descr="X:\Monetary Bulletin\2011\MB2011_2\PNG\18.05.11\MB112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1658436"/>
            <a:ext cx="4169320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59394" name="Picture 2" descr="X:\Monetary Bulletin\2011\MB2011_2\PNG\MB112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460332"/>
            <a:ext cx="4291230" cy="516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2" name="Picture 2" descr="X:\Monetary Bulletin\2011\MB2011_2\PNG\MB112-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059601" cy="469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0418" name="Picture 2" descr="X:\Monetary Bulletin\2011\MB2011_2\PNG\MB112-V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291230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1442" name="Picture 2" descr="X:\Monetary Bulletin\2011\MB2011_2\PNG\MB112-V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315612" cy="524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2466" name="Picture 2" descr="X:\Monetary Bulletin\2011\MB2011_2\PNG\MB112-V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090078" cy="473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3490" name="Picture 2" descr="X:\Monetary Bulletin\2011\MB2011_2\PNG\MB112-V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096174" cy="465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2" descr="X:\Monetary Bulletin\2011\MB2011_2\PNG\MB112-V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254657" cy="435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5538" name="Picture 2" descr="X:\Monetary Bulletin\2011\MB2011_2\PNG\MB112-V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528954" cy="4998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66562" name="Picture 2" descr="X:\Monetary Bulletin\2011\MB2011_2\PNG\MB112-V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36437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23554" name="Picture 2" descr="X:\Monetary Bulletin\2011\MB2011_2\PNG\18.05.11\MB112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232" y="1643197"/>
            <a:ext cx="4248561" cy="479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8610" name="Picture 2" descr="X:\Monetary Bulletin\2011\MB2011_2\PNG\MB112-V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400948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24578" name="Picture 2" descr="X:\Monetary Bulletin\2011\MB2011_2\PNG\18.05.11\MB112-V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798" y="1341438"/>
            <a:ext cx="401742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146" name="Picture 2" descr="X:\Monetary Bulletin\2011\MB2011_2\PNG\MB112-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291230" cy="432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pic>
        <p:nvPicPr>
          <p:cNvPr id="25602" name="Picture 2" descr="X:\Monetary Bulletin\2011\MB2011_2\PNG\18.05.11\MB112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311" y="1341438"/>
            <a:ext cx="414640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71682" name="Picture 2" descr="X:\Monetary Bulletin\2011\MB2011_2\PNG\MB112-V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077887" cy="462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2706" name="Picture 2" descr="X:\Monetary Bulletin\2011\MB2011_2\PNG\MB112-V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424992" cy="429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3730" name="Picture 2" descr="X:\Monetary Bulletin\2011\MB2011_2\PNG\MB112-V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510329" cy="4596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26626" name="Picture 2" descr="X:\Monetary Bulletin\2011\MB2011_2\PNG\18.05.11\MB112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229" y="1341438"/>
            <a:ext cx="476656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75778" name="Picture 2" descr="X:\Monetary Bulletin\2011\MB2011_2\PNG\MB112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920" y="1341438"/>
            <a:ext cx="376118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6802" name="Picture 2" descr="X:\Monetary Bulletin\2011\MB2011_2\PNG\MB112-VI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041314" cy="499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7826" name="Picture 2" descr="X:\Monetary Bulletin\2011\MB2011_2\PNG\MB112-VI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041314" cy="4486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8850" name="Picture 2" descr="X:\Monetary Bulletin\2011\MB2011_2\PNG\MB112-VI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108365" cy="532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7170" name="Picture 2" descr="X:\Monetary Bulletin\2011\MB2011_2\PNG\MB112-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090078" cy="438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9874" name="Picture 2" descr="X:\Monetary Bulletin\2011\MB2011_2\PNG\MB112-VI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065696" cy="507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0898" name="Picture 2" descr="X:\Monetary Bulletin\2011\MB2011_2\PNG\MB112-VI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52446"/>
            <a:ext cx="4004741" cy="520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1922" name="Picture 2" descr="X:\Monetary Bulletin\2011\MB2011_2\PNG\MB112-VI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431426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2946" name="Picture 2" descr="X:\Monetary Bulletin\2011\MB2011_2\PNG\MB112-VI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430"/>
            <a:ext cx="4333898" cy="5589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3970" name="Picture 2" descr="X:\Monetary Bulletin\2011\MB2011_2\PNG\MB112-V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315612" cy="527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4994" name="Picture 2" descr="X:\Monetary Bulletin\2011\MB2011_2\PNG\MB112-VII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864545" cy="473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6018" name="Picture 2" descr="X:\Monetary Bulletin\2011\MB2011_2\PNG\MB112-VII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004741" cy="470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7042" name="Picture 2" descr="X:\Monetary Bulletin\2011\MB2011_2\PNG\MB112-VII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029123" cy="48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194" name="Picture 2" descr="X:\Monetary Bulletin\2011\MB2011_2\PNG\MB112-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285134" cy="43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17567</TotalTime>
  <Words>401</Words>
  <Application>Microsoft Office PowerPoint</Application>
  <PresentationFormat>On-screen Show (4:3)</PresentationFormat>
  <Paragraphs>89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Default Design</vt:lpstr>
      <vt:lpstr>Monetary Bulletin 2011/2 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VII External conditions</vt:lpstr>
      <vt:lpstr>VII External conditions</vt:lpstr>
      <vt:lpstr>VII External conditions</vt:lpstr>
      <vt:lpstr>VII External conditions</vt:lpstr>
      <vt:lpstr>VII External conditions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911</cp:revision>
  <dcterms:created xsi:type="dcterms:W3CDTF">2006-03-23T10:35:51Z</dcterms:created>
  <dcterms:modified xsi:type="dcterms:W3CDTF">2011-05-18T15:13:05Z</dcterms:modified>
</cp:coreProperties>
</file>