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4" r:id="rId3"/>
    <p:sldId id="267" r:id="rId4"/>
    <p:sldId id="261" r:id="rId5"/>
    <p:sldId id="265" r:id="rId6"/>
    <p:sldId id="266" r:id="rId7"/>
    <p:sldId id="269" r:id="rId8"/>
    <p:sldId id="270" r:id="rId9"/>
    <p:sldId id="271" r:id="rId10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08997-EB5B-41B9-BF6E-5419DBE277CF}" type="datetimeFigureOut">
              <a:rPr lang="is-IS" smtClean="0"/>
              <a:t>25.9.2013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B9D5F-6B65-44DE-A9F5-9162C9DF47F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4188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B9FD5-45BA-44AB-893F-397EFC6A7D26}" type="datetimeFigureOut">
              <a:rPr lang="is-IS" smtClean="0"/>
              <a:t>25.9.2013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AD37C-DFCB-41D5-B63F-4CDFBC9402D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1552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Tilgangurinn er...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D37C-DFCB-41D5-B63F-4CDFBC9402D3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1872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Viðfangsefnið</a:t>
            </a:r>
            <a:r>
              <a:rPr lang="is-IS" baseline="0" dirty="0" smtClean="0"/>
              <a:t> er vissulega sérhæft og kann að virka flókið.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267DE-E8E1-4E99-A6D4-AEC6972E914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6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is-I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is-IS" noProof="0"/>
          </a:p>
        </p:txBody>
      </p:sp>
      <p:pic>
        <p:nvPicPr>
          <p:cNvPr id="4108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s-IS" sz="3800">
                <a:solidFill>
                  <a:srgbClr val="FFFFFF"/>
                </a:solidFill>
                <a:cs typeface="Arial" charset="0"/>
              </a:rPr>
              <a:t>Seðlabanki Íslands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49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3500"/>
            <a:ext cx="2141537" cy="667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3500"/>
            <a:ext cx="6275388" cy="667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6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038" cy="1204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08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</p:spTree>
    <p:extLst>
      <p:ext uri="{BB962C8B-B14F-4D97-AF65-F5344CB8AC3E}">
        <p14:creationId xmlns:p14="http://schemas.microsoft.com/office/powerpoint/2010/main" val="295033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99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is-I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</p:spTree>
    <p:extLst>
      <p:ext uri="{BB962C8B-B14F-4D97-AF65-F5344CB8AC3E}">
        <p14:creationId xmlns:p14="http://schemas.microsoft.com/office/powerpoint/2010/main" val="226300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0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27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004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72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pic>
        <p:nvPicPr>
          <p:cNvPr id="1036" name="Picture 12" descr="SEDLOG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72463" y="115888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4763" y="0"/>
            <a:ext cx="11112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266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564904"/>
            <a:ext cx="8352928" cy="936104"/>
          </a:xfrm>
        </p:spPr>
        <p:txBody>
          <a:bodyPr/>
          <a:lstStyle/>
          <a:p>
            <a:pPr lvl="0"/>
            <a:r>
              <a:rPr lang="is-IS" sz="4000" b="1" dirty="0"/>
              <a:t/>
            </a:r>
            <a:br>
              <a:rPr lang="is-IS" sz="4000" b="1" dirty="0"/>
            </a:br>
            <a:r>
              <a:rPr lang="is-IS" sz="3600" b="1" dirty="0"/>
              <a:t/>
            </a:r>
            <a:br>
              <a:rPr lang="is-IS" sz="3600" b="1" dirty="0"/>
            </a:br>
            <a:endParaRPr lang="is-IS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437112"/>
            <a:ext cx="7200478" cy="1944216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noProof="1" smtClean="0"/>
          </a:p>
          <a:p>
            <a:pPr>
              <a:lnSpc>
                <a:spcPct val="90000"/>
              </a:lnSpc>
            </a:pPr>
            <a:endParaRPr lang="en-US" sz="2000" noProof="1" smtClean="0"/>
          </a:p>
          <a:p>
            <a:pPr>
              <a:lnSpc>
                <a:spcPct val="90000"/>
              </a:lnSpc>
            </a:pPr>
            <a:r>
              <a:rPr lang="en-US" noProof="1" smtClean="0"/>
              <a:t>Útgáfa </a:t>
            </a:r>
            <a:r>
              <a:rPr lang="en-US" i="1" noProof="1" smtClean="0"/>
              <a:t>Fjármálainnviða,</a:t>
            </a:r>
          </a:p>
          <a:p>
            <a:pPr>
              <a:lnSpc>
                <a:spcPct val="90000"/>
              </a:lnSpc>
            </a:pPr>
            <a:r>
              <a:rPr lang="en-US" noProof="1" smtClean="0"/>
              <a:t>miðvikudaginn 25. september 2013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2882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7"/>
            <a:ext cx="7920038" cy="720081"/>
          </a:xfrm>
        </p:spPr>
        <p:txBody>
          <a:bodyPr/>
          <a:lstStyle/>
          <a:p>
            <a:r>
              <a:rPr lang="is-IS" dirty="0" smtClean="0"/>
              <a:t>Fjármálainnviðir - nýtt rit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8569325" cy="5473353"/>
          </a:xfrm>
        </p:spPr>
        <p:txBody>
          <a:bodyPr/>
          <a:lstStyle/>
          <a:p>
            <a:r>
              <a:rPr lang="is-IS" sz="2800" dirty="0" smtClean="0"/>
              <a:t>Að auka þekkingu og skilning á mikilvægi fjármála-innviða fyrir fjármálamarkað og hagkerfið</a:t>
            </a:r>
          </a:p>
          <a:p>
            <a:r>
              <a:rPr lang="is-IS" sz="2800" dirty="0" smtClean="0"/>
              <a:t>Að stuðla að miðlun upplýsinga og upplýstri umræðu um greiðslumiðlun</a:t>
            </a:r>
          </a:p>
          <a:p>
            <a:r>
              <a:rPr lang="is-IS" sz="2800" dirty="0" smtClean="0"/>
              <a:t>Að skýra kerfislega uppbyggingu greiðslumiðlunar og sérstöðu kerfislega þýðingarmikilla fjármálainnviða </a:t>
            </a:r>
          </a:p>
          <a:p>
            <a:r>
              <a:rPr lang="is-IS" sz="2800" dirty="0" smtClean="0"/>
              <a:t>Að gera grein fyrir ólíkum hlutverkum og ábyrgð Seðlabankans og annarra á vettvangi greiðslumiðlunar </a:t>
            </a:r>
          </a:p>
          <a:p>
            <a:r>
              <a:rPr lang="is-IS" sz="2800" dirty="0" smtClean="0"/>
              <a:t>Að miðla þekkingu um helstu áhrifaþætti s.s. tæknilega þróun, löggjöf/regluverk, áhættu og fl.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6011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39"/>
            <a:ext cx="7920038" cy="864097"/>
          </a:xfrm>
        </p:spPr>
        <p:txBody>
          <a:bodyPr/>
          <a:lstStyle/>
          <a:p>
            <a:r>
              <a:rPr lang="is-IS" dirty="0" smtClean="0"/>
              <a:t>Hlutverk Seðlabankans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800" dirty="0" smtClean="0"/>
              <a:t>Kerfislega þýðingarmiklir fjármálainnviðir</a:t>
            </a:r>
          </a:p>
          <a:p>
            <a:pPr lvl="1"/>
            <a:r>
              <a:rPr lang="is-IS" sz="2400" dirty="0" smtClean="0"/>
              <a:t>Stórgreiðslukerfi Seðlabanka Íslands</a:t>
            </a:r>
          </a:p>
          <a:p>
            <a:pPr lvl="1"/>
            <a:r>
              <a:rPr lang="is-IS" sz="2400" dirty="0" smtClean="0"/>
              <a:t>Jöfnunarkerfi Greiðsluveitunnar ehf.</a:t>
            </a:r>
          </a:p>
          <a:p>
            <a:pPr lvl="1"/>
            <a:r>
              <a:rPr lang="is-IS" sz="2400" dirty="0" smtClean="0"/>
              <a:t>Verðbréfauppgjörskerfi Verðbréfaskráningar Íslands hf.</a:t>
            </a:r>
          </a:p>
          <a:p>
            <a:r>
              <a:rPr lang="is-IS" sz="2800" dirty="0" smtClean="0"/>
              <a:t>Yfirsýn og rekstur</a:t>
            </a:r>
          </a:p>
          <a:p>
            <a:r>
              <a:rPr lang="is-IS" sz="2800" dirty="0" smtClean="0"/>
              <a:t>Nýjar Kjarnareglur</a:t>
            </a:r>
          </a:p>
          <a:p>
            <a:pPr lvl="1"/>
            <a:r>
              <a:rPr lang="is-IS" sz="2400" dirty="0" smtClean="0"/>
              <a:t>Ná til allra kerfislega þýðingarmikilla fjármálainnviða</a:t>
            </a:r>
          </a:p>
          <a:p>
            <a:pPr lvl="2"/>
            <a:r>
              <a:rPr lang="is-IS" sz="2000" dirty="0" smtClean="0"/>
              <a:t>Greiðslukerfa; verðbréfamiðstöðva og verðbréfauppgjörskerfa; miðlægra mótaðila; viðskiptahýsinga</a:t>
            </a:r>
          </a:p>
          <a:p>
            <a:pPr lvl="2"/>
            <a:r>
              <a:rPr lang="is-IS" sz="2000" dirty="0" smtClean="0"/>
              <a:t>Samanstanda af 24 meginreglum og smærri leiðbeinandi einingum</a:t>
            </a:r>
          </a:p>
          <a:p>
            <a:pPr lvl="2"/>
            <a:r>
              <a:rPr lang="is-IS" sz="2000" dirty="0" smtClean="0"/>
              <a:t>Ítarleg ákvæði um rekstraráhættu, nauðsynlega hæfni, þekkingu og fl.</a:t>
            </a:r>
          </a:p>
        </p:txBody>
      </p:sp>
    </p:spTree>
    <p:extLst>
      <p:ext uri="{BB962C8B-B14F-4D97-AF65-F5344CB8AC3E}">
        <p14:creationId xmlns:p14="http://schemas.microsoft.com/office/powerpoint/2010/main" val="1180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901591" y="6435005"/>
            <a:ext cx="968375" cy="228600"/>
          </a:xfrm>
          <a:prstGeom prst="rect">
            <a:avLst/>
          </a:prstGeom>
        </p:spPr>
        <p:txBody>
          <a:bodyPr/>
          <a:lstStyle/>
          <a:p>
            <a:fld id="{D002F2BA-BAFD-485C-BAA5-1ADC42D497F1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388932" cy="43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2923159" y="657679"/>
            <a:ext cx="3528392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25349" y="1197739"/>
            <a:ext cx="2376264" cy="2304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147311" y="1808820"/>
            <a:ext cx="1119502" cy="10234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dirty="0" smtClean="0"/>
              <a:t>  </a:t>
            </a:r>
            <a:r>
              <a:rPr lang="is-IS" sz="1400" dirty="0" smtClean="0">
                <a:latin typeface="Arial" charset="0"/>
              </a:rPr>
              <a:t>Stór. gr.kerfi</a:t>
            </a:r>
            <a:endParaRPr kumimoji="0" lang="is-I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72323" y="1345714"/>
            <a:ext cx="2315007" cy="11830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dirty="0" smtClean="0">
                <a:solidFill>
                  <a:schemeClr val="accent2"/>
                </a:solidFill>
              </a:rPr>
              <a:t>Greiðslukort,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dirty="0">
                <a:solidFill>
                  <a:schemeClr val="accent2"/>
                </a:solidFill>
              </a:rPr>
              <a:t>n</a:t>
            </a:r>
            <a:r>
              <a:rPr lang="is-IS" sz="2000" dirty="0" smtClean="0">
                <a:solidFill>
                  <a:schemeClr val="accent2"/>
                </a:solidFill>
              </a:rPr>
              <a:t>etbankar, millifærslur,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dirty="0">
                <a:solidFill>
                  <a:schemeClr val="accent2"/>
                </a:solidFill>
              </a:rPr>
              <a:t>b</a:t>
            </a:r>
            <a:r>
              <a:rPr lang="is-IS" sz="2000" dirty="0" smtClean="0">
                <a:solidFill>
                  <a:schemeClr val="accent2"/>
                </a:solidFill>
              </a:rPr>
              <a:t>eingreiðslur og fl</a:t>
            </a:r>
            <a:r>
              <a:rPr lang="is-IS" sz="2000" dirty="0" smtClean="0"/>
              <a:t>. </a:t>
            </a:r>
            <a:r>
              <a:rPr lang="is-IS" sz="2000" b="1" dirty="0" smtClean="0">
                <a:latin typeface="Arial" charset="0"/>
              </a:rPr>
              <a:t> </a:t>
            </a:r>
            <a:endParaRPr lang="is-IS" sz="20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5976768" y="2004322"/>
            <a:ext cx="795555" cy="5615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1106286" y="1627756"/>
            <a:ext cx="2385594" cy="1168559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dirty="0" smtClean="0">
                <a:solidFill>
                  <a:schemeClr val="accent2"/>
                </a:solidFill>
              </a:rPr>
              <a:t>Farsímagreiðslur,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dirty="0" smtClean="0">
                <a:solidFill>
                  <a:schemeClr val="accent2"/>
                </a:solidFill>
              </a:rPr>
              <a:t>„</a:t>
            </a:r>
            <a:r>
              <a:rPr lang="is-IS" sz="2000" dirty="0" err="1">
                <a:solidFill>
                  <a:schemeClr val="accent2"/>
                </a:solidFill>
              </a:rPr>
              <a:t>Ö</a:t>
            </a:r>
            <a:r>
              <a:rPr lang="is-IS" sz="2000" dirty="0" err="1" smtClean="0">
                <a:solidFill>
                  <a:schemeClr val="accent2"/>
                </a:solidFill>
              </a:rPr>
              <a:t>pp</a:t>
            </a:r>
            <a:r>
              <a:rPr lang="is-IS" sz="2000" dirty="0" smtClean="0">
                <a:solidFill>
                  <a:schemeClr val="accent2"/>
                </a:solidFill>
              </a:rPr>
              <a:t>“ aðrar nýjungar</a:t>
            </a:r>
            <a:r>
              <a:rPr kumimoji="0" lang="is-IS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 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611560" y="4355368"/>
            <a:ext cx="3168352" cy="116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Banki 1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652120" y="4355368"/>
            <a:ext cx="3168352" cy="11658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</a:t>
            </a:r>
            <a:r>
              <a:rPr kumimoji="0" lang="is-I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Banki 2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106285" y="4797152"/>
            <a:ext cx="576064" cy="576064"/>
          </a:xfrm>
          <a:prstGeom prst="rect">
            <a:avLst/>
          </a:prstGeom>
          <a:solidFill>
            <a:srgbClr val="23A2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696546" y="4797152"/>
            <a:ext cx="576064" cy="576064"/>
          </a:xfrm>
          <a:prstGeom prst="rect">
            <a:avLst/>
          </a:prstGeom>
          <a:solidFill>
            <a:srgbClr val="23A2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740352" y="4797152"/>
            <a:ext cx="576064" cy="57606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120172" y="4797152"/>
            <a:ext cx="576064" cy="57606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682349" y="5085184"/>
            <a:ext cx="10141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729197" y="5116286"/>
            <a:ext cx="10141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4319972" y="6077461"/>
            <a:ext cx="720080" cy="6685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s-IS" sz="5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1200" dirty="0" smtClean="0"/>
              <a:t> SG –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kerfi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4265966" y="5253219"/>
            <a:ext cx="828092" cy="74191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is-I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JK-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1200" dirty="0" smtClean="0"/>
              <a:t> kerfi </a:t>
            </a:r>
            <a:endParaRPr kumimoji="0" lang="is-I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24" name="Straight Connector 1023"/>
          <p:cNvCxnSpPr/>
          <p:nvPr/>
        </p:nvCxnSpPr>
        <p:spPr bwMode="auto">
          <a:xfrm>
            <a:off x="1394317" y="5373216"/>
            <a:ext cx="0" cy="2509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7" name="Straight Connector 1026"/>
          <p:cNvCxnSpPr>
            <a:endCxn id="31" idx="2"/>
          </p:cNvCxnSpPr>
          <p:nvPr/>
        </p:nvCxnSpPr>
        <p:spPr bwMode="auto">
          <a:xfrm>
            <a:off x="1394317" y="5624174"/>
            <a:ext cx="28716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9" name="Straight Connector 1028"/>
          <p:cNvCxnSpPr/>
          <p:nvPr/>
        </p:nvCxnSpPr>
        <p:spPr bwMode="auto">
          <a:xfrm>
            <a:off x="5094058" y="5624174"/>
            <a:ext cx="131414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1" name="Straight Arrow Connector 1030"/>
          <p:cNvCxnSpPr/>
          <p:nvPr/>
        </p:nvCxnSpPr>
        <p:spPr bwMode="auto">
          <a:xfrm flipV="1">
            <a:off x="6408204" y="5373216"/>
            <a:ext cx="0" cy="2509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5" name="Straight Connector 1034"/>
          <p:cNvCxnSpPr/>
          <p:nvPr/>
        </p:nvCxnSpPr>
        <p:spPr bwMode="auto">
          <a:xfrm>
            <a:off x="5094058" y="5805264"/>
            <a:ext cx="2340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7" name="Straight Connector 1036"/>
          <p:cNvCxnSpPr/>
          <p:nvPr/>
        </p:nvCxnSpPr>
        <p:spPr bwMode="auto">
          <a:xfrm>
            <a:off x="5328084" y="5805264"/>
            <a:ext cx="0" cy="4320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9" name="Straight Arrow Connector 1038"/>
          <p:cNvCxnSpPr/>
          <p:nvPr/>
        </p:nvCxnSpPr>
        <p:spPr bwMode="auto">
          <a:xfrm flipH="1">
            <a:off x="5094058" y="6237312"/>
            <a:ext cx="23402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1" name="Straight Connector 1040"/>
          <p:cNvCxnSpPr/>
          <p:nvPr/>
        </p:nvCxnSpPr>
        <p:spPr bwMode="auto">
          <a:xfrm>
            <a:off x="1394317" y="5624174"/>
            <a:ext cx="0" cy="78754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3" name="Straight Connector 1042"/>
          <p:cNvCxnSpPr>
            <a:endCxn id="30" idx="2"/>
          </p:cNvCxnSpPr>
          <p:nvPr/>
        </p:nvCxnSpPr>
        <p:spPr bwMode="auto">
          <a:xfrm>
            <a:off x="1394317" y="6411723"/>
            <a:ext cx="2925655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0" idx="6"/>
          </p:cNvCxnSpPr>
          <p:nvPr/>
        </p:nvCxnSpPr>
        <p:spPr bwMode="auto">
          <a:xfrm flipV="1">
            <a:off x="5040052" y="6411723"/>
            <a:ext cx="1368152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7" name="Straight Arrow Connector 1046"/>
          <p:cNvCxnSpPr/>
          <p:nvPr/>
        </p:nvCxnSpPr>
        <p:spPr bwMode="auto">
          <a:xfrm flipV="1">
            <a:off x="6444208" y="5624174"/>
            <a:ext cx="0" cy="7875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49" name="5-Point Star 1048"/>
          <p:cNvSpPr/>
          <p:nvPr/>
        </p:nvSpPr>
        <p:spPr bwMode="auto">
          <a:xfrm>
            <a:off x="6365021" y="740539"/>
            <a:ext cx="407302" cy="457200"/>
          </a:xfrm>
          <a:prstGeom prst="star5">
            <a:avLst/>
          </a:prstGeom>
          <a:solidFill>
            <a:srgbClr val="FF050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5-Point Star 58"/>
          <p:cNvSpPr/>
          <p:nvPr/>
        </p:nvSpPr>
        <p:spPr bwMode="auto">
          <a:xfrm>
            <a:off x="1586243" y="3053071"/>
            <a:ext cx="407302" cy="4572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rgbClr val="FF050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5-Point Star 59"/>
          <p:cNvSpPr/>
          <p:nvPr/>
        </p:nvSpPr>
        <p:spPr bwMode="auto">
          <a:xfrm>
            <a:off x="2189447" y="2725350"/>
            <a:ext cx="407302" cy="4572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5-Point Star 60"/>
          <p:cNvSpPr/>
          <p:nvPr/>
        </p:nvSpPr>
        <p:spPr bwMode="auto">
          <a:xfrm>
            <a:off x="6726316" y="2595871"/>
            <a:ext cx="407302" cy="457200"/>
          </a:xfrm>
          <a:prstGeom prst="star5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5-Point Star 61"/>
          <p:cNvSpPr/>
          <p:nvPr/>
        </p:nvSpPr>
        <p:spPr bwMode="auto">
          <a:xfrm>
            <a:off x="6828993" y="3362996"/>
            <a:ext cx="407302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2807067"/>
            <a:ext cx="1512168" cy="555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Jöfnunarkerfi</a:t>
            </a:r>
          </a:p>
          <a:p>
            <a:pPr algn="ctr"/>
            <a:r>
              <a:rPr lang="is-I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Verðbréfauppgj</a:t>
            </a:r>
            <a:r>
              <a:rPr lang="is-I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is-I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"/>
            <a:ext cx="3272610" cy="65767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>
                <a:solidFill>
                  <a:schemeClr val="bg1"/>
                </a:solidFill>
              </a:rPr>
              <a:t>Rafræn greiðslumiðlun</a:t>
            </a:r>
            <a:endParaRPr lang="is-IS" sz="2400" b="1" dirty="0">
              <a:solidFill>
                <a:schemeClr val="bg1"/>
              </a:solidFill>
            </a:endParaRPr>
          </a:p>
        </p:txBody>
      </p:sp>
      <p:sp>
        <p:nvSpPr>
          <p:cNvPr id="40" name="5-Point Star 39"/>
          <p:cNvSpPr/>
          <p:nvPr/>
        </p:nvSpPr>
        <p:spPr bwMode="auto">
          <a:xfrm>
            <a:off x="2719508" y="3501995"/>
            <a:ext cx="407302" cy="457200"/>
          </a:xfrm>
          <a:prstGeom prst="star5">
            <a:avLst/>
          </a:prstGeom>
          <a:solidFill>
            <a:srgbClr val="FF050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udmt\AppData\Local\Microsoft\Windows\Temporary Internet Files\Content.Outlook\VQNCMZ2N\FI2013_II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9353"/>
            <a:ext cx="6192688" cy="647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7920038" cy="864097"/>
          </a:xfrm>
        </p:spPr>
        <p:txBody>
          <a:bodyPr/>
          <a:lstStyle/>
          <a:p>
            <a:r>
              <a:rPr lang="is-IS" dirty="0" smtClean="0"/>
              <a:t>Reiðuf</a:t>
            </a:r>
            <a:r>
              <a:rPr lang="is-IS" dirty="0"/>
              <a:t>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28800"/>
            <a:ext cx="8569325" cy="5113313"/>
          </a:xfrm>
        </p:spPr>
        <p:txBody>
          <a:bodyPr/>
          <a:lstStyle/>
          <a:p>
            <a:r>
              <a:rPr lang="is-IS" sz="2800" dirty="0" smtClean="0"/>
              <a:t>Hátt hlutfall rafrænnar greiðslumiðlunar – lítil reiðufjárnotkun</a:t>
            </a:r>
          </a:p>
          <a:p>
            <a:r>
              <a:rPr lang="is-IS" sz="2800" dirty="0" smtClean="0"/>
              <a:t>Reiðufé í umferð jókst í kjölfar fjármálaáfalls</a:t>
            </a:r>
          </a:p>
          <a:p>
            <a:pPr lvl="1"/>
            <a:r>
              <a:rPr lang="is-IS" sz="2400" dirty="0" smtClean="0"/>
              <a:t>Ótti og óvissa</a:t>
            </a:r>
          </a:p>
          <a:p>
            <a:pPr lvl="1"/>
            <a:r>
              <a:rPr lang="is-IS" sz="2400" dirty="0" smtClean="0"/>
              <a:t>Minni aukning í veltu greiðslukorta</a:t>
            </a:r>
          </a:p>
          <a:p>
            <a:pPr lvl="1"/>
            <a:r>
              <a:rPr lang="is-IS" sz="2400" dirty="0" smtClean="0"/>
              <a:t>Aukin áhersla á geymslu verðmæta í formi reiðufjár</a:t>
            </a:r>
          </a:p>
          <a:p>
            <a:pPr lvl="1"/>
            <a:r>
              <a:rPr lang="is-IS" sz="2400" dirty="0" smtClean="0"/>
              <a:t>Skattlagning, tekju- og eignatenging</a:t>
            </a:r>
          </a:p>
          <a:p>
            <a:pPr lvl="1"/>
            <a:r>
              <a:rPr lang="is-IS" sz="2400" dirty="0" smtClean="0"/>
              <a:t>Fjölgun erlendra ferðamanna</a:t>
            </a:r>
          </a:p>
        </p:txBody>
      </p:sp>
    </p:spTree>
    <p:extLst>
      <p:ext uri="{BB962C8B-B14F-4D97-AF65-F5344CB8AC3E}">
        <p14:creationId xmlns:p14="http://schemas.microsoft.com/office/powerpoint/2010/main" val="10646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udmt\AppData\Local\Microsoft\Windows\Temporary Internet Files\Content.Outlook\VQNCMZ2N\FI2013_II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8281"/>
            <a:ext cx="5832648" cy="610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920038" cy="863749"/>
          </a:xfrm>
        </p:spPr>
        <p:txBody>
          <a:bodyPr/>
          <a:lstStyle/>
          <a:p>
            <a:r>
              <a:rPr lang="is-IS" dirty="0" smtClean="0"/>
              <a:t>Erlend greiðslumiðlun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88840"/>
            <a:ext cx="8569325" cy="4753273"/>
          </a:xfrm>
        </p:spPr>
        <p:txBody>
          <a:bodyPr/>
          <a:lstStyle/>
          <a:p>
            <a:r>
              <a:rPr lang="is-IS" sz="3000" dirty="0" smtClean="0"/>
              <a:t>Uppbygging, fyrirkomulag og ferli erlendrar greiðslumiðlunar</a:t>
            </a:r>
          </a:p>
          <a:p>
            <a:r>
              <a:rPr lang="is-IS" sz="3000" dirty="0" smtClean="0"/>
              <a:t>Stöðugleiki og gagnkvæmt traust </a:t>
            </a:r>
          </a:p>
          <a:p>
            <a:r>
              <a:rPr lang="is-IS" sz="3000" dirty="0" smtClean="0"/>
              <a:t>Veikleikar og undirliggjandi áhætta </a:t>
            </a:r>
          </a:p>
          <a:p>
            <a:r>
              <a:rPr lang="is-IS" sz="3000" dirty="0" smtClean="0"/>
              <a:t>Umfang erlendrar greiðslumiðlunar</a:t>
            </a:r>
          </a:p>
          <a:p>
            <a:r>
              <a:rPr lang="is-IS" sz="3000" dirty="0" err="1" smtClean="0"/>
              <a:t>Continuous</a:t>
            </a:r>
            <a:r>
              <a:rPr lang="is-IS" sz="3000" dirty="0" smtClean="0"/>
              <a:t> </a:t>
            </a:r>
            <a:r>
              <a:rPr lang="is-IS" sz="3000" dirty="0" err="1" smtClean="0"/>
              <a:t>Linked</a:t>
            </a:r>
            <a:r>
              <a:rPr lang="is-IS" sz="3000" dirty="0" smtClean="0"/>
              <a:t> </a:t>
            </a:r>
            <a:r>
              <a:rPr lang="is-IS" sz="3000" dirty="0" err="1" smtClean="0"/>
              <a:t>Settlement</a:t>
            </a:r>
            <a:r>
              <a:rPr lang="is-IS" sz="3000" dirty="0" smtClean="0"/>
              <a:t> (CLS)</a:t>
            </a:r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13064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7920038" cy="1007765"/>
          </a:xfrm>
        </p:spPr>
        <p:txBody>
          <a:bodyPr/>
          <a:lstStyle/>
          <a:p>
            <a:r>
              <a:rPr lang="is-IS" dirty="0" smtClean="0"/>
              <a:t>Kostnaður við greiðslumiðlun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800" dirty="0" smtClean="0"/>
              <a:t>Borinn af:</a:t>
            </a:r>
          </a:p>
          <a:p>
            <a:pPr lvl="1"/>
            <a:r>
              <a:rPr lang="is-IS" sz="2400" dirty="0" smtClean="0"/>
              <a:t>Fjármálafyrirtækjum, kaupmönnum, viðskiptavinum, þjónustuveitendum og Seðlabankanum</a:t>
            </a:r>
          </a:p>
          <a:p>
            <a:r>
              <a:rPr lang="is-IS" sz="2800" dirty="0" smtClean="0"/>
              <a:t>Oft dulinn eða óljós</a:t>
            </a:r>
          </a:p>
          <a:p>
            <a:r>
              <a:rPr lang="is-IS" sz="2800" dirty="0" smtClean="0"/>
              <a:t>Verðlagning endurspeglar ekki alltaf raunkostnað</a:t>
            </a:r>
          </a:p>
          <a:p>
            <a:r>
              <a:rPr lang="is-IS" sz="2800" dirty="0" smtClean="0"/>
              <a:t>Niðurstaða athugana á vegum erlendra seðlabanka </a:t>
            </a:r>
          </a:p>
          <a:p>
            <a:pPr lvl="1"/>
            <a:r>
              <a:rPr lang="is-IS" sz="2400" dirty="0" smtClean="0"/>
              <a:t>Heildarkostnaður að meðaltali tæplega 1% af VLF</a:t>
            </a:r>
          </a:p>
          <a:p>
            <a:pPr lvl="1"/>
            <a:r>
              <a:rPr lang="is-IS" sz="2400" dirty="0" smtClean="0"/>
              <a:t>Kostnaður almennings, ár- og færslugjöld auk tíma </a:t>
            </a:r>
            <a:r>
              <a:rPr lang="is-IS" sz="2400" dirty="0" err="1" smtClean="0"/>
              <a:t>ca</a:t>
            </a:r>
            <a:r>
              <a:rPr lang="is-IS" sz="2400" dirty="0" smtClean="0"/>
              <a:t>. 0,2%</a:t>
            </a:r>
          </a:p>
          <a:p>
            <a:r>
              <a:rPr lang="is-IS" sz="2800" dirty="0" smtClean="0"/>
              <a:t>Ísland?</a:t>
            </a:r>
          </a:p>
          <a:p>
            <a:pPr lvl="1"/>
            <a:r>
              <a:rPr lang="is-IS" sz="2400" dirty="0" smtClean="0"/>
              <a:t>20 </a:t>
            </a:r>
            <a:r>
              <a:rPr lang="is-IS" sz="2400" dirty="0" err="1" smtClean="0"/>
              <a:t>ma</a:t>
            </a:r>
            <a:r>
              <a:rPr lang="is-IS" sz="2400" dirty="0" smtClean="0"/>
              <a:t>.kr. á ári miðað við sömu forsendur og hlutfall af íslenskri VLF </a:t>
            </a:r>
          </a:p>
          <a:p>
            <a:pPr lvl="1"/>
            <a:endParaRPr lang="is-IS" sz="2400" dirty="0" smtClean="0"/>
          </a:p>
          <a:p>
            <a:endParaRPr lang="is-IS" sz="2800" dirty="0" smtClean="0"/>
          </a:p>
          <a:p>
            <a:endParaRPr lang="is-IS" sz="2800" dirty="0" smtClean="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6478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329</Words>
  <Application>Microsoft Office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  </vt:lpstr>
      <vt:lpstr>Fjármálainnviðir - nýtt rit</vt:lpstr>
      <vt:lpstr>Hlutverk Seðlabankans</vt:lpstr>
      <vt:lpstr>PowerPoint Presentation</vt:lpstr>
      <vt:lpstr>PowerPoint Presentation</vt:lpstr>
      <vt:lpstr>Reiðufé</vt:lpstr>
      <vt:lpstr>PowerPoint Presentation</vt:lpstr>
      <vt:lpstr>Erlend greiðslumiðlun </vt:lpstr>
      <vt:lpstr>Kostnaður við greiðslumiðlun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SÍ Helena Pálsdóttir</dc:creator>
  <cp:lastModifiedBy>SÍ Guðríður Lilla Sigurðardóttir</cp:lastModifiedBy>
  <cp:revision>52</cp:revision>
  <cp:lastPrinted>2013-09-25T13:03:27Z</cp:lastPrinted>
  <dcterms:created xsi:type="dcterms:W3CDTF">2013-09-24T09:48:01Z</dcterms:created>
  <dcterms:modified xsi:type="dcterms:W3CDTF">2013-09-25T13:51:14Z</dcterms:modified>
</cp:coreProperties>
</file>