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797675" cy="9928225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6161" autoAdjust="0"/>
  </p:normalViewPr>
  <p:slideViewPr>
    <p:cSldViewPr>
      <p:cViewPr varScale="1">
        <p:scale>
          <a:sx n="101" d="100"/>
          <a:sy n="101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42" y="-11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197" y="0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897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197" y="9429897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105A68-C0DE-4147-A8EC-6EBD9EEB9C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6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s-I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97" y="0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s-I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8" y="4716547"/>
            <a:ext cx="5438783" cy="446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897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s-I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97" y="9429897"/>
            <a:ext cx="2945873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4" tIns="46081" rIns="92164" bIns="460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C1CB25-1F16-4A8B-BD41-DF9E782D4443}" type="slidenum">
              <a:rPr lang="is-IS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36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7200900" cy="1727200"/>
          </a:xfrm>
        </p:spPr>
        <p:txBody>
          <a:bodyPr/>
          <a:lstStyle>
            <a:lvl1pPr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is-IS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noProof="0" smtClean="0"/>
              <a:t>Click to edit Master subtitle style</a:t>
            </a:r>
            <a:endParaRPr lang="is-IS" noProof="0"/>
          </a:p>
        </p:txBody>
      </p:sp>
      <p:pic>
        <p:nvPicPr>
          <p:cNvPr id="4108" name="Picture 12" descr="SEDLOGR"/>
          <p:cNvPicPr>
            <a:picLocks noChangeAspect="1" noChangeArrowheads="1"/>
          </p:cNvPicPr>
          <p:nvPr userDrawn="1"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Text Box 14"/>
          <p:cNvSpPr txBox="1">
            <a:spLocks noChangeArrowheads="1"/>
          </p:cNvSpPr>
          <p:nvPr userDrawn="1"/>
        </p:nvSpPr>
        <p:spPr bwMode="auto">
          <a:xfrm>
            <a:off x="1187450" y="1052513"/>
            <a:ext cx="38163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 sz="3800">
                <a:solidFill>
                  <a:schemeClr val="bg1"/>
                </a:solidFill>
                <a:latin typeface="Calibri" pitchFamily="34" charset="0"/>
              </a:rPr>
              <a:t>Seðlabanki Íslands</a:t>
            </a:r>
          </a:p>
        </p:txBody>
      </p:sp>
      <p:sp>
        <p:nvSpPr>
          <p:cNvPr id="4111" name="Rectangle 15"/>
          <p:cNvSpPr>
            <a:spLocks noChangeArrowheads="1"/>
          </p:cNvSpPr>
          <p:nvPr userDrawn="1"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63500"/>
            <a:ext cx="2141537" cy="667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63500"/>
            <a:ext cx="6275388" cy="667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920038" cy="12049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341438"/>
            <a:ext cx="4208463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341438"/>
            <a:ext cx="4208462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is-I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42084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341438"/>
            <a:ext cx="42084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s-I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41438"/>
            <a:ext cx="85693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 smtClean="0"/>
          </a:p>
        </p:txBody>
      </p:sp>
      <p:pic>
        <p:nvPicPr>
          <p:cNvPr id="1036" name="Picture 12" descr="SEDLOG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72463" y="115888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4763" y="0"/>
            <a:ext cx="111126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Fjármálainnviðir 2013		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Myndir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95148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Reiðufé</a:t>
            </a:r>
            <a:endParaRPr lang="is-IS" dirty="0"/>
          </a:p>
        </p:txBody>
      </p:sp>
      <p:pic>
        <p:nvPicPr>
          <p:cNvPr id="9218" name="Picture 2" descr="G:\UMBROTSVINNA\Fjármálainnviðir\PNG\FI2013_II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4089400" cy="354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3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Reiðufé</a:t>
            </a:r>
            <a:endParaRPr lang="is-IS" dirty="0"/>
          </a:p>
        </p:txBody>
      </p:sp>
      <p:pic>
        <p:nvPicPr>
          <p:cNvPr id="10242" name="Picture 2" descr="G:\UMBROTSVINNA\Fjármálainnviðir\PNG\FI2013_II-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96752"/>
            <a:ext cx="4278313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32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Reiðufé</a:t>
            </a:r>
            <a:endParaRPr lang="is-IS" dirty="0"/>
          </a:p>
        </p:txBody>
      </p:sp>
      <p:pic>
        <p:nvPicPr>
          <p:cNvPr id="11266" name="Picture 2" descr="G:\UMBROTSVINNA\Fjármálainnviðir\PNG\FI2013_II-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88" y="1017588"/>
            <a:ext cx="4164012" cy="43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5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Reiðufé</a:t>
            </a:r>
            <a:endParaRPr lang="is-IS" dirty="0"/>
          </a:p>
        </p:txBody>
      </p:sp>
      <p:pic>
        <p:nvPicPr>
          <p:cNvPr id="12290" name="Picture 2" descr="G:\UMBROTSVINNA\Fjármálainnviðir\PNG\FI2013_II-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430371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Reiðufé</a:t>
            </a:r>
            <a:endParaRPr lang="is-IS" dirty="0"/>
          </a:p>
        </p:txBody>
      </p:sp>
      <p:pic>
        <p:nvPicPr>
          <p:cNvPr id="13314" name="Picture 2" descr="G:\UMBROTSVINNA\Fjármálainnviðir\PNG\FI2013_II-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1000125"/>
            <a:ext cx="4230687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66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Rammagrein II-1</a:t>
            </a:r>
            <a:br>
              <a:rPr lang="is-IS" dirty="0" smtClean="0"/>
            </a:br>
            <a:r>
              <a:rPr lang="is-IS" dirty="0" smtClean="0"/>
              <a:t>Nýr </a:t>
            </a:r>
            <a:r>
              <a:rPr lang="is-IS" smtClean="0"/>
              <a:t>10.000 kr. seðill</a:t>
            </a:r>
            <a:endParaRPr lang="is-IS" dirty="0"/>
          </a:p>
        </p:txBody>
      </p:sp>
      <p:pic>
        <p:nvPicPr>
          <p:cNvPr id="14339" name="Picture 3" descr="G:\UMBROTSVINNA\Fjármálainnviðir\PNG\FI2013_II-R1-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437062" cy="361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46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Rammagrein II-1</a:t>
            </a:r>
            <a:br>
              <a:rPr lang="is-IS" dirty="0" smtClean="0"/>
            </a:br>
            <a:r>
              <a:rPr lang="is-IS" dirty="0" smtClean="0"/>
              <a:t>Nýr </a:t>
            </a:r>
            <a:r>
              <a:rPr lang="is-IS" smtClean="0"/>
              <a:t>10.000 kr. seðill</a:t>
            </a:r>
            <a:endParaRPr lang="is-IS" dirty="0"/>
          </a:p>
        </p:txBody>
      </p:sp>
      <p:pic>
        <p:nvPicPr>
          <p:cNvPr id="15362" name="Picture 2" descr="G:\UMBROTSVINNA\Fjármálainnviðir\PNG\FI2013_II-R1-M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16832"/>
            <a:ext cx="4041775" cy="391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4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III Rekstur kerfa – kerfislega þýðingarmiklir fjármálainnviðir</a:t>
            </a:r>
            <a:br>
              <a:rPr lang="is-IS" smtClean="0"/>
            </a:br>
            <a:endParaRPr lang="is-IS" dirty="0"/>
          </a:p>
        </p:txBody>
      </p:sp>
      <p:pic>
        <p:nvPicPr>
          <p:cNvPr id="16386" name="Picture 2" descr="G:\UMBROTSVINNA\Fjármálainnviðir\PNG\FI2013_III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4900612" cy="525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91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III Rekstur kerfa – kerfislega þýðingarmiklir fjármálainnviðir</a:t>
            </a:r>
            <a:br>
              <a:rPr lang="is-IS" smtClean="0"/>
            </a:br>
            <a:endParaRPr lang="is-IS" dirty="0"/>
          </a:p>
        </p:txBody>
      </p:sp>
      <p:pic>
        <p:nvPicPr>
          <p:cNvPr id="17410" name="Picture 2" descr="G:\UMBROTSVINNA\Fjármálainnviðir\PNG\FI2013_III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1556792"/>
            <a:ext cx="4016375" cy="432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7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III Rekstur kerfa – kerfislega þýðingarmiklir fjármálainnviðir</a:t>
            </a:r>
            <a:br>
              <a:rPr lang="is-IS" smtClean="0"/>
            </a:br>
            <a:endParaRPr lang="is-IS" dirty="0"/>
          </a:p>
        </p:txBody>
      </p:sp>
      <p:pic>
        <p:nvPicPr>
          <p:cNvPr id="18434" name="Picture 2" descr="G:\UMBROTSVINNA\Fjármálainnviðir\PNG\FI2013_III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4089400" cy="45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5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 Fjármálainnviðir – hlutverk Seðlabanka Íslands</a:t>
            </a:r>
            <a:endParaRPr lang="is-IS" dirty="0"/>
          </a:p>
        </p:txBody>
      </p:sp>
      <p:pic>
        <p:nvPicPr>
          <p:cNvPr id="1026" name="Picture 2" descr="G:\UMBROTSVINNA\Fjármálainnviðir\PNG\FI2013_I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22437"/>
            <a:ext cx="3694112" cy="387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7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Rammagrein III-1</a:t>
            </a:r>
            <a:br>
              <a:rPr lang="is-IS" dirty="0" smtClean="0"/>
            </a:br>
            <a:r>
              <a:rPr lang="is-IS" dirty="0" smtClean="0"/>
              <a:t>Úttekt á verðbréfauppgjörskerfi</a:t>
            </a:r>
            <a:br>
              <a:rPr lang="is-IS" dirty="0" smtClean="0"/>
            </a:br>
            <a:endParaRPr lang="is-IS" dirty="0"/>
          </a:p>
        </p:txBody>
      </p:sp>
      <p:pic>
        <p:nvPicPr>
          <p:cNvPr id="19458" name="Picture 2" descr="G:\UMBROTSVINNA\Fjármálainnviðir\PNG\FI2013_III-R1-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1378426"/>
            <a:ext cx="3600400" cy="519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48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Rammagrein III-1</a:t>
            </a:r>
            <a:br>
              <a:rPr lang="is-IS" dirty="0" smtClean="0"/>
            </a:br>
            <a:r>
              <a:rPr lang="is-IS" dirty="0" smtClean="0"/>
              <a:t>Úttekt á verðbréfauppgjörskerfi</a:t>
            </a:r>
            <a:br>
              <a:rPr lang="is-IS" dirty="0" smtClean="0"/>
            </a:br>
            <a:endParaRPr lang="is-IS" dirty="0"/>
          </a:p>
        </p:txBody>
      </p:sp>
      <p:pic>
        <p:nvPicPr>
          <p:cNvPr id="20482" name="Picture 2" descr="G:\UMBROTSVINNA\Fjármálainnviðir\PNG\FI2013_III-R1-M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17595"/>
            <a:ext cx="3391768" cy="507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8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IV Erlend greiðslumiðlun</a:t>
            </a:r>
            <a:endParaRPr lang="is-IS" dirty="0"/>
          </a:p>
        </p:txBody>
      </p:sp>
      <p:pic>
        <p:nvPicPr>
          <p:cNvPr id="21506" name="Picture 2" descr="G:\UMBROTSVINNA\Fjármálainnviðir\PNG\FI2013_IV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50" y="1560513"/>
            <a:ext cx="4217988" cy="432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555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IV Erlend greiðslumiðlun</a:t>
            </a:r>
            <a:endParaRPr lang="is-IS" dirty="0"/>
          </a:p>
        </p:txBody>
      </p:sp>
      <p:pic>
        <p:nvPicPr>
          <p:cNvPr id="22530" name="Picture 2" descr="G:\UMBROTSVINNA\Fjármálainnviðir\PNG\FI2013_IV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14038"/>
            <a:ext cx="4065588" cy="432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056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IV Erlend greiðslumiðlun</a:t>
            </a:r>
            <a:endParaRPr lang="is-IS" dirty="0"/>
          </a:p>
        </p:txBody>
      </p:sp>
      <p:pic>
        <p:nvPicPr>
          <p:cNvPr id="23554" name="Picture 2" descr="G:\UMBROTSVINNA\Fjármálainnviðir\PNG\FI2013_IV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2542"/>
            <a:ext cx="4005262" cy="424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125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VII Nýjar alþjóðlegar reglur um kerfislega þýðingarmikla fjármálainnviði (PFMI)</a:t>
            </a:r>
            <a:endParaRPr lang="is-IS" dirty="0"/>
          </a:p>
        </p:txBody>
      </p:sp>
      <p:pic>
        <p:nvPicPr>
          <p:cNvPr id="24578" name="Picture 2" descr="G:\UMBROTSVINNA\Fjármálainnviðir\PNG\FI2013_VII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48880"/>
            <a:ext cx="4392786" cy="401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941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VII Nýjar alþjóðlegar reglur um kerfislega þýðingarmikla fjármálainnviði (PFMI)</a:t>
            </a:r>
            <a:endParaRPr lang="is-IS" dirty="0"/>
          </a:p>
        </p:txBody>
      </p:sp>
      <p:pic>
        <p:nvPicPr>
          <p:cNvPr id="25602" name="Picture 2" descr="G:\UMBROTSVINNA\Fjármálainnviðir\PNG\FI2013_VII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705802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268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VIII Greiðslumiðlar og þróun þeirra</a:t>
            </a:r>
            <a:endParaRPr lang="is-IS" dirty="0"/>
          </a:p>
        </p:txBody>
      </p:sp>
      <p:pic>
        <p:nvPicPr>
          <p:cNvPr id="26626" name="Picture 2" descr="G:\UMBROTSVINNA\Fjármálainnviðir\PNG\FI2013_VIII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98613"/>
            <a:ext cx="4278312" cy="438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217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VIII Greiðslumiðlar og þróun þeirra</a:t>
            </a:r>
            <a:endParaRPr lang="is-IS" dirty="0"/>
          </a:p>
        </p:txBody>
      </p:sp>
      <p:pic>
        <p:nvPicPr>
          <p:cNvPr id="27650" name="Picture 2" descr="G:\UMBROTSVINNA\Fjármálainnviðir\PNG\FI2013_VIII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72816"/>
            <a:ext cx="408940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010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VIII Greiðslumiðlar og þróun þeirra</a:t>
            </a:r>
            <a:endParaRPr lang="is-IS" dirty="0"/>
          </a:p>
        </p:txBody>
      </p:sp>
      <p:pic>
        <p:nvPicPr>
          <p:cNvPr id="28674" name="Picture 2" descr="G:\UMBROTSVINNA\Fjármálainnviðir\PNG\FI2013_VIII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54138"/>
            <a:ext cx="4310063" cy="421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 Fjármálainnviðir – hlutverk Seðlabanka Íslands</a:t>
            </a:r>
            <a:endParaRPr lang="is-IS" dirty="0"/>
          </a:p>
        </p:txBody>
      </p:sp>
      <p:pic>
        <p:nvPicPr>
          <p:cNvPr id="2050" name="Picture 2" descr="G:\UMBROTSVINNA\Fjármálainnviðir\PNG\FI2013_I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3870325" cy="384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VIII Greiðslumiðlar og þróun þeirra</a:t>
            </a:r>
            <a:endParaRPr lang="is-IS" dirty="0"/>
          </a:p>
        </p:txBody>
      </p:sp>
      <p:pic>
        <p:nvPicPr>
          <p:cNvPr id="29698" name="Picture 2" descr="G:\UMBROTSVINNA\Fjármálainnviðir\PNG\FI2013_VIII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4217988" cy="363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2767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VIII Greiðslumiðlar og þróun þeirra</a:t>
            </a:r>
            <a:endParaRPr lang="is-IS" dirty="0"/>
          </a:p>
        </p:txBody>
      </p:sp>
      <p:pic>
        <p:nvPicPr>
          <p:cNvPr id="30722" name="Picture 2" descr="G:\UMBROTSVINNA\Fjármálainnviðir\PNG\FI2013_VIII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4230688" cy="371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296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IX Kortaviðskipti</a:t>
            </a:r>
            <a:endParaRPr lang="is-IS" dirty="0"/>
          </a:p>
        </p:txBody>
      </p:sp>
      <p:pic>
        <p:nvPicPr>
          <p:cNvPr id="31746" name="Picture 2" descr="G:\UMBROTSVINNA\Fjármálainnviðir\PNG\FI2013_IX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4089400" cy="425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7897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IX Kortaviðskipti</a:t>
            </a:r>
            <a:endParaRPr lang="is-IS" dirty="0"/>
          </a:p>
        </p:txBody>
      </p:sp>
      <p:pic>
        <p:nvPicPr>
          <p:cNvPr id="32770" name="Picture 2" descr="G:\UMBROTSVINNA\Fjármálainnviðir\PNG\FI2013_IX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30350"/>
            <a:ext cx="4005262" cy="425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6947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IX Kortaviðskipti</a:t>
            </a:r>
            <a:endParaRPr lang="is-IS" dirty="0"/>
          </a:p>
        </p:txBody>
      </p:sp>
      <p:pic>
        <p:nvPicPr>
          <p:cNvPr id="34818" name="Picture 2" descr="G:\UMBROTSVINNA\Fjármálainnviðir\PNG\FI2013_IX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173913" cy="565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410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IX Kortaviðskipti</a:t>
            </a:r>
            <a:endParaRPr lang="is-IS" dirty="0"/>
          </a:p>
        </p:txBody>
      </p:sp>
      <p:pic>
        <p:nvPicPr>
          <p:cNvPr id="33794" name="Picture 2" descr="G:\UMBROTSVINNA\Fjármálainnviðir\PNG\FI2013_IX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6875462" cy="484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176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X Kostnaður við greiðslumiðlun – erlend athugun</a:t>
            </a:r>
            <a:endParaRPr lang="is-IS" dirty="0"/>
          </a:p>
        </p:txBody>
      </p:sp>
      <p:pic>
        <p:nvPicPr>
          <p:cNvPr id="35842" name="Picture 2" descr="G:\UMBROTSVINNA\Fjármálainnviðir\PNG\FI2013_X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4048125" cy="469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028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X Kostnaður við greiðslumiðlun – erlend athugun</a:t>
            </a:r>
            <a:endParaRPr lang="is-IS" dirty="0"/>
          </a:p>
        </p:txBody>
      </p:sp>
      <p:pic>
        <p:nvPicPr>
          <p:cNvPr id="36866" name="Picture 2" descr="G:\UMBROTSVINNA\Fjármálainnviðir\PNG\FI2013_X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88840"/>
            <a:ext cx="4059238" cy="403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5630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X Kostnaður við greiðslumiðlun – erlend athugun</a:t>
            </a:r>
            <a:endParaRPr lang="is-IS" dirty="0"/>
          </a:p>
        </p:txBody>
      </p:sp>
      <p:pic>
        <p:nvPicPr>
          <p:cNvPr id="37890" name="Picture 2" descr="G:\UMBROTSVINNA\Fjármálainnviðir\PNG\FI2013_X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16113"/>
            <a:ext cx="4217988" cy="380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9332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X Kostnaður við greiðslumiðlun – erlend athugun</a:t>
            </a:r>
            <a:endParaRPr lang="is-IS" dirty="0"/>
          </a:p>
        </p:txBody>
      </p:sp>
      <p:pic>
        <p:nvPicPr>
          <p:cNvPr id="38914" name="Picture 2" descr="G:\UMBROTSVINNA\Fjármálainnviðir\PNG\FI2013_X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605" y="1628800"/>
            <a:ext cx="4132262" cy="47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14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 Fjármálainnviðir – hlutverk Seðlabanka Íslands</a:t>
            </a:r>
            <a:endParaRPr lang="is-IS" dirty="0"/>
          </a:p>
        </p:txBody>
      </p:sp>
      <p:pic>
        <p:nvPicPr>
          <p:cNvPr id="3074" name="Picture 2" descr="G:\UMBROTSVINNA\Fjármálainnviðir\PNG\FI2013_I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497" y="1916832"/>
            <a:ext cx="4389437" cy="362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11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X Kostnaður við greiðslumiðlun – erlend athugun</a:t>
            </a:r>
            <a:endParaRPr lang="is-IS" dirty="0"/>
          </a:p>
        </p:txBody>
      </p:sp>
      <p:pic>
        <p:nvPicPr>
          <p:cNvPr id="39938" name="Picture 2" descr="G:\UMBROTSVINNA\Fjármálainnviðir\PNG\FI2013_X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4005262" cy="519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92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 Fjármálainnviðir – hlutverk Seðlabanka Íslands</a:t>
            </a:r>
            <a:endParaRPr lang="is-IS" dirty="0"/>
          </a:p>
        </p:txBody>
      </p:sp>
      <p:pic>
        <p:nvPicPr>
          <p:cNvPr id="4098" name="Picture 2" descr="G:\UMBROTSVINNA\Fjármálainnviðir\PNG\FI2013_I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4059237" cy="481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1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Reiðufé</a:t>
            </a:r>
            <a:endParaRPr lang="is-IS" dirty="0"/>
          </a:p>
        </p:txBody>
      </p:sp>
      <p:pic>
        <p:nvPicPr>
          <p:cNvPr id="5122" name="Picture 2" descr="G:\UMBROTSVINNA\Fjármálainnviðir\PNG\FI2013_II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12776"/>
            <a:ext cx="4005262" cy="427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4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Reiðufé</a:t>
            </a:r>
            <a:endParaRPr lang="is-IS" dirty="0"/>
          </a:p>
        </p:txBody>
      </p:sp>
      <p:pic>
        <p:nvPicPr>
          <p:cNvPr id="6146" name="Picture 2" descr="G:\UMBROTSVINNA\Fjármálainnviðir\PNG\FI2013_II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1490663"/>
            <a:ext cx="40894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9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Reiðufé</a:t>
            </a:r>
            <a:endParaRPr lang="is-IS" dirty="0"/>
          </a:p>
        </p:txBody>
      </p:sp>
      <p:pic>
        <p:nvPicPr>
          <p:cNvPr id="7170" name="Picture 2" descr="G:\UMBROTSVINNA\Fjármálainnviðir\PNG\FI2013_II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40768"/>
            <a:ext cx="4005262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2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II Reiðufé</a:t>
            </a:r>
            <a:endParaRPr lang="is-IS" dirty="0"/>
          </a:p>
        </p:txBody>
      </p:sp>
      <p:pic>
        <p:nvPicPr>
          <p:cNvPr id="8194" name="Picture 2" descr="G:\UMBROTSVINNA\Fjármálainnviðir\PNG\FI2013_II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71887"/>
            <a:ext cx="4267200" cy="373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_kynning _Blátt_létt_ens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SI_kynning _Blátt_létt_ensk</Template>
  <TotalTime>13</TotalTime>
  <Words>173</Words>
  <Application>Microsoft Office PowerPoint</Application>
  <PresentationFormat>On-screen Show (4:3)</PresentationFormat>
  <Paragraphs>41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SI_kynning _Blátt_létt_ensk</vt:lpstr>
      <vt:lpstr>Fjármálainnviðir 2013  </vt:lpstr>
      <vt:lpstr>I Fjármálainnviðir – hlutverk Seðlabanka Íslands</vt:lpstr>
      <vt:lpstr>I Fjármálainnviðir – hlutverk Seðlabanka Íslands</vt:lpstr>
      <vt:lpstr>I Fjármálainnviðir – hlutverk Seðlabanka Íslands</vt:lpstr>
      <vt:lpstr>I Fjármálainnviðir – hlutverk Seðlabanka Íslands</vt:lpstr>
      <vt:lpstr>II Reiðufé</vt:lpstr>
      <vt:lpstr>II Reiðufé</vt:lpstr>
      <vt:lpstr>II Reiðufé</vt:lpstr>
      <vt:lpstr>II Reiðufé</vt:lpstr>
      <vt:lpstr>II Reiðufé</vt:lpstr>
      <vt:lpstr>II Reiðufé</vt:lpstr>
      <vt:lpstr>II Reiðufé</vt:lpstr>
      <vt:lpstr>II Reiðufé</vt:lpstr>
      <vt:lpstr>II Reiðufé</vt:lpstr>
      <vt:lpstr>Rammagrein II-1 Nýr 10.000 kr. seðill</vt:lpstr>
      <vt:lpstr>Rammagrein II-1 Nýr 10.000 kr. seðill</vt:lpstr>
      <vt:lpstr>III Rekstur kerfa – kerfislega þýðingarmiklir fjármálainnviðir </vt:lpstr>
      <vt:lpstr>III Rekstur kerfa – kerfislega þýðingarmiklir fjármálainnviðir </vt:lpstr>
      <vt:lpstr>III Rekstur kerfa – kerfislega þýðingarmiklir fjármálainnviðir </vt:lpstr>
      <vt:lpstr>Rammagrein III-1 Úttekt á verðbréfauppgjörskerfi </vt:lpstr>
      <vt:lpstr>Rammagrein III-1 Úttekt á verðbréfauppgjörskerfi </vt:lpstr>
      <vt:lpstr>IV Erlend greiðslumiðlun</vt:lpstr>
      <vt:lpstr>IV Erlend greiðslumiðlun</vt:lpstr>
      <vt:lpstr>IV Erlend greiðslumiðlun</vt:lpstr>
      <vt:lpstr>VII Nýjar alþjóðlegar reglur um kerfislega þýðingarmikla fjármálainnviði (PFMI)</vt:lpstr>
      <vt:lpstr>VII Nýjar alþjóðlegar reglur um kerfislega þýðingarmikla fjármálainnviði (PFMI)</vt:lpstr>
      <vt:lpstr>VIII Greiðslumiðlar og þróun þeirra</vt:lpstr>
      <vt:lpstr>VIII Greiðslumiðlar og þróun þeirra</vt:lpstr>
      <vt:lpstr>VIII Greiðslumiðlar og þróun þeirra</vt:lpstr>
      <vt:lpstr>VIII Greiðslumiðlar og þróun þeirra</vt:lpstr>
      <vt:lpstr>VIII Greiðslumiðlar og þróun þeirra</vt:lpstr>
      <vt:lpstr>IX Kortaviðskipti</vt:lpstr>
      <vt:lpstr>IX Kortaviðskipti</vt:lpstr>
      <vt:lpstr>IX Kortaviðskipti</vt:lpstr>
      <vt:lpstr>IX Kortaviðskipti</vt:lpstr>
      <vt:lpstr>X Kostnaður við greiðslumiðlun – erlend athugun</vt:lpstr>
      <vt:lpstr>X Kostnaður við greiðslumiðlun – erlend athugun</vt:lpstr>
      <vt:lpstr>X Kostnaður við greiðslumiðlun – erlend athugun</vt:lpstr>
      <vt:lpstr>X Kostnaður við greiðslumiðlun – erlend athugun</vt:lpstr>
      <vt:lpstr>X Kostnaður við greiðslumiðlun – erlend athugun</vt:lpstr>
    </vt:vector>
  </TitlesOfParts>
  <Company>Seðlabanki Íslands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Fjármálainnviðir 2013</dc:title>
  <dc:creator>SÍ Guðríður Lilla Sigurðardóttir</dc:creator>
  <cp:lastModifiedBy>SÍ Guðríður Lilla Sigurðardóttir</cp:lastModifiedBy>
  <cp:revision>2</cp:revision>
  <cp:lastPrinted>2012-02-08T10:02:55Z</cp:lastPrinted>
  <dcterms:created xsi:type="dcterms:W3CDTF">2013-09-25T12:57:46Z</dcterms:created>
  <dcterms:modified xsi:type="dcterms:W3CDTF">2013-09-25T13:11:41Z</dcterms:modified>
</cp:coreProperties>
</file>