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40" r:id="rId2"/>
    <p:sldId id="413" r:id="rId3"/>
    <p:sldId id="442" r:id="rId4"/>
    <p:sldId id="444" r:id="rId5"/>
    <p:sldId id="418" r:id="rId6"/>
    <p:sldId id="419" r:id="rId7"/>
    <p:sldId id="420" r:id="rId8"/>
    <p:sldId id="421" r:id="rId9"/>
    <p:sldId id="441" r:id="rId10"/>
    <p:sldId id="423" r:id="rId11"/>
    <p:sldId id="443" r:id="rId12"/>
  </p:sldIdLst>
  <p:sldSz cx="12192000" cy="6858000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7B94-6EA1-4603-94CD-70E142430566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102BC-8B68-410E-A798-9C2BAFED690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5630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A569-9AD1-4A99-8572-1534B9533DBA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E5A0-1207-4D61-86AB-A3376ACAD1F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674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787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47230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7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891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0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0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1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111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25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081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784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94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D7B5-8538-458A-85CE-7F8AF5A29D1F}" type="datetimeFigureOut">
              <a:rPr lang="is-IS" smtClean="0"/>
              <a:t>24.8.2016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34B-671C-46AA-BE7B-E72A4E228E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85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br>
              <a:rPr lang="is-IS" dirty="0" smtClean="0"/>
            </a:br>
            <a:r>
              <a:rPr lang="is-IS" sz="4000" dirty="0" smtClean="0"/>
              <a:t>24. ágúst 2016</a:t>
            </a:r>
            <a:endParaRPr lang="is-I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Stefnuyfirlýsing peningastefnunefndar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22795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Gengi krónunnar hærra og launakostnaður minni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Gengi krónunnar hefur hækkað um 6,5% frá PM 16/2 og 14% frá sama tíma í fyrra: grunnspáin gerir ráð fyrir um 5% hærra gengi en PM 16/2 spáin – hækkun raungengis frá PM 16/2 svipuð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Launaþróun hefur verið í takt við forsendur PM 16/2 og horfur hafa lítið breyst … hins vegar er spáð heldur meiri framleiðnivexti í ár (2% í stað 1,5%) og því hækkar launakostnaður á framleidda einingu heldur minna í ár en áður var spáð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92800" cy="4968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6800" cy="496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/>
              <a:t>1. Grunnspá Seðlabankans 2016-2018. Brotalínur </a:t>
            </a:r>
            <a:r>
              <a:rPr lang="is-IS" sz="900" dirty="0"/>
              <a:t>sýna spá frá PM </a:t>
            </a:r>
            <a:r>
              <a:rPr lang="is-IS" sz="900" dirty="0" smtClean="0"/>
              <a:t>2016/2. 2. </a:t>
            </a:r>
            <a:r>
              <a:rPr lang="is-IS" sz="900" dirty="0"/>
              <a:t>Framleiðni mæld sem landsframleiðsla í hlutfalli af </a:t>
            </a:r>
            <a:r>
              <a:rPr lang="is-IS" sz="900" dirty="0" smtClean="0"/>
              <a:t>heildarvinnustundum.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Hagstofa Íslands</a:t>
            </a:r>
            <a:r>
              <a:rPr lang="is-IS" sz="900" dirty="0" smtClean="0"/>
              <a:t>, </a:t>
            </a:r>
            <a:r>
              <a:rPr lang="is-IS" sz="900" dirty="0"/>
              <a:t>Seðlabanki Íslands</a:t>
            </a:r>
            <a:r>
              <a:rPr lang="is-IS" sz="900" dirty="0" smtClean="0"/>
              <a:t>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15186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Verðbólguhorfur batna töluvert frá fyrri spá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minnkaði úr 1,9% á Q1 í 1,6% á Q2 – spáð að verði 1,2% á Q3 en aukist á ný þegar áhrif gengishækkunar taka að fjara út: verði 2,2% á Q4 og nái hámarki í 3,8% Q2/2018 en taki síðan að hjaðna í markmið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hafa batnað töluvert frá PM 16/2: hærra gengi, minni alþjóðleg verðbólga, meiri framleiðnivöxtur og traustari kjölfesta verðbólguvæntinga skýra bættar horfur – verðbólga tæplega 1pr minni en spáð var í PM 16/2 út næsta ár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20" y="6606000"/>
            <a:ext cx="1200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i="1" dirty="0" smtClean="0"/>
              <a:t>Heimildir:</a:t>
            </a:r>
            <a:r>
              <a:rPr lang="is-IS" sz="900" dirty="0" smtClean="0"/>
              <a:t> Hagstofa Íslands,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28151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2016/3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Verðbólguhorfur batna þrátt fyrir vaxandi spennu í þjóðarbúinu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Lakari alþjóðahorfur og aukin óvissa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Alþjóðlegar efnahagshorfur hafa breyst og óvissa aukist – munar mest um áhrif </a:t>
            </a:r>
            <a:r>
              <a:rPr lang="is-IS" sz="1600" dirty="0" err="1" smtClean="0">
                <a:solidFill>
                  <a:schemeClr val="bg1"/>
                </a:solidFill>
              </a:rPr>
              <a:t>Brexit</a:t>
            </a:r>
            <a:r>
              <a:rPr lang="is-IS" sz="1600" dirty="0" smtClean="0">
                <a:solidFill>
                  <a:schemeClr val="bg1"/>
                </a:solidFill>
              </a:rPr>
              <a:t> … áhrif enn að koma fram og erfitt að meta hver þau verða endanlega en vísbendingar eru um snarpan samdrátt í Bretlandi í kjölfarið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í helstu viðskiptalöndum var 1,6% á H1/2016 en horfur hafa versnað: spáð 1,5% hagvexti á árinu í heild í stað 1,6% í PM 16/2 – minni hagvöxtur í Bandaríkjunum og Bretlandi en svipaðar horfur á evrusvæðinu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6800" cy="49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1. Vísitala </a:t>
            </a:r>
            <a:r>
              <a:rPr lang="is-IS" sz="900" dirty="0" err="1"/>
              <a:t>Markit</a:t>
            </a:r>
            <a:r>
              <a:rPr lang="is-IS" sz="900" dirty="0"/>
              <a:t> fyrir framleiðslu og þjónustu (</a:t>
            </a:r>
            <a:r>
              <a:rPr lang="is-IS" sz="900" dirty="0" err="1"/>
              <a:t>Composite</a:t>
            </a:r>
            <a:r>
              <a:rPr lang="is-IS" sz="900" dirty="0"/>
              <a:t> </a:t>
            </a:r>
            <a:r>
              <a:rPr lang="is-IS" sz="900" dirty="0" err="1"/>
              <a:t>Purchasing</a:t>
            </a:r>
            <a:r>
              <a:rPr lang="is-IS" sz="900" dirty="0"/>
              <a:t> Managers' Index, PMI). Vísitalan er birt mánaðarlega og er árstíðarleiðrétt. Þegar gildi vísitölunnar er yfir 50 táknar það vöxt milli mánaða en ef hún er undir 50 táknar það samdrátt</a:t>
            </a:r>
            <a:r>
              <a:rPr lang="is-IS" sz="900" dirty="0" smtClean="0"/>
              <a:t>. 2. Grunnspá Seðlabankans 2016-2018. Brotalínur sýna spá PM 2016/2.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</a:t>
            </a:r>
            <a:r>
              <a:rPr lang="is-IS" sz="900" dirty="0" err="1" smtClean="0"/>
              <a:t>Bloomberg</a:t>
            </a:r>
            <a:r>
              <a:rPr lang="is-IS" sz="900" dirty="0" smtClean="0"/>
              <a:t>, </a:t>
            </a:r>
            <a:r>
              <a:rPr lang="is-IS" sz="900" dirty="0" err="1" smtClean="0"/>
              <a:t>Macrobond</a:t>
            </a:r>
            <a:r>
              <a:rPr lang="is-IS" sz="900" dirty="0" smtClean="0"/>
              <a:t>, OECD,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2496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Kröftugur hagvöxtur í byrjun árs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Samkvæmt ÞHR jukust þjóðarútgjöld um 8,3% á Q1 (1pr meira en í PM16/2) – einkaneysla í takt við spá en fjárfesting kröftugri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Útflutningur jókst um 6,4% (5,7% spáð í PM16/2) en á móti kom 15,2% vöxtur innflutnings (17,8% í PM16/2)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Kröftugri innlend eftirspurn og hagstæðara framlag utanríkisviðskipta gera það að verkum að hagvöxtur var meiri á Q1 en í PM16/2: 4,7% í stað 1,7% </a:t>
            </a:r>
            <a:r>
              <a:rPr lang="is-IS" sz="1600" dirty="0">
                <a:solidFill>
                  <a:schemeClr val="bg1"/>
                </a:solidFill>
              </a:rPr>
              <a:t>– </a:t>
            </a:r>
            <a:r>
              <a:rPr lang="is-IS" sz="1600" dirty="0" smtClean="0">
                <a:solidFill>
                  <a:schemeClr val="bg1"/>
                </a:solidFill>
              </a:rPr>
              <a:t>endurspeglar að hluta tímabundna þætti sem fyrst og fremst hafa áhrif á dreifingu hagvaxtar innan ársins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000" y="1836000"/>
            <a:ext cx="655200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606000"/>
            <a:ext cx="1200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i="1" dirty="0"/>
              <a:t>Heimildir:</a:t>
            </a:r>
            <a:r>
              <a:rPr lang="is-IS" sz="900" dirty="0"/>
              <a:t> Hagstofa </a:t>
            </a:r>
            <a:r>
              <a:rPr lang="is-IS" sz="900" dirty="0" smtClean="0"/>
              <a:t>Íslands,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21850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369268" cy="1512663"/>
          </a:xfrm>
        </p:spPr>
        <p:txBody>
          <a:bodyPr/>
          <a:lstStyle/>
          <a:p>
            <a:r>
              <a:rPr lang="is-IS" dirty="0" smtClean="0"/>
              <a:t>Horfur á tæplega 5% hagvexti í ár – meira en áður spáð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á 4,9% hagvexti í ár – í stað 4,5% í PM 16/2 – meiri vöxtur þjóðarútgjalda en neikvæðara framlag utanríkisviðskipta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drifinn áfram af miklum tekjuvexti og bættum efnahag heimila og fyrirtækja – við bætist minnkandi aðhald í ríkisfjármálum en á móti hefur aðhaldssöm peningastefna hægt á eftirspurn og beint hluta tekjuauka í sparnað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Líkt og í PM 16/2 er spáð um 4% hagvexti 2017 (yrði þriðja árið í röð með um og yfir 4% hagvexti) og 2½% hagvexti 2018 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/>
              <a:t>1. Grunnspá Seðlabankans 2016-2018. Brotalínur </a:t>
            </a:r>
            <a:r>
              <a:rPr lang="is-IS" sz="900" dirty="0"/>
              <a:t>sýna spá frá PM </a:t>
            </a:r>
            <a:r>
              <a:rPr lang="is-IS" sz="900" dirty="0" smtClean="0"/>
              <a:t>2016/2.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Hagstofa Íslands, </a:t>
            </a:r>
            <a:r>
              <a:rPr lang="is-IS" sz="900" dirty="0" err="1"/>
              <a:t>Macrobond</a:t>
            </a:r>
            <a:r>
              <a:rPr lang="is-IS" sz="900" dirty="0"/>
              <a:t>, Seðlabanki Íslands</a:t>
            </a:r>
            <a:r>
              <a:rPr lang="is-IS" sz="900" dirty="0" smtClean="0"/>
              <a:t>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1448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Atvinna vex hratt og vaxandi skortur á vinnuafli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Störfum fjölgaði um 3% á Q2 líkt og spáð hafði verið í PM 16/2 en á móti styttist meðalvinnutími: heildarvinnustundum fjölgaði því um 2,5% sem er lítillega minni fjölgun en spáð var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Áfram vísbendingar um mikla vinnuaflseftirspurn og æ skýr merki vaxandi skort á vinnuafli: yfir 40% fyrirtækja segjast búa við skort – hlutfallið hefur hækkað hratt í öllum atvinnugeirum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921" y="6606000"/>
            <a:ext cx="12000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i="1" dirty="0"/>
              <a:t>Heimildir:</a:t>
            </a:r>
            <a:r>
              <a:rPr lang="is-IS" sz="900" dirty="0"/>
              <a:t> </a:t>
            </a:r>
            <a:r>
              <a:rPr lang="is-IS" sz="900" dirty="0" smtClean="0"/>
              <a:t>Gallup, Hagstofa Íslands</a:t>
            </a:r>
            <a:r>
              <a:rPr lang="is-I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3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Minnkandi atvinnuleysi og vaxandi framleiðsluspenna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Líkt og í PM 16/2 er spáð tæplega 3% fjölgun heildarvinnustunda í ár og um 2½% að meðaltali næstu 2 ár … hlutfall starfandi hækkar því í 80% í ár og helst svipað út spátímann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Atvinnuleysi heldur áfram að minnka og skýr merki eru um vaxandi framleiðsluspennu: atvinnuleysi var 3,4% á H1 og spáð að verði 3,3% á árinu í heild en minnki lítillega 2017 en þokist á ný upp í langtímajafnvægi í takt við minnkandi framleiðsluspennu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921" y="6472104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/>
              <a:t>1. Grunnspá Seðlabankans 2016-2018. Brotalínur </a:t>
            </a:r>
            <a:r>
              <a:rPr lang="is-IS" sz="900" dirty="0"/>
              <a:t>sýna spá frá PM </a:t>
            </a:r>
            <a:r>
              <a:rPr lang="is-IS" sz="900" dirty="0" smtClean="0"/>
              <a:t>2016/2.</a:t>
            </a:r>
            <a:endParaRPr lang="is-IS" sz="900" dirty="0"/>
          </a:p>
          <a:p>
            <a:r>
              <a:rPr lang="is-IS" sz="900" i="1" dirty="0"/>
              <a:t>Heimildir:</a:t>
            </a:r>
            <a:r>
              <a:rPr lang="is-IS" sz="900" dirty="0"/>
              <a:t> Hagstofa Íslands</a:t>
            </a:r>
            <a:r>
              <a:rPr lang="is-IS" sz="900" dirty="0" smtClean="0"/>
              <a:t>, </a:t>
            </a:r>
            <a:r>
              <a:rPr lang="is-IS" sz="900" dirty="0"/>
              <a:t>Seðlabanki Íslands</a:t>
            </a:r>
            <a:r>
              <a:rPr lang="is-IS" sz="900" dirty="0" smtClean="0"/>
              <a:t>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34227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Verðbólga minnkar á ný og nálgast fyrra lágmark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 mældist 1,1% í júlí og minnkaði úr 1,6% í júní og hefur ekki verið svo lítil síðan í febrúar 2015 … án húsnæðis mælist hún enn minni eða -0,6% og minnkaði úr 0% í júní – en hefur aukist úr 0,4% í apríl í 1,1% í júlí skv. HICP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Undirliggjandi verðbólga hefur einnig minnkað: var á bilinu 1½-2½% í júlí á flesta mælikvarða –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minni en í júní 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Viðskiptakjarabati, lítil alþjóðleg verðbólga, hækkun gengis og aðhaldssöm peningastefna vega á móti áhrifum launahækkana</a:t>
            </a:r>
          </a:p>
          <a:p>
            <a:pPr marL="180000" indent="-180000"/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0000" y="1836000"/>
            <a:ext cx="445680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334243"/>
            <a:ext cx="12000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>
                <a:solidFill>
                  <a:srgbClr val="000000"/>
                </a:solidFill>
                <a:cs typeface="Arial"/>
              </a:rPr>
              <a:t>1. Skyggða svæðið inniheldur bil 1. og 3. fjórðungs mats á undirliggjandi verðbólgu þar sem hún er mæld með kjarnavísitölum sem horfa fram hjá áhrifum sveiflukenndra matvöruliða, bensíns, opinberrar þjónustu og reiknaðrar húsaleigu og með </a:t>
            </a:r>
            <a:r>
              <a:rPr lang="is-IS" sz="900" dirty="0" err="1" smtClean="0">
                <a:solidFill>
                  <a:srgbClr val="000000"/>
                </a:solidFill>
                <a:cs typeface="Arial"/>
              </a:rPr>
              <a:t>tölfræðilegum</a:t>
            </a:r>
            <a:r>
              <a:rPr lang="is-IS" sz="900" dirty="0" smtClean="0">
                <a:solidFill>
                  <a:srgbClr val="000000"/>
                </a:solidFill>
                <a:cs typeface="Arial"/>
              </a:rPr>
              <a:t> mælikvörðum eins og vegnu miðgildi, klipptum meðaltölum og kviku þáttalíkani.</a:t>
            </a:r>
            <a:endParaRPr lang="is-IS" sz="900" dirty="0" smtClean="0"/>
          </a:p>
          <a:p>
            <a:r>
              <a:rPr lang="is-IS" sz="900" i="1" dirty="0" smtClean="0"/>
              <a:t>Heimildir</a:t>
            </a:r>
            <a:r>
              <a:rPr lang="is-IS" sz="900" i="1" dirty="0"/>
              <a:t>:</a:t>
            </a:r>
            <a:r>
              <a:rPr lang="is-IS" sz="900" dirty="0"/>
              <a:t> Hagstofa Íslands</a:t>
            </a:r>
            <a:r>
              <a:rPr lang="is-IS" sz="900" dirty="0" smtClean="0"/>
              <a:t>, Seðlabanki </a:t>
            </a:r>
            <a:r>
              <a:rPr lang="is-IS" sz="900" dirty="0"/>
              <a:t>Íslands.</a:t>
            </a:r>
          </a:p>
        </p:txBody>
      </p:sp>
    </p:spTree>
    <p:extLst>
      <p:ext uri="{BB962C8B-B14F-4D97-AF65-F5344CB8AC3E}">
        <p14:creationId xmlns:p14="http://schemas.microsoft.com/office/powerpoint/2010/main" val="18158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Verðbólguvæntingar lækka og kjölfesta þeirra styrkist</a:t>
            </a:r>
            <a:endParaRPr lang="is-I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8201" y="745505"/>
            <a:ext cx="10069863" cy="10801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Verðbólguvæntingar lækka á flesta mælikvarða: skv. könnunum frá í maí vænta heimili og fyrirtæki 3-3,2% verðbólgu eftir ár en skv. nýrri könnun búast markaðsaðilar við 2,3% verðbólgu eftir ár – 1-1½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lækkun frá sambærilegum könnunum ári fyrr</a:t>
            </a:r>
          </a:p>
          <a:p>
            <a:pPr marL="180000" indent="-180000">
              <a:lnSpc>
                <a:spcPct val="110000"/>
              </a:lnSpc>
            </a:pPr>
            <a:r>
              <a:rPr lang="is-IS" sz="1600" dirty="0" smtClean="0">
                <a:solidFill>
                  <a:schemeClr val="bg1"/>
                </a:solidFill>
              </a:rPr>
              <a:t>Langtímaverðbólguvæntingar einnig lækkað: markaðsaðilar vænta 3% verðbólgu að meðaltali næstu 10 ár (lækkun um ½</a:t>
            </a:r>
            <a:r>
              <a:rPr lang="is-IS" sz="1600" dirty="0" err="1" smtClean="0">
                <a:solidFill>
                  <a:schemeClr val="bg1"/>
                </a:solidFill>
              </a:rPr>
              <a:t>pr</a:t>
            </a:r>
            <a:r>
              <a:rPr lang="is-IS" sz="1600" dirty="0" smtClean="0">
                <a:solidFill>
                  <a:schemeClr val="bg1"/>
                </a:solidFill>
              </a:rPr>
              <a:t> frá fyrri könnun) og 10 ára verðbólguálag á skuldabréfamarkaði er komið í 2,8%  en var 3,1% á Q2 og 3,8% fyrir ári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0000" y="1836000"/>
            <a:ext cx="4454910" cy="496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0000" y="1836000"/>
            <a:ext cx="4454910" cy="49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1" y="6472800"/>
            <a:ext cx="1200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1. </a:t>
            </a:r>
            <a:r>
              <a:rPr lang="is-IS" sz="900" dirty="0" smtClean="0"/>
              <a:t>Talan </a:t>
            </a:r>
            <a:r>
              <a:rPr lang="is-IS" sz="900" dirty="0"/>
              <a:t>fyrir </a:t>
            </a:r>
            <a:r>
              <a:rPr lang="is-IS" sz="900" dirty="0" smtClean="0"/>
              <a:t>þriðja ársfjórðung </a:t>
            </a:r>
            <a:r>
              <a:rPr lang="is-IS" sz="900" dirty="0"/>
              <a:t>2016 er meðaltal það sem af er fjórðungnum.</a:t>
            </a:r>
          </a:p>
          <a:p>
            <a:r>
              <a:rPr lang="is-IS" sz="900" i="1" dirty="0" smtClean="0"/>
              <a:t>Heimildir</a:t>
            </a:r>
            <a:r>
              <a:rPr lang="is-IS" sz="900" i="1" dirty="0"/>
              <a:t>:</a:t>
            </a:r>
            <a:r>
              <a:rPr lang="is-IS" sz="900" dirty="0"/>
              <a:t> </a:t>
            </a:r>
            <a:r>
              <a:rPr lang="is-IS" sz="900" dirty="0" smtClean="0"/>
              <a:t>Gallup, Hagstofa </a:t>
            </a:r>
            <a:r>
              <a:rPr lang="is-IS" sz="900" dirty="0"/>
              <a:t>Íslands, Seðlabanki Íslands</a:t>
            </a:r>
            <a:r>
              <a:rPr lang="is-IS" sz="900" dirty="0" smtClean="0"/>
              <a:t>.</a:t>
            </a:r>
            <a:endParaRPr lang="is-IS" sz="900" dirty="0"/>
          </a:p>
        </p:txBody>
      </p:sp>
    </p:spTree>
    <p:extLst>
      <p:ext uri="{BB962C8B-B14F-4D97-AF65-F5344CB8AC3E}">
        <p14:creationId xmlns:p14="http://schemas.microsoft.com/office/powerpoint/2010/main" val="19021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28298</TotalTime>
  <Words>1100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Vaxtaákvörðun 24. ágúst 2016</vt:lpstr>
      <vt:lpstr>PowerPoint Presentation</vt:lpstr>
      <vt:lpstr>Lakari alþjóðahorfur og aukin óvissa</vt:lpstr>
      <vt:lpstr>Kröftugur hagvöxtur í byrjun árs</vt:lpstr>
      <vt:lpstr>Horfur á tæplega 5% hagvexti í ár – meira en áður spáð</vt:lpstr>
      <vt:lpstr>Atvinna vex hratt og vaxandi skortur á vinnuafli</vt:lpstr>
      <vt:lpstr>Minnkandi atvinnuleysi og vaxandi framleiðsluspenna</vt:lpstr>
      <vt:lpstr>Verðbólga minnkar á ný og nálgast fyrra lágmark</vt:lpstr>
      <vt:lpstr>Verðbólguvæntingar lækka og kjölfesta þeirra styrkist</vt:lpstr>
      <vt:lpstr>Gengi krónunnar hærra og launakostnaður minni</vt:lpstr>
      <vt:lpstr>Verðbólguhorfur batna töluvert frá fyrri spá</vt:lpstr>
    </vt:vector>
  </TitlesOfParts>
  <Company>Sedlabankinn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Þórarinn Gunnar Pétursson</dc:creator>
  <cp:lastModifiedBy>SÍ Þórarinn Gunnar Pétursson</cp:lastModifiedBy>
  <cp:revision>1047</cp:revision>
  <cp:lastPrinted>2016-05-10T15:37:24Z</cp:lastPrinted>
  <dcterms:created xsi:type="dcterms:W3CDTF">2015-05-26T12:04:59Z</dcterms:created>
  <dcterms:modified xsi:type="dcterms:W3CDTF">2016-08-24T09:08:55Z</dcterms:modified>
</cp:coreProperties>
</file>