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93" r:id="rId2"/>
    <p:sldId id="494" r:id="rId3"/>
    <p:sldId id="455" r:id="rId4"/>
    <p:sldId id="456" r:id="rId5"/>
    <p:sldId id="457" r:id="rId6"/>
    <p:sldId id="460" r:id="rId7"/>
    <p:sldId id="485" r:id="rId8"/>
    <p:sldId id="483" r:id="rId9"/>
    <p:sldId id="492" r:id="rId10"/>
    <p:sldId id="482" r:id="rId11"/>
    <p:sldId id="469" r:id="rId12"/>
    <p:sldId id="471" r:id="rId13"/>
    <p:sldId id="472" r:id="rId14"/>
    <p:sldId id="473" r:id="rId15"/>
    <p:sldId id="465" r:id="rId16"/>
    <p:sldId id="474" r:id="rId17"/>
    <p:sldId id="475" r:id="rId18"/>
    <p:sldId id="476" r:id="rId19"/>
    <p:sldId id="402" r:id="rId20"/>
  </p:sldIdLst>
  <p:sldSz cx="16256000" cy="9144000"/>
  <p:notesSz cx="16256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19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62"/>
    <a:srgbClr val="3A5AA7"/>
    <a:srgbClr val="FF7F00"/>
    <a:srgbClr val="B7014A"/>
    <a:srgbClr val="ECE9E4"/>
    <a:srgbClr val="6CC6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54" autoAdjust="0"/>
    <p:restoredTop sz="96395" autoAdjust="0"/>
  </p:normalViewPr>
  <p:slideViewPr>
    <p:cSldViewPr>
      <p:cViewPr varScale="1">
        <p:scale>
          <a:sx n="87" d="100"/>
          <a:sy n="87" d="100"/>
        </p:scale>
        <p:origin x="126" y="90"/>
      </p:cViewPr>
      <p:guideLst>
        <p:guide orient="horz" pos="2880"/>
        <p:guide pos="190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108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43738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9207500" y="0"/>
            <a:ext cx="7045325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4FC62-A02F-4C8E-8413-0857ECA3C8F7}" type="datetimeFigureOut">
              <a:rPr lang="is-IS" smtClean="0"/>
              <a:t>20.5.2020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7043738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9207500" y="8685213"/>
            <a:ext cx="704532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D7D73-91F5-4A72-B0DA-4747627054A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71317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43738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207500" y="0"/>
            <a:ext cx="7045325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8983A-DE37-6548-8B7B-FA71F791DEB9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384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5600" y="4400550"/>
            <a:ext cx="1300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7043738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207500" y="8685213"/>
            <a:ext cx="704532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60DF1-44A9-254D-B319-9F503AACB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7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3"/>
          <a:stretch>
            <a:fillRect/>
          </a:stretch>
        </p:blipFill>
        <p:spPr>
          <a:xfrm>
            <a:off x="0" y="1316038"/>
            <a:ext cx="13157834" cy="6509941"/>
          </a:xfrm>
          <a:prstGeom prst="rect">
            <a:avLst/>
          </a:prstGeom>
        </p:spPr>
      </p:pic>
      <p:sp>
        <p:nvSpPr>
          <p:cNvPr id="16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noProof="0"/>
          </a:p>
        </p:txBody>
      </p:sp>
      <p:sp>
        <p:nvSpPr>
          <p:cNvPr id="18" name="object 12"/>
          <p:cNvSpPr/>
          <p:nvPr userDrawn="1"/>
        </p:nvSpPr>
        <p:spPr>
          <a:xfrm>
            <a:off x="13158392" y="1316596"/>
            <a:ext cx="3097607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noProof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500" y="3743127"/>
            <a:ext cx="1612900" cy="1651000"/>
          </a:xfrm>
          <a:prstGeom prst="rect">
            <a:avLst/>
          </a:prstGeom>
        </p:spPr>
      </p:pic>
      <p:sp>
        <p:nvSpPr>
          <p:cNvPr id="25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26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5/20/2020</a:t>
            </a:fld>
            <a:endParaRPr lang="en-US" noProof="0" dirty="0"/>
          </a:p>
        </p:txBody>
      </p:sp>
      <p:sp>
        <p:nvSpPr>
          <p:cNvPr id="27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087" y="460533"/>
            <a:ext cx="5763126" cy="457200"/>
          </a:xfrm>
          <a:prstGeom prst="rect">
            <a:avLst/>
          </a:prstGeom>
        </p:spPr>
      </p:pic>
      <p:sp>
        <p:nvSpPr>
          <p:cNvPr id="35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1651000" y="7950630"/>
            <a:ext cx="5562600" cy="36512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1651000" y="8332029"/>
            <a:ext cx="5562600" cy="36512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39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7617896" y="7950630"/>
            <a:ext cx="5075240" cy="36512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7617896" y="8332029"/>
            <a:ext cx="5075240" cy="36512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2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24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-3_Milliglæra-blá_með_tákn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7308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pPr algn="l"/>
            <a:endParaRPr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26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7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5/20/2020</a:t>
            </a:fld>
            <a:endParaRPr lang="en-US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3F685AAE-E25F-2449-B270-9A6A8347248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032626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EAF9E4AF-0102-894C-B531-4B7D5A85F13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066213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90E49E0D-5E50-D64E-B9C4-FF78254C242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099800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48239CA-41FE-8349-A982-684080474456}"/>
              </a:ext>
            </a:extLst>
          </p:cNvPr>
          <p:cNvGrpSpPr/>
          <p:nvPr userDrawn="1"/>
        </p:nvGrpSpPr>
        <p:grpSpPr>
          <a:xfrm>
            <a:off x="3015433" y="5105400"/>
            <a:ext cx="1905000" cy="1828800"/>
            <a:chOff x="8317045" y="5105400"/>
            <a:chExt cx="1905000" cy="182880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DCDD123-5028-5C41-854C-1B917648D62F}"/>
                </a:ext>
              </a:extLst>
            </p:cNvPr>
            <p:cNvCxnSpPr/>
            <p:nvPr userDrawn="1"/>
          </p:nvCxnSpPr>
          <p:spPr>
            <a:xfrm>
              <a:off x="8317045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544CAF0-21C4-EC4E-94BE-020EC75D07EF}"/>
                </a:ext>
              </a:extLst>
            </p:cNvPr>
            <p:cNvCxnSpPr/>
            <p:nvPr userDrawn="1"/>
          </p:nvCxnSpPr>
          <p:spPr>
            <a:xfrm>
              <a:off x="8317045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C7D33CB-BF0F-614E-8B80-06BB0AD57E65}"/>
              </a:ext>
            </a:extLst>
          </p:cNvPr>
          <p:cNvGrpSpPr/>
          <p:nvPr userDrawn="1"/>
        </p:nvGrpSpPr>
        <p:grpSpPr>
          <a:xfrm>
            <a:off x="7044801" y="5105400"/>
            <a:ext cx="1905000" cy="1828800"/>
            <a:chOff x="10773166" y="5105400"/>
            <a:chExt cx="1905000" cy="1828800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B8ACD14-406B-9448-99FD-576F3A13A73E}"/>
                </a:ext>
              </a:extLst>
            </p:cNvPr>
            <p:cNvCxnSpPr/>
            <p:nvPr userDrawn="1"/>
          </p:nvCxnSpPr>
          <p:spPr>
            <a:xfrm>
              <a:off x="10773166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9793BB1-4A8A-AD43-917E-B2224A62223E}"/>
                </a:ext>
              </a:extLst>
            </p:cNvPr>
            <p:cNvCxnSpPr/>
            <p:nvPr userDrawn="1"/>
          </p:nvCxnSpPr>
          <p:spPr>
            <a:xfrm>
              <a:off x="10773166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C790571-F0F9-594C-AD31-C436EF0367A8}"/>
              </a:ext>
            </a:extLst>
          </p:cNvPr>
          <p:cNvGrpSpPr/>
          <p:nvPr userDrawn="1"/>
        </p:nvGrpSpPr>
        <p:grpSpPr>
          <a:xfrm>
            <a:off x="11074169" y="5105400"/>
            <a:ext cx="1905000" cy="1828800"/>
            <a:chOff x="13218655" y="5105400"/>
            <a:chExt cx="1905000" cy="182880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487B84F-6C59-944F-A6D8-8A2C039BEC78}"/>
                </a:ext>
              </a:extLst>
            </p:cNvPr>
            <p:cNvCxnSpPr/>
            <p:nvPr userDrawn="1"/>
          </p:nvCxnSpPr>
          <p:spPr>
            <a:xfrm>
              <a:off x="13218655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CE5EF1A-C54D-6A44-807E-16AE85656A64}"/>
                </a:ext>
              </a:extLst>
            </p:cNvPr>
            <p:cNvCxnSpPr/>
            <p:nvPr userDrawn="1"/>
          </p:nvCxnSpPr>
          <p:spPr>
            <a:xfrm>
              <a:off x="13218655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 Placeholder 71">
            <a:extLst>
              <a:ext uri="{FF2B5EF4-FFF2-40B4-BE49-F238E27FC236}">
                <a16:creationId xmlns:a16="http://schemas.microsoft.com/office/drawing/2014/main" id="{47C4B7AA-C195-E048-84E1-5F2DEE79B91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119712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6" name="Text Placeholder 71">
            <a:extLst>
              <a:ext uri="{FF2B5EF4-FFF2-40B4-BE49-F238E27FC236}">
                <a16:creationId xmlns:a16="http://schemas.microsoft.com/office/drawing/2014/main" id="{6A5F652C-7838-AC48-BD97-5F41FD124D2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53299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7" name="Text Placeholder 71">
            <a:extLst>
              <a:ext uri="{FF2B5EF4-FFF2-40B4-BE49-F238E27FC236}">
                <a16:creationId xmlns:a16="http://schemas.microsoft.com/office/drawing/2014/main" id="{B9EAEE02-EFEF-4740-B3E3-B9D83CE62A6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1186886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F0315A42-CAA8-3F48-94CA-733373CFD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99910" y="1832281"/>
            <a:ext cx="10906269" cy="103028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64430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  <p15:guide id="4" pos="10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1-3_Milliglæra-blá_með_tákn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7308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pPr algn="l"/>
            <a:endParaRPr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26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7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5/20/2020</a:t>
            </a:fld>
            <a:endParaRPr lang="en-US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EAF9E4AF-0102-894C-B531-4B7D5A85F13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85013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90E49E0D-5E50-D64E-B9C4-FF78254C242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18600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C7D33CB-BF0F-614E-8B80-06BB0AD57E65}"/>
              </a:ext>
            </a:extLst>
          </p:cNvPr>
          <p:cNvGrpSpPr/>
          <p:nvPr userDrawn="1"/>
        </p:nvGrpSpPr>
        <p:grpSpPr>
          <a:xfrm>
            <a:off x="5063601" y="5105400"/>
            <a:ext cx="1905000" cy="1828800"/>
            <a:chOff x="10773166" y="5105400"/>
            <a:chExt cx="1905000" cy="1828800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B8ACD14-406B-9448-99FD-576F3A13A73E}"/>
                </a:ext>
              </a:extLst>
            </p:cNvPr>
            <p:cNvCxnSpPr/>
            <p:nvPr userDrawn="1"/>
          </p:nvCxnSpPr>
          <p:spPr>
            <a:xfrm>
              <a:off x="10773166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9793BB1-4A8A-AD43-917E-B2224A62223E}"/>
                </a:ext>
              </a:extLst>
            </p:cNvPr>
            <p:cNvCxnSpPr/>
            <p:nvPr userDrawn="1"/>
          </p:nvCxnSpPr>
          <p:spPr>
            <a:xfrm>
              <a:off x="10773166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C790571-F0F9-594C-AD31-C436EF0367A8}"/>
              </a:ext>
            </a:extLst>
          </p:cNvPr>
          <p:cNvGrpSpPr/>
          <p:nvPr userDrawn="1"/>
        </p:nvGrpSpPr>
        <p:grpSpPr>
          <a:xfrm>
            <a:off x="9092969" y="5105400"/>
            <a:ext cx="1905000" cy="1828800"/>
            <a:chOff x="13218655" y="5105400"/>
            <a:chExt cx="1905000" cy="182880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487B84F-6C59-944F-A6D8-8A2C039BEC78}"/>
                </a:ext>
              </a:extLst>
            </p:cNvPr>
            <p:cNvCxnSpPr/>
            <p:nvPr userDrawn="1"/>
          </p:nvCxnSpPr>
          <p:spPr>
            <a:xfrm>
              <a:off x="13218655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CE5EF1A-C54D-6A44-807E-16AE85656A64}"/>
                </a:ext>
              </a:extLst>
            </p:cNvPr>
            <p:cNvCxnSpPr/>
            <p:nvPr userDrawn="1"/>
          </p:nvCxnSpPr>
          <p:spPr>
            <a:xfrm>
              <a:off x="13218655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 Placeholder 71">
            <a:extLst>
              <a:ext uri="{FF2B5EF4-FFF2-40B4-BE49-F238E27FC236}">
                <a16:creationId xmlns:a16="http://schemas.microsoft.com/office/drawing/2014/main" id="{6A5F652C-7838-AC48-BD97-5F41FD124D2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172099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7" name="Text Placeholder 71">
            <a:extLst>
              <a:ext uri="{FF2B5EF4-FFF2-40B4-BE49-F238E27FC236}">
                <a16:creationId xmlns:a16="http://schemas.microsoft.com/office/drawing/2014/main" id="{B9EAEE02-EFEF-4740-B3E3-B9D83CE62A6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205686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F0315A42-CAA8-3F48-94CA-733373CFD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99910" y="1832281"/>
            <a:ext cx="10906269" cy="103028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7064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  <p15:guide id="4" pos="10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2_Milliglæra-ljósgrá_með_ták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6596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31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2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5/20/2020</a:t>
            </a:fld>
            <a:endParaRPr lang="en-US"/>
          </a:p>
        </p:txBody>
      </p:sp>
      <p:sp>
        <p:nvSpPr>
          <p:cNvPr id="33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42468" y="3799669"/>
            <a:ext cx="9005132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13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3542468" y="4829957"/>
            <a:ext cx="9005132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CC1645B4-D753-E84E-B4E6-749BC293C9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96875" y="3413125"/>
            <a:ext cx="2206625" cy="2205038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17903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pos="5120" userDrawn="1">
          <p15:clr>
            <a:srgbClr val="FBAE40"/>
          </p15:clr>
        </p15:guide>
        <p15:guide id="4" pos="22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3_Milliglæra-ljósgrá_með_tákn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6596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1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116000" y="1832281"/>
            <a:ext cx="14032800" cy="103028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6000" spc="-15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BF76D7E8-DF4F-2343-956E-DFBBCA50ED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17600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id="{5A1A6675-4F64-E146-8D49-B87C75D056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56000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FF1F34D4-87CF-3345-A477-61089947DFF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972628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731759A4-EB56-664A-B577-E95989D44DE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67486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73921F2E-563D-C44E-BF00-95045349082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805886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42" name="Picture Placeholder 4">
            <a:extLst>
              <a:ext uri="{FF2B5EF4-FFF2-40B4-BE49-F238E27FC236}">
                <a16:creationId xmlns:a16="http://schemas.microsoft.com/office/drawing/2014/main" id="{733A607C-7FC6-354C-AB82-9F6724CB4C2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244286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FBFCB488-37F8-B24A-A7F2-7752FCD094CC}"/>
              </a:ext>
            </a:extLst>
          </p:cNvPr>
          <p:cNvGrpSpPr/>
          <p:nvPr userDrawn="1"/>
        </p:nvGrpSpPr>
        <p:grpSpPr>
          <a:xfrm>
            <a:off x="3543026" y="5105400"/>
            <a:ext cx="1905000" cy="1828800"/>
            <a:chOff x="3543026" y="5105400"/>
            <a:chExt cx="1905000" cy="182880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9F6C22B-520D-AF40-AF79-A2C4A1373ECD}"/>
                </a:ext>
              </a:extLst>
            </p:cNvPr>
            <p:cNvCxnSpPr/>
            <p:nvPr userDrawn="1"/>
          </p:nvCxnSpPr>
          <p:spPr>
            <a:xfrm>
              <a:off x="3543026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FB976309-298E-2341-9AAE-C332EB3D43EC}"/>
                </a:ext>
              </a:extLst>
            </p:cNvPr>
            <p:cNvCxnSpPr/>
            <p:nvPr userDrawn="1"/>
          </p:nvCxnSpPr>
          <p:spPr>
            <a:xfrm>
              <a:off x="3543026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2390D35-E1CD-6442-B2CA-1FEA4DF71604}"/>
              </a:ext>
            </a:extLst>
          </p:cNvPr>
          <p:cNvGrpSpPr/>
          <p:nvPr userDrawn="1"/>
        </p:nvGrpSpPr>
        <p:grpSpPr>
          <a:xfrm>
            <a:off x="1118803" y="5105400"/>
            <a:ext cx="1905000" cy="1828800"/>
            <a:chOff x="1118803" y="5105400"/>
            <a:chExt cx="1905000" cy="182880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4895157-08EB-2746-8116-6B458E851D78}"/>
                </a:ext>
              </a:extLst>
            </p:cNvPr>
            <p:cNvCxnSpPr/>
            <p:nvPr userDrawn="1"/>
          </p:nvCxnSpPr>
          <p:spPr>
            <a:xfrm>
              <a:off x="1118803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7A340370-10AD-DD4E-A5ED-965DED844990}"/>
                </a:ext>
              </a:extLst>
            </p:cNvPr>
            <p:cNvCxnSpPr/>
            <p:nvPr userDrawn="1"/>
          </p:nvCxnSpPr>
          <p:spPr>
            <a:xfrm>
              <a:off x="1118803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23CAC22-16D4-5848-85C5-1A2D1A4E8BCD}"/>
              </a:ext>
            </a:extLst>
          </p:cNvPr>
          <p:cNvGrpSpPr/>
          <p:nvPr userDrawn="1"/>
        </p:nvGrpSpPr>
        <p:grpSpPr>
          <a:xfrm>
            <a:off x="5935352" y="5105400"/>
            <a:ext cx="1905000" cy="1828800"/>
            <a:chOff x="5935352" y="5105400"/>
            <a:chExt cx="1905000" cy="1828800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942CB71-ED7D-3F44-8B75-FDDDEDBD1CCC}"/>
                </a:ext>
              </a:extLst>
            </p:cNvPr>
            <p:cNvCxnSpPr/>
            <p:nvPr userDrawn="1"/>
          </p:nvCxnSpPr>
          <p:spPr>
            <a:xfrm>
              <a:off x="5935352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049C6506-90A7-8648-B64E-3765D5F1F6D5}"/>
                </a:ext>
              </a:extLst>
            </p:cNvPr>
            <p:cNvCxnSpPr/>
            <p:nvPr userDrawn="1"/>
          </p:nvCxnSpPr>
          <p:spPr>
            <a:xfrm>
              <a:off x="5935352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33F18FC-8C93-704B-BA4E-4314A3F11681}"/>
              </a:ext>
            </a:extLst>
          </p:cNvPr>
          <p:cNvGrpSpPr/>
          <p:nvPr userDrawn="1"/>
        </p:nvGrpSpPr>
        <p:grpSpPr>
          <a:xfrm>
            <a:off x="8317045" y="5105400"/>
            <a:ext cx="1905000" cy="1828800"/>
            <a:chOff x="8317045" y="5105400"/>
            <a:chExt cx="1905000" cy="1828800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5DAD304-DBD5-4B47-9DC0-78DDEA157AFD}"/>
                </a:ext>
              </a:extLst>
            </p:cNvPr>
            <p:cNvCxnSpPr/>
            <p:nvPr userDrawn="1"/>
          </p:nvCxnSpPr>
          <p:spPr>
            <a:xfrm>
              <a:off x="8317045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974725D-8DE9-ED43-8D23-946BB9CE865F}"/>
                </a:ext>
              </a:extLst>
            </p:cNvPr>
            <p:cNvCxnSpPr/>
            <p:nvPr userDrawn="1"/>
          </p:nvCxnSpPr>
          <p:spPr>
            <a:xfrm>
              <a:off x="8317045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BE657EC-34BC-D544-AED5-F98292E121E7}"/>
              </a:ext>
            </a:extLst>
          </p:cNvPr>
          <p:cNvGrpSpPr/>
          <p:nvPr userDrawn="1"/>
        </p:nvGrpSpPr>
        <p:grpSpPr>
          <a:xfrm>
            <a:off x="10773166" y="5105400"/>
            <a:ext cx="1905000" cy="1828800"/>
            <a:chOff x="10773166" y="5105400"/>
            <a:chExt cx="1905000" cy="1828800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6346521-0BE4-EE4B-A5C9-718C94D460E5}"/>
                </a:ext>
              </a:extLst>
            </p:cNvPr>
            <p:cNvCxnSpPr/>
            <p:nvPr userDrawn="1"/>
          </p:nvCxnSpPr>
          <p:spPr>
            <a:xfrm>
              <a:off x="10773166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5C06AD8-DDF4-AE4A-BF59-89AD0CDC6405}"/>
                </a:ext>
              </a:extLst>
            </p:cNvPr>
            <p:cNvCxnSpPr/>
            <p:nvPr userDrawn="1"/>
          </p:nvCxnSpPr>
          <p:spPr>
            <a:xfrm>
              <a:off x="10773166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969681D-5A00-2244-9879-E603F90F5783}"/>
              </a:ext>
            </a:extLst>
          </p:cNvPr>
          <p:cNvGrpSpPr/>
          <p:nvPr userDrawn="1"/>
        </p:nvGrpSpPr>
        <p:grpSpPr>
          <a:xfrm>
            <a:off x="13218655" y="5105400"/>
            <a:ext cx="1905000" cy="1828800"/>
            <a:chOff x="13218655" y="5105400"/>
            <a:chExt cx="1905000" cy="1828800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9F3ACFC-3462-C54C-8256-C461E05D8181}"/>
                </a:ext>
              </a:extLst>
            </p:cNvPr>
            <p:cNvCxnSpPr/>
            <p:nvPr userDrawn="1"/>
          </p:nvCxnSpPr>
          <p:spPr>
            <a:xfrm>
              <a:off x="13218655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25ACDFA2-C725-2843-AFD9-70A45CB9A467}"/>
                </a:ext>
              </a:extLst>
            </p:cNvPr>
            <p:cNvCxnSpPr/>
            <p:nvPr userDrawn="1"/>
          </p:nvCxnSpPr>
          <p:spPr>
            <a:xfrm>
              <a:off x="13218655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08E42343-FBDD-A549-AEA8-5A445C382A8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93800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73" name="Date Placeholder 72">
            <a:extLst>
              <a:ext uri="{FF2B5EF4-FFF2-40B4-BE49-F238E27FC236}">
                <a16:creationId xmlns:a16="http://schemas.microsoft.com/office/drawing/2014/main" id="{6E673527-246E-8549-9DB2-47169C1F934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1D8BD707-D9CF-40AE-B4C6-C98DA3205C09}" type="datetimeFigureOut">
              <a:rPr lang="en-US" noProof="0"/>
              <a:t>5/20/2020</a:t>
            </a:fld>
            <a:endParaRPr lang="en-US" noProof="0" dirty="0"/>
          </a:p>
        </p:txBody>
      </p:sp>
      <p:sp>
        <p:nvSpPr>
          <p:cNvPr id="74" name="Footer Placeholder 73">
            <a:extLst>
              <a:ext uri="{FF2B5EF4-FFF2-40B4-BE49-F238E27FC236}">
                <a16:creationId xmlns:a16="http://schemas.microsoft.com/office/drawing/2014/main" id="{D40F4CA1-8DAE-8042-AC9E-EC0C05793FA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5" name="Slide Number Placeholder 74">
            <a:extLst>
              <a:ext uri="{FF2B5EF4-FFF2-40B4-BE49-F238E27FC236}">
                <a16:creationId xmlns:a16="http://schemas.microsoft.com/office/drawing/2014/main" id="{98959BE8-4C5E-9C48-A199-6335953293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6F15528-21DE-4FAA-801E-634DDDAF4B2B}" type="slidenum">
              <a:rPr lang="en-US" noProof="0"/>
              <a:t>‹#›</a:t>
            </a:fld>
            <a:endParaRPr lang="en-US" noProof="0"/>
          </a:p>
        </p:txBody>
      </p:sp>
      <p:sp>
        <p:nvSpPr>
          <p:cNvPr id="76" name="Text Placeholder 71">
            <a:extLst>
              <a:ext uri="{FF2B5EF4-FFF2-40B4-BE49-F238E27FC236}">
                <a16:creationId xmlns:a16="http://schemas.microsoft.com/office/drawing/2014/main" id="{06695B6D-B591-CE4B-B200-E105E091E0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643086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77" name="Text Placeholder 71">
            <a:extLst>
              <a:ext uri="{FF2B5EF4-FFF2-40B4-BE49-F238E27FC236}">
                <a16:creationId xmlns:a16="http://schemas.microsoft.com/office/drawing/2014/main" id="{C48D11C9-BBDE-7B4A-8D8F-D9B3F5CF9B4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27058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78" name="Text Placeholder 71">
            <a:extLst>
              <a:ext uri="{FF2B5EF4-FFF2-40B4-BE49-F238E27FC236}">
                <a16:creationId xmlns:a16="http://schemas.microsoft.com/office/drawing/2014/main" id="{129285B1-343D-7746-B6DB-BF61F8150E7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32800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79" name="Text Placeholder 71">
            <a:extLst>
              <a:ext uri="{FF2B5EF4-FFF2-40B4-BE49-F238E27FC236}">
                <a16:creationId xmlns:a16="http://schemas.microsoft.com/office/drawing/2014/main" id="{450C7BF9-C98D-3149-B19E-F5A9B8E93D5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871200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81" name="Text Placeholder 71">
            <a:extLst>
              <a:ext uri="{FF2B5EF4-FFF2-40B4-BE49-F238E27FC236}">
                <a16:creationId xmlns:a16="http://schemas.microsoft.com/office/drawing/2014/main" id="{D16D9D93-9DBC-1344-969A-B886555CE1C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3331372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8750010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3072" userDrawn="1">
          <p15:clr>
            <a:srgbClr val="FBAE40"/>
          </p15:clr>
        </p15:guide>
        <p15:guide id="3" orient="horz" pos="3360" userDrawn="1">
          <p15:clr>
            <a:srgbClr val="FBAE40"/>
          </p15:clr>
        </p15:guide>
        <p15:guide id="4" orient="horz" pos="4224" userDrawn="1">
          <p15:clr>
            <a:srgbClr val="FBAE40"/>
          </p15:clr>
        </p15:guide>
        <p15:guide id="5" pos="5120" userDrawn="1">
          <p15:clr>
            <a:srgbClr val="FBAE40"/>
          </p15:clr>
        </p15:guide>
        <p15:guide id="6" pos="752" userDrawn="1">
          <p15:clr>
            <a:srgbClr val="FBAE40"/>
          </p15:clr>
        </p15:guide>
        <p15:guide id="7" pos="1808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3_Milliglæra-ljósgrá_með_tákn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6596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1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117601" y="1832281"/>
            <a:ext cx="14006054" cy="103028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6000" spc="-15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BF76D7E8-DF4F-2343-956E-DFBBCA50ED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17600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FF1F34D4-87CF-3345-A477-61089947DFF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49271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731759A4-EB56-664A-B577-E95989D44DE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80942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73921F2E-563D-C44E-BF00-95045349082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212613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42" name="Picture Placeholder 4">
            <a:extLst>
              <a:ext uri="{FF2B5EF4-FFF2-40B4-BE49-F238E27FC236}">
                <a16:creationId xmlns:a16="http://schemas.microsoft.com/office/drawing/2014/main" id="{733A607C-7FC6-354C-AB82-9F6724CB4C2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244286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2390D35-E1CD-6442-B2CA-1FEA4DF71604}"/>
              </a:ext>
            </a:extLst>
          </p:cNvPr>
          <p:cNvGrpSpPr/>
          <p:nvPr userDrawn="1"/>
        </p:nvGrpSpPr>
        <p:grpSpPr>
          <a:xfrm>
            <a:off x="1118803" y="5105400"/>
            <a:ext cx="1905000" cy="1828800"/>
            <a:chOff x="1118803" y="5105400"/>
            <a:chExt cx="1905000" cy="182880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4895157-08EB-2746-8116-6B458E851D78}"/>
                </a:ext>
              </a:extLst>
            </p:cNvPr>
            <p:cNvCxnSpPr/>
            <p:nvPr userDrawn="1"/>
          </p:nvCxnSpPr>
          <p:spPr>
            <a:xfrm>
              <a:off x="1118803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7A340370-10AD-DD4E-A5ED-965DED844990}"/>
                </a:ext>
              </a:extLst>
            </p:cNvPr>
            <p:cNvCxnSpPr/>
            <p:nvPr userDrawn="1"/>
          </p:nvCxnSpPr>
          <p:spPr>
            <a:xfrm>
              <a:off x="1118803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23CAC22-16D4-5848-85C5-1A2D1A4E8BCD}"/>
              </a:ext>
            </a:extLst>
          </p:cNvPr>
          <p:cNvGrpSpPr/>
          <p:nvPr userDrawn="1"/>
        </p:nvGrpSpPr>
        <p:grpSpPr>
          <a:xfrm>
            <a:off x="4143766" y="5105400"/>
            <a:ext cx="1905000" cy="1828800"/>
            <a:chOff x="5935352" y="5105400"/>
            <a:chExt cx="1905000" cy="1828800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942CB71-ED7D-3F44-8B75-FDDDEDBD1CCC}"/>
                </a:ext>
              </a:extLst>
            </p:cNvPr>
            <p:cNvCxnSpPr/>
            <p:nvPr userDrawn="1"/>
          </p:nvCxnSpPr>
          <p:spPr>
            <a:xfrm>
              <a:off x="5935352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049C6506-90A7-8648-B64E-3765D5F1F6D5}"/>
                </a:ext>
              </a:extLst>
            </p:cNvPr>
            <p:cNvCxnSpPr/>
            <p:nvPr userDrawn="1"/>
          </p:nvCxnSpPr>
          <p:spPr>
            <a:xfrm>
              <a:off x="5935352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33F18FC-8C93-704B-BA4E-4314A3F11681}"/>
              </a:ext>
            </a:extLst>
          </p:cNvPr>
          <p:cNvGrpSpPr/>
          <p:nvPr userDrawn="1"/>
        </p:nvGrpSpPr>
        <p:grpSpPr>
          <a:xfrm>
            <a:off x="7168729" y="5105400"/>
            <a:ext cx="1905000" cy="1828800"/>
            <a:chOff x="8317045" y="5105400"/>
            <a:chExt cx="1905000" cy="1828800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5DAD304-DBD5-4B47-9DC0-78DDEA157AFD}"/>
                </a:ext>
              </a:extLst>
            </p:cNvPr>
            <p:cNvCxnSpPr/>
            <p:nvPr userDrawn="1"/>
          </p:nvCxnSpPr>
          <p:spPr>
            <a:xfrm>
              <a:off x="8317045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974725D-8DE9-ED43-8D23-946BB9CE865F}"/>
                </a:ext>
              </a:extLst>
            </p:cNvPr>
            <p:cNvCxnSpPr/>
            <p:nvPr userDrawn="1"/>
          </p:nvCxnSpPr>
          <p:spPr>
            <a:xfrm>
              <a:off x="8317045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BE657EC-34BC-D544-AED5-F98292E121E7}"/>
              </a:ext>
            </a:extLst>
          </p:cNvPr>
          <p:cNvGrpSpPr/>
          <p:nvPr userDrawn="1"/>
        </p:nvGrpSpPr>
        <p:grpSpPr>
          <a:xfrm>
            <a:off x="10193692" y="5105400"/>
            <a:ext cx="1905000" cy="1828800"/>
            <a:chOff x="10773166" y="5105400"/>
            <a:chExt cx="1905000" cy="1828800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6346521-0BE4-EE4B-A5C9-718C94D460E5}"/>
                </a:ext>
              </a:extLst>
            </p:cNvPr>
            <p:cNvCxnSpPr/>
            <p:nvPr userDrawn="1"/>
          </p:nvCxnSpPr>
          <p:spPr>
            <a:xfrm>
              <a:off x="10773166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5C06AD8-DDF4-AE4A-BF59-89AD0CDC6405}"/>
                </a:ext>
              </a:extLst>
            </p:cNvPr>
            <p:cNvCxnSpPr/>
            <p:nvPr userDrawn="1"/>
          </p:nvCxnSpPr>
          <p:spPr>
            <a:xfrm>
              <a:off x="10773166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969681D-5A00-2244-9879-E603F90F5783}"/>
              </a:ext>
            </a:extLst>
          </p:cNvPr>
          <p:cNvGrpSpPr/>
          <p:nvPr userDrawn="1"/>
        </p:nvGrpSpPr>
        <p:grpSpPr>
          <a:xfrm>
            <a:off x="13218655" y="5105400"/>
            <a:ext cx="1905000" cy="1828800"/>
            <a:chOff x="13218655" y="5105400"/>
            <a:chExt cx="1905000" cy="1828800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9F3ACFC-3462-C54C-8256-C461E05D8181}"/>
                </a:ext>
              </a:extLst>
            </p:cNvPr>
            <p:cNvCxnSpPr/>
            <p:nvPr userDrawn="1"/>
          </p:nvCxnSpPr>
          <p:spPr>
            <a:xfrm>
              <a:off x="13218655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25ACDFA2-C725-2843-AFD9-70A45CB9A467}"/>
                </a:ext>
              </a:extLst>
            </p:cNvPr>
            <p:cNvCxnSpPr/>
            <p:nvPr userDrawn="1"/>
          </p:nvCxnSpPr>
          <p:spPr>
            <a:xfrm>
              <a:off x="13218655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08E42343-FBDD-A549-AEA8-5A445C382A8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93800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73" name="Date Placeholder 72">
            <a:extLst>
              <a:ext uri="{FF2B5EF4-FFF2-40B4-BE49-F238E27FC236}">
                <a16:creationId xmlns:a16="http://schemas.microsoft.com/office/drawing/2014/main" id="{6E673527-246E-8549-9DB2-47169C1F934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1D8BD707-D9CF-40AE-B4C6-C98DA3205C09}" type="datetimeFigureOut">
              <a:rPr lang="en-US" noProof="0"/>
              <a:t>5/20/2020</a:t>
            </a:fld>
            <a:endParaRPr lang="en-US" noProof="0" dirty="0"/>
          </a:p>
        </p:txBody>
      </p:sp>
      <p:sp>
        <p:nvSpPr>
          <p:cNvPr id="74" name="Footer Placeholder 73">
            <a:extLst>
              <a:ext uri="{FF2B5EF4-FFF2-40B4-BE49-F238E27FC236}">
                <a16:creationId xmlns:a16="http://schemas.microsoft.com/office/drawing/2014/main" id="{D40F4CA1-8DAE-8042-AC9E-EC0C05793FA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5" name="Slide Number Placeholder 74">
            <a:extLst>
              <a:ext uri="{FF2B5EF4-FFF2-40B4-BE49-F238E27FC236}">
                <a16:creationId xmlns:a16="http://schemas.microsoft.com/office/drawing/2014/main" id="{98959BE8-4C5E-9C48-A199-6335953293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6F15528-21DE-4FAA-801E-634DDDAF4B2B}" type="slidenum">
              <a:rPr lang="en-US" noProof="0"/>
              <a:t>‹#›</a:t>
            </a:fld>
            <a:endParaRPr lang="en-US" noProof="0"/>
          </a:p>
        </p:txBody>
      </p:sp>
      <p:sp>
        <p:nvSpPr>
          <p:cNvPr id="77" name="Text Placeholder 71">
            <a:extLst>
              <a:ext uri="{FF2B5EF4-FFF2-40B4-BE49-F238E27FC236}">
                <a16:creationId xmlns:a16="http://schemas.microsoft.com/office/drawing/2014/main" id="{C48D11C9-BBDE-7B4A-8D8F-D9B3F5CF9B4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228193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78" name="Text Placeholder 71">
            <a:extLst>
              <a:ext uri="{FF2B5EF4-FFF2-40B4-BE49-F238E27FC236}">
                <a16:creationId xmlns:a16="http://schemas.microsoft.com/office/drawing/2014/main" id="{129285B1-343D-7746-B6DB-BF61F8150E7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262586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79" name="Text Placeholder 71">
            <a:extLst>
              <a:ext uri="{FF2B5EF4-FFF2-40B4-BE49-F238E27FC236}">
                <a16:creationId xmlns:a16="http://schemas.microsoft.com/office/drawing/2014/main" id="{450C7BF9-C98D-3149-B19E-F5A9B8E93D5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296979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81" name="Text Placeholder 71">
            <a:extLst>
              <a:ext uri="{FF2B5EF4-FFF2-40B4-BE49-F238E27FC236}">
                <a16:creationId xmlns:a16="http://schemas.microsoft.com/office/drawing/2014/main" id="{D16D9D93-9DBC-1344-969A-B886555CE1C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3331372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826285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3072">
          <p15:clr>
            <a:srgbClr val="FBAE40"/>
          </p15:clr>
        </p15:guide>
        <p15:guide id="3" orient="horz" pos="3360">
          <p15:clr>
            <a:srgbClr val="FBAE40"/>
          </p15:clr>
        </p15:guide>
        <p15:guide id="4" orient="horz" pos="4224">
          <p15:clr>
            <a:srgbClr val="FBAE40"/>
          </p15:clr>
        </p15:guide>
        <p15:guide id="5" pos="5120">
          <p15:clr>
            <a:srgbClr val="FBAE40"/>
          </p15:clr>
        </p15:guide>
        <p15:guide id="6" pos="752">
          <p15:clr>
            <a:srgbClr val="FBAE40"/>
          </p15:clr>
        </p15:guide>
        <p15:guide id="7" pos="180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-3_Milliglæra-ljósgrá_með_tákn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6596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1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117601" y="1832281"/>
            <a:ext cx="14006054" cy="103028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6000" spc="-15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BF76D7E8-DF4F-2343-956E-DFBBCA50ED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17600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731759A4-EB56-664A-B577-E95989D44DE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59829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73921F2E-563D-C44E-BF00-95045349082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02058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42" name="Picture Placeholder 4">
            <a:extLst>
              <a:ext uri="{FF2B5EF4-FFF2-40B4-BE49-F238E27FC236}">
                <a16:creationId xmlns:a16="http://schemas.microsoft.com/office/drawing/2014/main" id="{733A607C-7FC6-354C-AB82-9F6724CB4C2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244286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2390D35-E1CD-6442-B2CA-1FEA4DF71604}"/>
              </a:ext>
            </a:extLst>
          </p:cNvPr>
          <p:cNvGrpSpPr/>
          <p:nvPr userDrawn="1"/>
        </p:nvGrpSpPr>
        <p:grpSpPr>
          <a:xfrm>
            <a:off x="1118803" y="5105400"/>
            <a:ext cx="1905000" cy="1828800"/>
            <a:chOff x="1118803" y="5105400"/>
            <a:chExt cx="1905000" cy="182880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4895157-08EB-2746-8116-6B458E851D78}"/>
                </a:ext>
              </a:extLst>
            </p:cNvPr>
            <p:cNvCxnSpPr/>
            <p:nvPr userDrawn="1"/>
          </p:nvCxnSpPr>
          <p:spPr>
            <a:xfrm>
              <a:off x="1118803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7A340370-10AD-DD4E-A5ED-965DED844990}"/>
                </a:ext>
              </a:extLst>
            </p:cNvPr>
            <p:cNvCxnSpPr/>
            <p:nvPr userDrawn="1"/>
          </p:nvCxnSpPr>
          <p:spPr>
            <a:xfrm>
              <a:off x="1118803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33F18FC-8C93-704B-BA4E-4314A3F11681}"/>
              </a:ext>
            </a:extLst>
          </p:cNvPr>
          <p:cNvGrpSpPr/>
          <p:nvPr userDrawn="1"/>
        </p:nvGrpSpPr>
        <p:grpSpPr>
          <a:xfrm>
            <a:off x="5152087" y="5105400"/>
            <a:ext cx="1905000" cy="1828800"/>
            <a:chOff x="8317045" y="5105400"/>
            <a:chExt cx="1905000" cy="1828800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5DAD304-DBD5-4B47-9DC0-78DDEA157AFD}"/>
                </a:ext>
              </a:extLst>
            </p:cNvPr>
            <p:cNvCxnSpPr/>
            <p:nvPr userDrawn="1"/>
          </p:nvCxnSpPr>
          <p:spPr>
            <a:xfrm>
              <a:off x="8317045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974725D-8DE9-ED43-8D23-946BB9CE865F}"/>
                </a:ext>
              </a:extLst>
            </p:cNvPr>
            <p:cNvCxnSpPr/>
            <p:nvPr userDrawn="1"/>
          </p:nvCxnSpPr>
          <p:spPr>
            <a:xfrm>
              <a:off x="8317045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BE657EC-34BC-D544-AED5-F98292E121E7}"/>
              </a:ext>
            </a:extLst>
          </p:cNvPr>
          <p:cNvGrpSpPr/>
          <p:nvPr userDrawn="1"/>
        </p:nvGrpSpPr>
        <p:grpSpPr>
          <a:xfrm>
            <a:off x="9185371" y="5105400"/>
            <a:ext cx="1905000" cy="1828800"/>
            <a:chOff x="10773166" y="5105400"/>
            <a:chExt cx="1905000" cy="1828800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6346521-0BE4-EE4B-A5C9-718C94D460E5}"/>
                </a:ext>
              </a:extLst>
            </p:cNvPr>
            <p:cNvCxnSpPr/>
            <p:nvPr userDrawn="1"/>
          </p:nvCxnSpPr>
          <p:spPr>
            <a:xfrm>
              <a:off x="10773166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5C06AD8-DDF4-AE4A-BF59-89AD0CDC6405}"/>
                </a:ext>
              </a:extLst>
            </p:cNvPr>
            <p:cNvCxnSpPr/>
            <p:nvPr userDrawn="1"/>
          </p:nvCxnSpPr>
          <p:spPr>
            <a:xfrm>
              <a:off x="10773166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969681D-5A00-2244-9879-E603F90F5783}"/>
              </a:ext>
            </a:extLst>
          </p:cNvPr>
          <p:cNvGrpSpPr/>
          <p:nvPr userDrawn="1"/>
        </p:nvGrpSpPr>
        <p:grpSpPr>
          <a:xfrm>
            <a:off x="13218655" y="5105400"/>
            <a:ext cx="1905000" cy="1828800"/>
            <a:chOff x="13218655" y="5105400"/>
            <a:chExt cx="1905000" cy="1828800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9F3ACFC-3462-C54C-8256-C461E05D8181}"/>
                </a:ext>
              </a:extLst>
            </p:cNvPr>
            <p:cNvCxnSpPr/>
            <p:nvPr userDrawn="1"/>
          </p:nvCxnSpPr>
          <p:spPr>
            <a:xfrm>
              <a:off x="13218655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25ACDFA2-C725-2843-AFD9-70A45CB9A467}"/>
                </a:ext>
              </a:extLst>
            </p:cNvPr>
            <p:cNvCxnSpPr/>
            <p:nvPr userDrawn="1"/>
          </p:nvCxnSpPr>
          <p:spPr>
            <a:xfrm>
              <a:off x="13218655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08E42343-FBDD-A549-AEA8-5A445C382A8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93800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73" name="Date Placeholder 72">
            <a:extLst>
              <a:ext uri="{FF2B5EF4-FFF2-40B4-BE49-F238E27FC236}">
                <a16:creationId xmlns:a16="http://schemas.microsoft.com/office/drawing/2014/main" id="{6E673527-246E-8549-9DB2-47169C1F934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1D8BD707-D9CF-40AE-B4C6-C98DA3205C09}" type="datetimeFigureOut">
              <a:rPr lang="en-US" noProof="0"/>
              <a:t>5/20/2020</a:t>
            </a:fld>
            <a:endParaRPr lang="en-US" noProof="0" dirty="0"/>
          </a:p>
        </p:txBody>
      </p:sp>
      <p:sp>
        <p:nvSpPr>
          <p:cNvPr id="74" name="Footer Placeholder 73">
            <a:extLst>
              <a:ext uri="{FF2B5EF4-FFF2-40B4-BE49-F238E27FC236}">
                <a16:creationId xmlns:a16="http://schemas.microsoft.com/office/drawing/2014/main" id="{D40F4CA1-8DAE-8042-AC9E-EC0C05793FA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5" name="Slide Number Placeholder 74">
            <a:extLst>
              <a:ext uri="{FF2B5EF4-FFF2-40B4-BE49-F238E27FC236}">
                <a16:creationId xmlns:a16="http://schemas.microsoft.com/office/drawing/2014/main" id="{98959BE8-4C5E-9C48-A199-6335953293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6F15528-21DE-4FAA-801E-634DDDAF4B2B}" type="slidenum">
              <a:rPr lang="en-US" noProof="0"/>
              <a:t>‹#›</a:t>
            </a:fld>
            <a:endParaRPr lang="en-US" noProof="0"/>
          </a:p>
        </p:txBody>
      </p:sp>
      <p:sp>
        <p:nvSpPr>
          <p:cNvPr id="78" name="Text Placeholder 71">
            <a:extLst>
              <a:ext uri="{FF2B5EF4-FFF2-40B4-BE49-F238E27FC236}">
                <a16:creationId xmlns:a16="http://schemas.microsoft.com/office/drawing/2014/main" id="{129285B1-343D-7746-B6DB-BF61F8150E7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239657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79" name="Text Placeholder 71">
            <a:extLst>
              <a:ext uri="{FF2B5EF4-FFF2-40B4-BE49-F238E27FC236}">
                <a16:creationId xmlns:a16="http://schemas.microsoft.com/office/drawing/2014/main" id="{450C7BF9-C98D-3149-B19E-F5A9B8E93D5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285514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81" name="Text Placeholder 71">
            <a:extLst>
              <a:ext uri="{FF2B5EF4-FFF2-40B4-BE49-F238E27FC236}">
                <a16:creationId xmlns:a16="http://schemas.microsoft.com/office/drawing/2014/main" id="{D16D9D93-9DBC-1344-969A-B886555CE1C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3331372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2124640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3072">
          <p15:clr>
            <a:srgbClr val="FBAE40"/>
          </p15:clr>
        </p15:guide>
        <p15:guide id="3" orient="horz" pos="3360">
          <p15:clr>
            <a:srgbClr val="FBAE40"/>
          </p15:clr>
        </p15:guide>
        <p15:guide id="4" orient="horz" pos="4224">
          <p15:clr>
            <a:srgbClr val="FBAE40"/>
          </p15:clr>
        </p15:guide>
        <p15:guide id="5" pos="5120">
          <p15:clr>
            <a:srgbClr val="FBAE40"/>
          </p15:clr>
        </p15:guide>
        <p15:guide id="6" pos="752">
          <p15:clr>
            <a:srgbClr val="FBAE40"/>
          </p15:clr>
        </p15:guide>
        <p15:guide id="7" pos="180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-3_Milliglæra-ljósgrá_með_tákn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6596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1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116000" y="1832281"/>
            <a:ext cx="14007600" cy="103028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6000" spc="-15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731759A4-EB56-664A-B577-E95989D44DE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023984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73921F2E-563D-C44E-BF00-95045349082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066213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42" name="Picture Placeholder 4">
            <a:extLst>
              <a:ext uri="{FF2B5EF4-FFF2-40B4-BE49-F238E27FC236}">
                <a16:creationId xmlns:a16="http://schemas.microsoft.com/office/drawing/2014/main" id="{733A607C-7FC6-354C-AB82-9F6724CB4C2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108441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33F18FC-8C93-704B-BA4E-4314A3F11681}"/>
              </a:ext>
            </a:extLst>
          </p:cNvPr>
          <p:cNvGrpSpPr/>
          <p:nvPr userDrawn="1"/>
        </p:nvGrpSpPr>
        <p:grpSpPr>
          <a:xfrm>
            <a:off x="3016242" y="5105400"/>
            <a:ext cx="1905000" cy="1828800"/>
            <a:chOff x="8317045" y="5105400"/>
            <a:chExt cx="1905000" cy="1828800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5DAD304-DBD5-4B47-9DC0-78DDEA157AFD}"/>
                </a:ext>
              </a:extLst>
            </p:cNvPr>
            <p:cNvCxnSpPr/>
            <p:nvPr userDrawn="1"/>
          </p:nvCxnSpPr>
          <p:spPr>
            <a:xfrm>
              <a:off x="8317045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974725D-8DE9-ED43-8D23-946BB9CE865F}"/>
                </a:ext>
              </a:extLst>
            </p:cNvPr>
            <p:cNvCxnSpPr/>
            <p:nvPr userDrawn="1"/>
          </p:nvCxnSpPr>
          <p:spPr>
            <a:xfrm>
              <a:off x="8317045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BE657EC-34BC-D544-AED5-F98292E121E7}"/>
              </a:ext>
            </a:extLst>
          </p:cNvPr>
          <p:cNvGrpSpPr/>
          <p:nvPr userDrawn="1"/>
        </p:nvGrpSpPr>
        <p:grpSpPr>
          <a:xfrm>
            <a:off x="7049526" y="5105400"/>
            <a:ext cx="1905000" cy="1828800"/>
            <a:chOff x="10773166" y="5105400"/>
            <a:chExt cx="1905000" cy="1828800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6346521-0BE4-EE4B-A5C9-718C94D460E5}"/>
                </a:ext>
              </a:extLst>
            </p:cNvPr>
            <p:cNvCxnSpPr/>
            <p:nvPr userDrawn="1"/>
          </p:nvCxnSpPr>
          <p:spPr>
            <a:xfrm>
              <a:off x="10773166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5C06AD8-DDF4-AE4A-BF59-89AD0CDC6405}"/>
                </a:ext>
              </a:extLst>
            </p:cNvPr>
            <p:cNvCxnSpPr/>
            <p:nvPr userDrawn="1"/>
          </p:nvCxnSpPr>
          <p:spPr>
            <a:xfrm>
              <a:off x="10773166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969681D-5A00-2244-9879-E603F90F5783}"/>
              </a:ext>
            </a:extLst>
          </p:cNvPr>
          <p:cNvGrpSpPr/>
          <p:nvPr userDrawn="1"/>
        </p:nvGrpSpPr>
        <p:grpSpPr>
          <a:xfrm>
            <a:off x="11082810" y="5105400"/>
            <a:ext cx="1905000" cy="1828800"/>
            <a:chOff x="13218655" y="5105400"/>
            <a:chExt cx="1905000" cy="1828800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9F3ACFC-3462-C54C-8256-C461E05D8181}"/>
                </a:ext>
              </a:extLst>
            </p:cNvPr>
            <p:cNvCxnSpPr/>
            <p:nvPr userDrawn="1"/>
          </p:nvCxnSpPr>
          <p:spPr>
            <a:xfrm>
              <a:off x="13218655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25ACDFA2-C725-2843-AFD9-70A45CB9A467}"/>
                </a:ext>
              </a:extLst>
            </p:cNvPr>
            <p:cNvCxnSpPr/>
            <p:nvPr userDrawn="1"/>
          </p:nvCxnSpPr>
          <p:spPr>
            <a:xfrm>
              <a:off x="13218655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Date Placeholder 72">
            <a:extLst>
              <a:ext uri="{FF2B5EF4-FFF2-40B4-BE49-F238E27FC236}">
                <a16:creationId xmlns:a16="http://schemas.microsoft.com/office/drawing/2014/main" id="{6E673527-246E-8549-9DB2-47169C1F934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1D8BD707-D9CF-40AE-B4C6-C98DA3205C09}" type="datetimeFigureOut">
              <a:rPr lang="en-US" noProof="0"/>
              <a:t>5/20/2020</a:t>
            </a:fld>
            <a:endParaRPr lang="en-US" noProof="0" dirty="0"/>
          </a:p>
        </p:txBody>
      </p:sp>
      <p:sp>
        <p:nvSpPr>
          <p:cNvPr id="74" name="Footer Placeholder 73">
            <a:extLst>
              <a:ext uri="{FF2B5EF4-FFF2-40B4-BE49-F238E27FC236}">
                <a16:creationId xmlns:a16="http://schemas.microsoft.com/office/drawing/2014/main" id="{D40F4CA1-8DAE-8042-AC9E-EC0C05793FA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5" name="Slide Number Placeholder 74">
            <a:extLst>
              <a:ext uri="{FF2B5EF4-FFF2-40B4-BE49-F238E27FC236}">
                <a16:creationId xmlns:a16="http://schemas.microsoft.com/office/drawing/2014/main" id="{98959BE8-4C5E-9C48-A199-6335953293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6F15528-21DE-4FAA-801E-634DDDAF4B2B}" type="slidenum">
              <a:rPr lang="en-US" noProof="0"/>
              <a:t>‹#›</a:t>
            </a:fld>
            <a:endParaRPr lang="en-US" noProof="0"/>
          </a:p>
        </p:txBody>
      </p:sp>
      <p:sp>
        <p:nvSpPr>
          <p:cNvPr id="78" name="Text Placeholder 71">
            <a:extLst>
              <a:ext uri="{FF2B5EF4-FFF2-40B4-BE49-F238E27FC236}">
                <a16:creationId xmlns:a16="http://schemas.microsoft.com/office/drawing/2014/main" id="{129285B1-343D-7746-B6DB-BF61F8150E7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103812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79" name="Text Placeholder 71">
            <a:extLst>
              <a:ext uri="{FF2B5EF4-FFF2-40B4-BE49-F238E27FC236}">
                <a16:creationId xmlns:a16="http://schemas.microsoft.com/office/drawing/2014/main" id="{450C7BF9-C98D-3149-B19E-F5A9B8E93D5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669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81" name="Text Placeholder 71">
            <a:extLst>
              <a:ext uri="{FF2B5EF4-FFF2-40B4-BE49-F238E27FC236}">
                <a16:creationId xmlns:a16="http://schemas.microsoft.com/office/drawing/2014/main" id="{D16D9D93-9DBC-1344-969A-B886555CE1C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1195527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0953763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3072">
          <p15:clr>
            <a:srgbClr val="FBAE40"/>
          </p15:clr>
        </p15:guide>
        <p15:guide id="3" orient="horz" pos="3360">
          <p15:clr>
            <a:srgbClr val="FBAE40"/>
          </p15:clr>
        </p15:guide>
        <p15:guide id="4" orient="horz" pos="4224">
          <p15:clr>
            <a:srgbClr val="FBAE40"/>
          </p15:clr>
        </p15:guide>
        <p15:guide id="5" pos="5120">
          <p15:clr>
            <a:srgbClr val="FBAE40"/>
          </p15:clr>
        </p15:guide>
        <p15:guide id="6" pos="752">
          <p15:clr>
            <a:srgbClr val="FBAE40"/>
          </p15:clr>
        </p15:guide>
        <p15:guide id="7" pos="180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2-3_Milliglæra-ljósgrá_með_tákn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6596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1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116000" y="1832281"/>
            <a:ext cx="14007600" cy="103028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6000" spc="-15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73921F2E-563D-C44E-BF00-95045349082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91682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42" name="Picture Placeholder 4">
            <a:extLst>
              <a:ext uri="{FF2B5EF4-FFF2-40B4-BE49-F238E27FC236}">
                <a16:creationId xmlns:a16="http://schemas.microsoft.com/office/drawing/2014/main" id="{733A607C-7FC6-354C-AB82-9F6724CB4C2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33910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BE657EC-34BC-D544-AED5-F98292E121E7}"/>
              </a:ext>
            </a:extLst>
          </p:cNvPr>
          <p:cNvGrpSpPr/>
          <p:nvPr userDrawn="1"/>
        </p:nvGrpSpPr>
        <p:grpSpPr>
          <a:xfrm>
            <a:off x="5074995" y="5105400"/>
            <a:ext cx="1905000" cy="1828800"/>
            <a:chOff x="10773166" y="5105400"/>
            <a:chExt cx="1905000" cy="1828800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6346521-0BE4-EE4B-A5C9-718C94D460E5}"/>
                </a:ext>
              </a:extLst>
            </p:cNvPr>
            <p:cNvCxnSpPr/>
            <p:nvPr userDrawn="1"/>
          </p:nvCxnSpPr>
          <p:spPr>
            <a:xfrm>
              <a:off x="10773166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5C06AD8-DDF4-AE4A-BF59-89AD0CDC6405}"/>
                </a:ext>
              </a:extLst>
            </p:cNvPr>
            <p:cNvCxnSpPr/>
            <p:nvPr userDrawn="1"/>
          </p:nvCxnSpPr>
          <p:spPr>
            <a:xfrm>
              <a:off x="10773166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969681D-5A00-2244-9879-E603F90F5783}"/>
              </a:ext>
            </a:extLst>
          </p:cNvPr>
          <p:cNvGrpSpPr/>
          <p:nvPr userDrawn="1"/>
        </p:nvGrpSpPr>
        <p:grpSpPr>
          <a:xfrm>
            <a:off x="9108279" y="5105400"/>
            <a:ext cx="1905000" cy="1828800"/>
            <a:chOff x="13218655" y="5105400"/>
            <a:chExt cx="1905000" cy="1828800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9F3ACFC-3462-C54C-8256-C461E05D8181}"/>
                </a:ext>
              </a:extLst>
            </p:cNvPr>
            <p:cNvCxnSpPr/>
            <p:nvPr userDrawn="1"/>
          </p:nvCxnSpPr>
          <p:spPr>
            <a:xfrm>
              <a:off x="13218655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25ACDFA2-C725-2843-AFD9-70A45CB9A467}"/>
                </a:ext>
              </a:extLst>
            </p:cNvPr>
            <p:cNvCxnSpPr/>
            <p:nvPr userDrawn="1"/>
          </p:nvCxnSpPr>
          <p:spPr>
            <a:xfrm>
              <a:off x="13218655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Date Placeholder 72">
            <a:extLst>
              <a:ext uri="{FF2B5EF4-FFF2-40B4-BE49-F238E27FC236}">
                <a16:creationId xmlns:a16="http://schemas.microsoft.com/office/drawing/2014/main" id="{6E673527-246E-8549-9DB2-47169C1F934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1D8BD707-D9CF-40AE-B4C6-C98DA3205C09}" type="datetimeFigureOut">
              <a:rPr lang="en-US" noProof="0"/>
              <a:t>5/20/2020</a:t>
            </a:fld>
            <a:endParaRPr lang="en-US" noProof="0" dirty="0"/>
          </a:p>
        </p:txBody>
      </p:sp>
      <p:sp>
        <p:nvSpPr>
          <p:cNvPr id="74" name="Footer Placeholder 73">
            <a:extLst>
              <a:ext uri="{FF2B5EF4-FFF2-40B4-BE49-F238E27FC236}">
                <a16:creationId xmlns:a16="http://schemas.microsoft.com/office/drawing/2014/main" id="{D40F4CA1-8DAE-8042-AC9E-EC0C05793FA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5" name="Slide Number Placeholder 74">
            <a:extLst>
              <a:ext uri="{FF2B5EF4-FFF2-40B4-BE49-F238E27FC236}">
                <a16:creationId xmlns:a16="http://schemas.microsoft.com/office/drawing/2014/main" id="{98959BE8-4C5E-9C48-A199-6335953293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6F15528-21DE-4FAA-801E-634DDDAF4B2B}" type="slidenum">
              <a:rPr lang="en-US" noProof="0"/>
              <a:t>‹#›</a:t>
            </a:fld>
            <a:endParaRPr lang="en-US" noProof="0"/>
          </a:p>
        </p:txBody>
      </p:sp>
      <p:sp>
        <p:nvSpPr>
          <p:cNvPr id="79" name="Text Placeholder 71">
            <a:extLst>
              <a:ext uri="{FF2B5EF4-FFF2-40B4-BE49-F238E27FC236}">
                <a16:creationId xmlns:a16="http://schemas.microsoft.com/office/drawing/2014/main" id="{450C7BF9-C98D-3149-B19E-F5A9B8E93D5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175138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81" name="Text Placeholder 71">
            <a:extLst>
              <a:ext uri="{FF2B5EF4-FFF2-40B4-BE49-F238E27FC236}">
                <a16:creationId xmlns:a16="http://schemas.microsoft.com/office/drawing/2014/main" id="{D16D9D93-9DBC-1344-969A-B886555CE1C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220996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7316412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3072">
          <p15:clr>
            <a:srgbClr val="FBAE40"/>
          </p15:clr>
        </p15:guide>
        <p15:guide id="3" orient="horz" pos="3360">
          <p15:clr>
            <a:srgbClr val="FBAE40"/>
          </p15:clr>
        </p15:guide>
        <p15:guide id="4" orient="horz" pos="4224">
          <p15:clr>
            <a:srgbClr val="FBAE40"/>
          </p15:clr>
        </p15:guide>
        <p15:guide id="5" pos="5120">
          <p15:clr>
            <a:srgbClr val="FBAE40"/>
          </p15:clr>
        </p15:guide>
        <p15:guide id="6" pos="752">
          <p15:clr>
            <a:srgbClr val="FBAE40"/>
          </p15:clr>
        </p15:guide>
        <p15:guide id="7" pos="180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aglæra_fyrirsögn 2 lín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lder 2"/>
          <p:cNvSpPr txBox="1">
            <a:spLocks/>
          </p:cNvSpPr>
          <p:nvPr userDrawn="1"/>
        </p:nvSpPr>
        <p:spPr>
          <a:xfrm>
            <a:off x="825500" y="533400"/>
            <a:ext cx="12923375" cy="1295399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4800" b="0" i="0">
                <a:solidFill>
                  <a:srgbClr val="004562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kern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20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5/20/2020</a:t>
            </a:fld>
            <a:endParaRPr lang="en-US"/>
          </a:p>
        </p:txBody>
      </p:sp>
      <p:sp>
        <p:nvSpPr>
          <p:cNvPr id="1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9" name="Holder 2"/>
          <p:cNvSpPr>
            <a:spLocks noGrp="1"/>
          </p:cNvSpPr>
          <p:nvPr>
            <p:ph type="ctrTitle"/>
          </p:nvPr>
        </p:nvSpPr>
        <p:spPr>
          <a:xfrm>
            <a:off x="818025" y="546816"/>
            <a:ext cx="12923375" cy="128198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17200" y="2049876"/>
            <a:ext cx="14630400" cy="6332124"/>
          </a:xfrm>
        </p:spPr>
        <p:txBody>
          <a:bodyPr>
            <a:normAutofit/>
          </a:bodyPr>
          <a:lstStyle>
            <a:lvl1pPr marL="288000" marR="0" indent="-28800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4000"/>
            </a:lvl1pPr>
            <a:lvl2pPr marL="742950" marR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3600"/>
            </a:lvl2pPr>
            <a:lvl3pPr marL="1200150" marR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3200"/>
            </a:lvl3pPr>
            <a:lvl4pPr marL="1657350" marR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2800"/>
            </a:lvl4pPr>
            <a:lvl5pPr marL="2114550" marR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2400"/>
            </a:lvl5pPr>
          </a:lstStyle>
          <a:p>
            <a:pPr marL="288000" marR="0" lvl="0" indent="-288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200150" marR="0" lvl="2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57350" marR="0" lvl="3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114550" marR="0" lvl="4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agl_fyrirs 2 línur_2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Content Placeholder 4"/>
          <p:cNvSpPr>
            <a:spLocks noGrp="1"/>
          </p:cNvSpPr>
          <p:nvPr>
            <p:ph sz="quarter" idx="17"/>
          </p:nvPr>
        </p:nvSpPr>
        <p:spPr>
          <a:xfrm>
            <a:off x="817200" y="2045914"/>
            <a:ext cx="7151687" cy="6323386"/>
          </a:xfrm>
        </p:spPr>
        <p:txBody>
          <a:bodyPr>
            <a:normAutofit/>
          </a:bodyPr>
          <a:lstStyle>
            <a:lvl1pPr marL="288000" indent="-288000">
              <a:spcBef>
                <a:spcPts val="600"/>
              </a:spcBef>
              <a:buClr>
                <a:srgbClr val="004562"/>
              </a:buClr>
              <a:tabLst/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s-IS" noProof="0" dirty="0"/>
              <a:t>Click to edit Master text styles</a:t>
            </a:r>
          </a:p>
          <a:p>
            <a:pPr lvl="1"/>
            <a:r>
              <a:rPr lang="is-IS" noProof="0" dirty="0"/>
              <a:t>Second level</a:t>
            </a:r>
          </a:p>
          <a:p>
            <a:pPr lvl="2"/>
            <a:r>
              <a:rPr lang="is-IS" noProof="0" dirty="0"/>
              <a:t>Third level</a:t>
            </a:r>
          </a:p>
          <a:p>
            <a:pPr lvl="3"/>
            <a:r>
              <a:rPr lang="is-IS" noProof="0" dirty="0"/>
              <a:t>Fourth level</a:t>
            </a:r>
          </a:p>
          <a:p>
            <a:pPr lvl="4"/>
            <a:r>
              <a:rPr lang="is-IS" noProof="0" dirty="0"/>
              <a:t>Fifth level</a:t>
            </a:r>
          </a:p>
        </p:txBody>
      </p:sp>
      <p:sp>
        <p:nvSpPr>
          <p:cNvPr id="26" name="Content Placeholder 4"/>
          <p:cNvSpPr>
            <a:spLocks noGrp="1"/>
          </p:cNvSpPr>
          <p:nvPr>
            <p:ph sz="quarter" idx="18"/>
          </p:nvPr>
        </p:nvSpPr>
        <p:spPr>
          <a:xfrm>
            <a:off x="8291513" y="2045914"/>
            <a:ext cx="7151687" cy="6323386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s-IS" noProof="0" dirty="0"/>
              <a:t>Click to edit Master text styles</a:t>
            </a:r>
          </a:p>
          <a:p>
            <a:pPr lvl="1"/>
            <a:r>
              <a:rPr lang="is-IS" noProof="0" dirty="0"/>
              <a:t>Second level</a:t>
            </a:r>
          </a:p>
          <a:p>
            <a:pPr lvl="2"/>
            <a:r>
              <a:rPr lang="is-IS" noProof="0" dirty="0"/>
              <a:t>Third level</a:t>
            </a:r>
          </a:p>
          <a:p>
            <a:pPr lvl="3"/>
            <a:r>
              <a:rPr lang="is-IS" noProof="0" dirty="0"/>
              <a:t>Fourth level</a:t>
            </a:r>
          </a:p>
          <a:p>
            <a:pPr lvl="4"/>
            <a:r>
              <a:rPr lang="is-IS" noProof="0" dirty="0"/>
              <a:t>Fifth level</a:t>
            </a:r>
          </a:p>
        </p:txBody>
      </p:sp>
      <p:sp>
        <p:nvSpPr>
          <p:cNvPr id="28" name="Holder 2"/>
          <p:cNvSpPr>
            <a:spLocks noGrp="1"/>
          </p:cNvSpPr>
          <p:nvPr>
            <p:ph type="ctrTitle"/>
          </p:nvPr>
        </p:nvSpPr>
        <p:spPr>
          <a:xfrm>
            <a:off x="818025" y="546816"/>
            <a:ext cx="12923375" cy="128198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lliglæra-bl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7308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26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7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5/20/2020</a:t>
            </a:fld>
            <a:endParaRPr lang="en-US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92245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orient="horz" pos="2736" userDrawn="1">
          <p15:clr>
            <a:srgbClr val="FBAE40"/>
          </p15:clr>
        </p15:guide>
        <p15:guide id="4" pos="10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aglæra_fyrirsögn 1 lí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lder 2"/>
          <p:cNvSpPr txBox="1">
            <a:spLocks/>
          </p:cNvSpPr>
          <p:nvPr userDrawn="1"/>
        </p:nvSpPr>
        <p:spPr>
          <a:xfrm>
            <a:off x="825500" y="533401"/>
            <a:ext cx="12923375" cy="11430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4800" b="0" i="0">
                <a:solidFill>
                  <a:srgbClr val="004562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kern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20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5/20/2020</a:t>
            </a:fld>
            <a:endParaRPr lang="en-US"/>
          </a:p>
        </p:txBody>
      </p:sp>
      <p:sp>
        <p:nvSpPr>
          <p:cNvPr id="1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9" name="Holder 2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23375" cy="668422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17200" y="2514838"/>
            <a:ext cx="14630400" cy="5855162"/>
          </a:xfrm>
        </p:spPr>
        <p:txBody>
          <a:bodyPr>
            <a:norm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40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36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3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400"/>
            </a:lvl5pPr>
          </a:lstStyle>
          <a:p>
            <a:pPr lvl="0"/>
            <a:r>
              <a:rPr lang="is-IS" noProof="0" dirty="0"/>
              <a:t>Click to edit Master text styles</a:t>
            </a:r>
          </a:p>
          <a:p>
            <a:pPr lvl="1"/>
            <a:r>
              <a:rPr lang="is-IS" noProof="0" dirty="0"/>
              <a:t>Second level</a:t>
            </a:r>
          </a:p>
          <a:p>
            <a:pPr lvl="2"/>
            <a:r>
              <a:rPr lang="is-IS" noProof="0" dirty="0"/>
              <a:t>Third level</a:t>
            </a:r>
          </a:p>
          <a:p>
            <a:pPr lvl="3"/>
            <a:r>
              <a:rPr lang="is-IS" noProof="0" dirty="0"/>
              <a:t>Fourth level</a:t>
            </a:r>
          </a:p>
          <a:p>
            <a:pPr lvl="4"/>
            <a:r>
              <a:rPr lang="is-IS" noProof="0" dirty="0"/>
              <a:t>Fifth level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0"/>
          </p:nvPr>
        </p:nvSpPr>
        <p:spPr>
          <a:xfrm>
            <a:off x="817200" y="1215238"/>
            <a:ext cx="14630400" cy="1299600"/>
          </a:xfrm>
        </p:spPr>
        <p:txBody>
          <a:bodyPr>
            <a:no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22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22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2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2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200"/>
            </a:lvl5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04764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agl_fyris 1 lína_2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817200" y="1215238"/>
            <a:ext cx="14630400" cy="1299600"/>
          </a:xfrm>
        </p:spPr>
        <p:txBody>
          <a:bodyPr>
            <a:no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22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22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2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2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200"/>
            </a:lvl5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17"/>
          </p:nvPr>
        </p:nvSpPr>
        <p:spPr>
          <a:xfrm>
            <a:off x="817200" y="2514839"/>
            <a:ext cx="7151687" cy="5854462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s-IS" noProof="0" dirty="0"/>
              <a:t>Click to edit Master text styles</a:t>
            </a:r>
          </a:p>
          <a:p>
            <a:pPr lvl="1"/>
            <a:r>
              <a:rPr lang="is-IS" noProof="0" dirty="0"/>
              <a:t>Second level</a:t>
            </a:r>
          </a:p>
          <a:p>
            <a:pPr lvl="2"/>
            <a:r>
              <a:rPr lang="is-IS" noProof="0" dirty="0"/>
              <a:t>Third level</a:t>
            </a:r>
          </a:p>
          <a:p>
            <a:pPr lvl="3"/>
            <a:r>
              <a:rPr lang="is-IS" noProof="0" dirty="0"/>
              <a:t>Fourth level</a:t>
            </a:r>
          </a:p>
          <a:p>
            <a:pPr lvl="4"/>
            <a:r>
              <a:rPr lang="is-IS" noProof="0" dirty="0"/>
              <a:t>Fifth level</a:t>
            </a:r>
          </a:p>
        </p:txBody>
      </p:sp>
      <p:sp>
        <p:nvSpPr>
          <p:cNvPr id="20" name="Content Placeholder 4"/>
          <p:cNvSpPr>
            <a:spLocks noGrp="1"/>
          </p:cNvSpPr>
          <p:nvPr>
            <p:ph sz="quarter" idx="18"/>
          </p:nvPr>
        </p:nvSpPr>
        <p:spPr>
          <a:xfrm>
            <a:off x="8291513" y="2514839"/>
            <a:ext cx="7151687" cy="5854462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s-IS" noProof="0" dirty="0"/>
              <a:t>Click to edit Master text styles</a:t>
            </a:r>
          </a:p>
          <a:p>
            <a:pPr lvl="1"/>
            <a:r>
              <a:rPr lang="is-IS" noProof="0" dirty="0"/>
              <a:t>Second level</a:t>
            </a:r>
          </a:p>
          <a:p>
            <a:pPr lvl="2"/>
            <a:r>
              <a:rPr lang="is-IS" noProof="0" dirty="0"/>
              <a:t>Third level</a:t>
            </a:r>
          </a:p>
          <a:p>
            <a:pPr lvl="3"/>
            <a:r>
              <a:rPr lang="is-IS" noProof="0" dirty="0"/>
              <a:t>Fourth level</a:t>
            </a:r>
          </a:p>
          <a:p>
            <a:pPr lvl="4"/>
            <a:r>
              <a:rPr lang="is-IS" noProof="0" dirty="0"/>
              <a:t>Fifth level</a:t>
            </a:r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3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5/20/2020</a:t>
            </a:fld>
            <a:endParaRPr lang="en-US"/>
          </a:p>
        </p:txBody>
      </p:sp>
      <p:sp>
        <p:nvSpPr>
          <p:cNvPr id="24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22" name="Holder 2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23375" cy="66446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  <p15:guide id="8" pos="9728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agl_fyris 1 lína_3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817200" y="1219200"/>
            <a:ext cx="14630400" cy="1299600"/>
          </a:xfrm>
        </p:spPr>
        <p:txBody>
          <a:bodyPr>
            <a:no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2200"/>
            </a:lvl1pPr>
            <a:lvl2pPr marL="745200" indent="-284400">
              <a:buClr>
                <a:srgbClr val="004562"/>
              </a:buClr>
              <a:buFont typeface="Arial" charset="0"/>
              <a:buChar char="•"/>
              <a:tabLst/>
              <a:defRPr sz="22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2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2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200"/>
            </a:lvl5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21" name="Content Placeholder 5"/>
          <p:cNvSpPr>
            <a:spLocks noGrp="1"/>
          </p:cNvSpPr>
          <p:nvPr>
            <p:ph sz="quarter" idx="17"/>
          </p:nvPr>
        </p:nvSpPr>
        <p:spPr>
          <a:xfrm>
            <a:off x="817200" y="2518801"/>
            <a:ext cx="4724400" cy="5863200"/>
          </a:xfrm>
        </p:spPr>
        <p:txBody>
          <a:bodyPr>
            <a:normAutofit/>
          </a:bodyPr>
          <a:lstStyle/>
          <a:p>
            <a:pPr lvl="0"/>
            <a:r>
              <a:rPr lang="is-IS" noProof="0" dirty="0"/>
              <a:t>Click to edit Master text styles</a:t>
            </a:r>
          </a:p>
          <a:p>
            <a:pPr lvl="1"/>
            <a:r>
              <a:rPr lang="is-IS" noProof="0" dirty="0"/>
              <a:t>Second level</a:t>
            </a:r>
          </a:p>
          <a:p>
            <a:pPr lvl="2"/>
            <a:r>
              <a:rPr lang="is-IS" noProof="0" dirty="0"/>
              <a:t>Third level</a:t>
            </a:r>
          </a:p>
          <a:p>
            <a:pPr lvl="3"/>
            <a:r>
              <a:rPr lang="is-IS" noProof="0" dirty="0"/>
              <a:t>Fourth level</a:t>
            </a:r>
          </a:p>
          <a:p>
            <a:pPr lvl="4"/>
            <a:r>
              <a:rPr lang="is-IS" noProof="0" dirty="0"/>
              <a:t>Fifth level</a:t>
            </a:r>
          </a:p>
        </p:txBody>
      </p:sp>
      <p:sp>
        <p:nvSpPr>
          <p:cNvPr id="23" name="Content Placeholder 5"/>
          <p:cNvSpPr>
            <a:spLocks noGrp="1"/>
          </p:cNvSpPr>
          <p:nvPr>
            <p:ph sz="quarter" idx="18"/>
          </p:nvPr>
        </p:nvSpPr>
        <p:spPr>
          <a:xfrm>
            <a:off x="5781358" y="2518801"/>
            <a:ext cx="4724400" cy="5863200"/>
          </a:xfrm>
        </p:spPr>
        <p:txBody>
          <a:bodyPr>
            <a:normAutofit/>
          </a:bodyPr>
          <a:lstStyle/>
          <a:p>
            <a:pPr lvl="0"/>
            <a:r>
              <a:rPr lang="is-IS" noProof="0" dirty="0"/>
              <a:t>Click to edit Master text styles</a:t>
            </a:r>
          </a:p>
          <a:p>
            <a:pPr lvl="1"/>
            <a:r>
              <a:rPr lang="is-IS" noProof="0" dirty="0"/>
              <a:t>Second level</a:t>
            </a:r>
          </a:p>
          <a:p>
            <a:pPr lvl="2"/>
            <a:r>
              <a:rPr lang="is-IS" noProof="0" dirty="0"/>
              <a:t>Third level</a:t>
            </a:r>
          </a:p>
          <a:p>
            <a:pPr lvl="3"/>
            <a:r>
              <a:rPr lang="is-IS" noProof="0" dirty="0"/>
              <a:t>Fourth level</a:t>
            </a:r>
          </a:p>
          <a:p>
            <a:pPr lvl="4"/>
            <a:r>
              <a:rPr lang="is-IS" noProof="0" dirty="0"/>
              <a:t>Fifth level</a:t>
            </a:r>
          </a:p>
        </p:txBody>
      </p:sp>
      <p:sp>
        <p:nvSpPr>
          <p:cNvPr id="24" name="Content Placeholder 5"/>
          <p:cNvSpPr>
            <a:spLocks noGrp="1"/>
          </p:cNvSpPr>
          <p:nvPr>
            <p:ph sz="quarter" idx="19"/>
          </p:nvPr>
        </p:nvSpPr>
        <p:spPr>
          <a:xfrm>
            <a:off x="10718800" y="2518801"/>
            <a:ext cx="4724400" cy="5863200"/>
          </a:xfrm>
        </p:spPr>
        <p:txBody>
          <a:bodyPr>
            <a:normAutofit/>
          </a:bodyPr>
          <a:lstStyle/>
          <a:p>
            <a:pPr lvl="0"/>
            <a:r>
              <a:rPr lang="is-IS" noProof="0" dirty="0"/>
              <a:t>Click to edit Master text styles</a:t>
            </a:r>
          </a:p>
          <a:p>
            <a:pPr lvl="1"/>
            <a:r>
              <a:rPr lang="is-IS" noProof="0" dirty="0"/>
              <a:t>Second level</a:t>
            </a:r>
          </a:p>
          <a:p>
            <a:pPr lvl="2"/>
            <a:r>
              <a:rPr lang="is-IS" noProof="0" dirty="0"/>
              <a:t>Third level</a:t>
            </a:r>
          </a:p>
          <a:p>
            <a:pPr lvl="3"/>
            <a:r>
              <a:rPr lang="is-IS" noProof="0" dirty="0"/>
              <a:t>Fourth level</a:t>
            </a:r>
          </a:p>
          <a:p>
            <a:pPr lvl="4"/>
            <a:r>
              <a:rPr lang="is-IS" noProof="0" dirty="0"/>
              <a:t>Fifth level</a:t>
            </a:r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4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5/20/2020</a:t>
            </a:fld>
            <a:endParaRPr lang="en-US"/>
          </a:p>
        </p:txBody>
      </p:sp>
      <p:sp>
        <p:nvSpPr>
          <p:cNvPr id="35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20" name="Holder 2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23375" cy="668422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  <p15:guide id="8" pos="9728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xtagl_fyrirsögn 2 línur_stærra let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lder 2"/>
          <p:cNvSpPr txBox="1">
            <a:spLocks/>
          </p:cNvSpPr>
          <p:nvPr userDrawn="1"/>
        </p:nvSpPr>
        <p:spPr>
          <a:xfrm>
            <a:off x="825500" y="533400"/>
            <a:ext cx="12923375" cy="1295399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4800" b="0" i="0">
                <a:solidFill>
                  <a:srgbClr val="004562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kern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20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5/20/2020</a:t>
            </a:fld>
            <a:endParaRPr lang="en-US"/>
          </a:p>
        </p:txBody>
      </p:sp>
      <p:sp>
        <p:nvSpPr>
          <p:cNvPr id="1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9" name="Holder 2"/>
          <p:cNvSpPr>
            <a:spLocks noGrp="1"/>
          </p:cNvSpPr>
          <p:nvPr>
            <p:ph type="ctrTitle"/>
          </p:nvPr>
        </p:nvSpPr>
        <p:spPr>
          <a:xfrm>
            <a:off x="818025" y="546816"/>
            <a:ext cx="12923375" cy="128198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17200" y="2049876"/>
            <a:ext cx="14630400" cy="6332124"/>
          </a:xfrm>
        </p:spPr>
        <p:txBody>
          <a:bodyPr>
            <a:norm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40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36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3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400"/>
            </a:lvl5pPr>
          </a:lstStyle>
          <a:p>
            <a:pPr lvl="0"/>
            <a:r>
              <a:rPr lang="is-IS" noProof="0" dirty="0"/>
              <a:t>Click to edit Master text styles</a:t>
            </a:r>
          </a:p>
          <a:p>
            <a:pPr lvl="1"/>
            <a:r>
              <a:rPr lang="is-IS" noProof="0" dirty="0"/>
              <a:t>Second level</a:t>
            </a:r>
          </a:p>
          <a:p>
            <a:pPr lvl="2"/>
            <a:r>
              <a:rPr lang="is-IS" noProof="0" dirty="0"/>
              <a:t>Third level</a:t>
            </a:r>
          </a:p>
          <a:p>
            <a:pPr lvl="3"/>
            <a:r>
              <a:rPr lang="is-IS" noProof="0" dirty="0"/>
              <a:t>Fourth level</a:t>
            </a:r>
          </a:p>
          <a:p>
            <a:pPr lvl="4"/>
            <a:r>
              <a:rPr lang="is-IS" noProof="0" dirty="0"/>
              <a:t>Fifth level</a:t>
            </a: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extagl_2 myndir_stærra let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Holder 2"/>
          <p:cNvSpPr>
            <a:spLocks noGrp="1"/>
          </p:cNvSpPr>
          <p:nvPr>
            <p:ph type="ctrTitle"/>
          </p:nvPr>
        </p:nvSpPr>
        <p:spPr>
          <a:xfrm>
            <a:off x="818025" y="546816"/>
            <a:ext cx="12923375" cy="128198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817200" y="2049876"/>
            <a:ext cx="7158400" cy="6332124"/>
          </a:xfrm>
        </p:spPr>
        <p:txBody>
          <a:bodyPr>
            <a:norm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40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36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3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400"/>
            </a:lvl5pPr>
          </a:lstStyle>
          <a:p>
            <a:pPr lvl="0"/>
            <a:r>
              <a:rPr lang="is-IS" noProof="0" dirty="0"/>
              <a:t>Click to edit Master text styles</a:t>
            </a:r>
          </a:p>
          <a:p>
            <a:pPr lvl="1"/>
            <a:r>
              <a:rPr lang="is-IS" noProof="0" dirty="0"/>
              <a:t>Second level</a:t>
            </a:r>
          </a:p>
          <a:p>
            <a:pPr lvl="2"/>
            <a:r>
              <a:rPr lang="is-IS" noProof="0" dirty="0"/>
              <a:t>Third level</a:t>
            </a:r>
          </a:p>
          <a:p>
            <a:pPr lvl="3"/>
            <a:r>
              <a:rPr lang="is-IS" noProof="0" dirty="0"/>
              <a:t>Fourth level</a:t>
            </a:r>
          </a:p>
          <a:p>
            <a:pPr lvl="4"/>
            <a:r>
              <a:rPr lang="is-IS" noProof="0" dirty="0"/>
              <a:t>Fifth level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0"/>
          </p:nvPr>
        </p:nvSpPr>
        <p:spPr>
          <a:xfrm>
            <a:off x="8280400" y="2049876"/>
            <a:ext cx="7158400" cy="6332124"/>
          </a:xfrm>
        </p:spPr>
        <p:txBody>
          <a:bodyPr>
            <a:norm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40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36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3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400"/>
            </a:lvl5pPr>
          </a:lstStyle>
          <a:p>
            <a:pPr lvl="0"/>
            <a:r>
              <a:rPr lang="is-IS" noProof="0" dirty="0"/>
              <a:t>Click to edit Master text styles</a:t>
            </a:r>
          </a:p>
          <a:p>
            <a:pPr lvl="1"/>
            <a:r>
              <a:rPr lang="is-IS" noProof="0" dirty="0"/>
              <a:t>Second level</a:t>
            </a:r>
          </a:p>
          <a:p>
            <a:pPr lvl="2"/>
            <a:r>
              <a:rPr lang="is-IS" noProof="0" dirty="0"/>
              <a:t>Third level</a:t>
            </a:r>
          </a:p>
          <a:p>
            <a:pPr lvl="3"/>
            <a:r>
              <a:rPr lang="is-IS" noProof="0" dirty="0"/>
              <a:t>Fourth level</a:t>
            </a:r>
          </a:p>
          <a:p>
            <a:pPr lvl="4"/>
            <a:r>
              <a:rPr lang="is-IS" noProof="0" dirty="0"/>
              <a:t>Fifth level</a:t>
            </a: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extaglæra_meiri-texti-p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18025" y="417983"/>
            <a:ext cx="12923375" cy="76341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/>
            </a:lvl1pPr>
          </a:lstStyle>
          <a:p>
            <a:endParaRPr lang="is-IS" noProof="0" dirty="0"/>
          </a:p>
        </p:txBody>
      </p:sp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812800" y="1181393"/>
            <a:ext cx="14630400" cy="1230607"/>
          </a:xfrm>
        </p:spPr>
        <p:txBody>
          <a:bodyPr>
            <a:normAutofit/>
          </a:bodyPr>
          <a:lstStyle>
            <a:lvl1pPr marL="273050" indent="-273050">
              <a:buClr>
                <a:srgbClr val="004562"/>
              </a:buClr>
              <a:buFont typeface="Arial" charset="0"/>
              <a:buChar char="•"/>
              <a:tabLst/>
              <a:defRPr sz="1800"/>
            </a:lvl1pPr>
            <a:lvl2pPr marL="800100" indent="-342900">
              <a:buClr>
                <a:srgbClr val="004562"/>
              </a:buClr>
              <a:buFont typeface="Arial" charset="0"/>
              <a:buChar char="•"/>
              <a:defRPr sz="18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18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1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1800"/>
            </a:lvl5pPr>
          </a:lstStyle>
          <a:p>
            <a:pPr lvl="0"/>
            <a:r>
              <a:rPr lang="is-IS" noProof="0" dirty="0"/>
              <a:t>Click to edit Master text styles</a:t>
            </a:r>
          </a:p>
          <a:p>
            <a:pPr lvl="1"/>
            <a:r>
              <a:rPr lang="is-IS" noProof="0" dirty="0"/>
              <a:t>Second level</a:t>
            </a:r>
          </a:p>
          <a:p>
            <a:pPr lvl="2"/>
            <a:r>
              <a:rPr lang="is-IS" noProof="0" dirty="0"/>
              <a:t>Third level</a:t>
            </a:r>
          </a:p>
          <a:p>
            <a:pPr lvl="3"/>
            <a:r>
              <a:rPr lang="is-IS" noProof="0" dirty="0"/>
              <a:t>Fourth level</a:t>
            </a:r>
          </a:p>
          <a:p>
            <a:pPr lvl="4"/>
            <a:r>
              <a:rPr lang="is-IS" noProof="0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12800" y="8160603"/>
            <a:ext cx="14648961" cy="67859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endParaRPr lang="is-IS" sz="1200" noProof="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21" name="Content Placeholder 5"/>
          <p:cNvSpPr>
            <a:spLocks noGrp="1"/>
          </p:cNvSpPr>
          <p:nvPr>
            <p:ph sz="quarter" idx="17"/>
          </p:nvPr>
        </p:nvSpPr>
        <p:spPr>
          <a:xfrm>
            <a:off x="812800" y="2411413"/>
            <a:ext cx="4724400" cy="5622925"/>
          </a:xfrm>
        </p:spPr>
        <p:txBody>
          <a:bodyPr>
            <a:normAutofit/>
          </a:bodyPr>
          <a:lstStyle/>
          <a:p>
            <a:pPr lvl="0"/>
            <a:r>
              <a:rPr lang="is-IS" noProof="0" dirty="0"/>
              <a:t>Click to edit Master text styles</a:t>
            </a:r>
          </a:p>
          <a:p>
            <a:pPr lvl="1"/>
            <a:r>
              <a:rPr lang="is-IS" noProof="0" dirty="0"/>
              <a:t>Second level</a:t>
            </a:r>
          </a:p>
          <a:p>
            <a:pPr lvl="2"/>
            <a:r>
              <a:rPr lang="is-IS" noProof="0" dirty="0"/>
              <a:t>Third level</a:t>
            </a:r>
          </a:p>
          <a:p>
            <a:pPr lvl="3"/>
            <a:r>
              <a:rPr lang="is-IS" noProof="0" dirty="0"/>
              <a:t>Fourth level</a:t>
            </a:r>
          </a:p>
          <a:p>
            <a:pPr lvl="4"/>
            <a:r>
              <a:rPr lang="is-IS" noProof="0" dirty="0"/>
              <a:t>Fifth level</a:t>
            </a:r>
          </a:p>
        </p:txBody>
      </p:sp>
      <p:sp>
        <p:nvSpPr>
          <p:cNvPr id="24" name="Content Placeholder 5"/>
          <p:cNvSpPr>
            <a:spLocks noGrp="1"/>
          </p:cNvSpPr>
          <p:nvPr>
            <p:ph sz="quarter" idx="18"/>
          </p:nvPr>
        </p:nvSpPr>
        <p:spPr>
          <a:xfrm>
            <a:off x="5781358" y="2411413"/>
            <a:ext cx="4724400" cy="5622925"/>
          </a:xfrm>
        </p:spPr>
        <p:txBody>
          <a:bodyPr>
            <a:normAutofit/>
          </a:bodyPr>
          <a:lstStyle/>
          <a:p>
            <a:pPr lvl="0"/>
            <a:r>
              <a:rPr lang="is-IS" noProof="0" dirty="0"/>
              <a:t>Click to edit Master text styles</a:t>
            </a:r>
          </a:p>
          <a:p>
            <a:pPr lvl="1"/>
            <a:r>
              <a:rPr lang="is-IS" noProof="0" dirty="0"/>
              <a:t>Second level</a:t>
            </a:r>
          </a:p>
          <a:p>
            <a:pPr lvl="2"/>
            <a:r>
              <a:rPr lang="is-IS" noProof="0" dirty="0"/>
              <a:t>Third level</a:t>
            </a:r>
          </a:p>
          <a:p>
            <a:pPr lvl="3"/>
            <a:r>
              <a:rPr lang="is-IS" noProof="0" dirty="0"/>
              <a:t>Fourth level</a:t>
            </a:r>
          </a:p>
          <a:p>
            <a:pPr lvl="4"/>
            <a:r>
              <a:rPr lang="is-IS" noProof="0" dirty="0"/>
              <a:t>Fifth level</a:t>
            </a:r>
          </a:p>
        </p:txBody>
      </p:sp>
      <p:sp>
        <p:nvSpPr>
          <p:cNvPr id="26" name="Content Placeholder 5"/>
          <p:cNvSpPr>
            <a:spLocks noGrp="1"/>
          </p:cNvSpPr>
          <p:nvPr>
            <p:ph sz="quarter" idx="19"/>
          </p:nvPr>
        </p:nvSpPr>
        <p:spPr>
          <a:xfrm>
            <a:off x="10718800" y="2411413"/>
            <a:ext cx="4724400" cy="5622925"/>
          </a:xfrm>
        </p:spPr>
        <p:txBody>
          <a:bodyPr>
            <a:normAutofit/>
          </a:bodyPr>
          <a:lstStyle/>
          <a:p>
            <a:pPr lvl="0"/>
            <a:r>
              <a:rPr lang="is-IS" noProof="0" dirty="0"/>
              <a:t>Click to edit Master text styles</a:t>
            </a:r>
          </a:p>
          <a:p>
            <a:pPr lvl="1"/>
            <a:r>
              <a:rPr lang="is-IS" noProof="0" dirty="0"/>
              <a:t>Second level</a:t>
            </a:r>
          </a:p>
          <a:p>
            <a:pPr lvl="2"/>
            <a:r>
              <a:rPr lang="is-IS" noProof="0" dirty="0"/>
              <a:t>Third level</a:t>
            </a:r>
          </a:p>
          <a:p>
            <a:pPr lvl="3"/>
            <a:r>
              <a:rPr lang="is-IS" noProof="0" dirty="0"/>
              <a:t>Fourth level</a:t>
            </a:r>
          </a:p>
          <a:p>
            <a:pPr lvl="4"/>
            <a:r>
              <a:rPr lang="is-IS" noProof="0" dirty="0"/>
              <a:t>Fifth level</a:t>
            </a: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  <p15:guide id="8" pos="102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Milliglæra-ljósgrá_með_tákn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6596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1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117600" y="1832281"/>
            <a:ext cx="14031686" cy="103028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6000" spc="-15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BF76D7E8-DF4F-2343-956E-DFBBCA50ED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17600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id="{5A1A6675-4F64-E146-8D49-B87C75D056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56000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FF1F34D4-87CF-3345-A477-61089947DFF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972628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731759A4-EB56-664A-B577-E95989D44DE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67486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73921F2E-563D-C44E-BF00-95045349082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805886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42" name="Picture Placeholder 4">
            <a:extLst>
              <a:ext uri="{FF2B5EF4-FFF2-40B4-BE49-F238E27FC236}">
                <a16:creationId xmlns:a16="http://schemas.microsoft.com/office/drawing/2014/main" id="{733A607C-7FC6-354C-AB82-9F6724CB4C2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244286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FBFCB488-37F8-B24A-A7F2-7752FCD094CC}"/>
              </a:ext>
            </a:extLst>
          </p:cNvPr>
          <p:cNvGrpSpPr/>
          <p:nvPr userDrawn="1"/>
        </p:nvGrpSpPr>
        <p:grpSpPr>
          <a:xfrm>
            <a:off x="3543026" y="5105400"/>
            <a:ext cx="1905000" cy="1828800"/>
            <a:chOff x="3543026" y="5105400"/>
            <a:chExt cx="1905000" cy="182880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9F6C22B-520D-AF40-AF79-A2C4A1373ECD}"/>
                </a:ext>
              </a:extLst>
            </p:cNvPr>
            <p:cNvCxnSpPr/>
            <p:nvPr userDrawn="1"/>
          </p:nvCxnSpPr>
          <p:spPr>
            <a:xfrm>
              <a:off x="3543026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FB976309-298E-2341-9AAE-C332EB3D43EC}"/>
                </a:ext>
              </a:extLst>
            </p:cNvPr>
            <p:cNvCxnSpPr/>
            <p:nvPr userDrawn="1"/>
          </p:nvCxnSpPr>
          <p:spPr>
            <a:xfrm>
              <a:off x="3543026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2390D35-E1CD-6442-B2CA-1FEA4DF71604}"/>
              </a:ext>
            </a:extLst>
          </p:cNvPr>
          <p:cNvGrpSpPr/>
          <p:nvPr userDrawn="1"/>
        </p:nvGrpSpPr>
        <p:grpSpPr>
          <a:xfrm>
            <a:off x="1118803" y="5105400"/>
            <a:ext cx="1905000" cy="1828800"/>
            <a:chOff x="1118803" y="5105400"/>
            <a:chExt cx="1905000" cy="182880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4895157-08EB-2746-8116-6B458E851D78}"/>
                </a:ext>
              </a:extLst>
            </p:cNvPr>
            <p:cNvCxnSpPr/>
            <p:nvPr userDrawn="1"/>
          </p:nvCxnSpPr>
          <p:spPr>
            <a:xfrm>
              <a:off x="1118803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7A340370-10AD-DD4E-A5ED-965DED844990}"/>
                </a:ext>
              </a:extLst>
            </p:cNvPr>
            <p:cNvCxnSpPr/>
            <p:nvPr userDrawn="1"/>
          </p:nvCxnSpPr>
          <p:spPr>
            <a:xfrm>
              <a:off x="1118803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23CAC22-16D4-5848-85C5-1A2D1A4E8BCD}"/>
              </a:ext>
            </a:extLst>
          </p:cNvPr>
          <p:cNvGrpSpPr/>
          <p:nvPr userDrawn="1"/>
        </p:nvGrpSpPr>
        <p:grpSpPr>
          <a:xfrm>
            <a:off x="5935352" y="5105400"/>
            <a:ext cx="1905000" cy="1828800"/>
            <a:chOff x="5935352" y="5105400"/>
            <a:chExt cx="1905000" cy="1828800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942CB71-ED7D-3F44-8B75-FDDDEDBD1CCC}"/>
                </a:ext>
              </a:extLst>
            </p:cNvPr>
            <p:cNvCxnSpPr/>
            <p:nvPr userDrawn="1"/>
          </p:nvCxnSpPr>
          <p:spPr>
            <a:xfrm>
              <a:off x="5935352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049C6506-90A7-8648-B64E-3765D5F1F6D5}"/>
                </a:ext>
              </a:extLst>
            </p:cNvPr>
            <p:cNvCxnSpPr/>
            <p:nvPr userDrawn="1"/>
          </p:nvCxnSpPr>
          <p:spPr>
            <a:xfrm>
              <a:off x="5935352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33F18FC-8C93-704B-BA4E-4314A3F11681}"/>
              </a:ext>
            </a:extLst>
          </p:cNvPr>
          <p:cNvGrpSpPr/>
          <p:nvPr userDrawn="1"/>
        </p:nvGrpSpPr>
        <p:grpSpPr>
          <a:xfrm>
            <a:off x="8317045" y="5105400"/>
            <a:ext cx="1905000" cy="1828800"/>
            <a:chOff x="8317045" y="5105400"/>
            <a:chExt cx="1905000" cy="1828800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5DAD304-DBD5-4B47-9DC0-78DDEA157AFD}"/>
                </a:ext>
              </a:extLst>
            </p:cNvPr>
            <p:cNvCxnSpPr/>
            <p:nvPr userDrawn="1"/>
          </p:nvCxnSpPr>
          <p:spPr>
            <a:xfrm>
              <a:off x="8317045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974725D-8DE9-ED43-8D23-946BB9CE865F}"/>
                </a:ext>
              </a:extLst>
            </p:cNvPr>
            <p:cNvCxnSpPr/>
            <p:nvPr userDrawn="1"/>
          </p:nvCxnSpPr>
          <p:spPr>
            <a:xfrm>
              <a:off x="8317045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BE657EC-34BC-D544-AED5-F98292E121E7}"/>
              </a:ext>
            </a:extLst>
          </p:cNvPr>
          <p:cNvGrpSpPr/>
          <p:nvPr userDrawn="1"/>
        </p:nvGrpSpPr>
        <p:grpSpPr>
          <a:xfrm>
            <a:off x="10773166" y="5105400"/>
            <a:ext cx="1905000" cy="1828800"/>
            <a:chOff x="10773166" y="5105400"/>
            <a:chExt cx="1905000" cy="1828800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6346521-0BE4-EE4B-A5C9-718C94D460E5}"/>
                </a:ext>
              </a:extLst>
            </p:cNvPr>
            <p:cNvCxnSpPr/>
            <p:nvPr userDrawn="1"/>
          </p:nvCxnSpPr>
          <p:spPr>
            <a:xfrm>
              <a:off x="10773166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5C06AD8-DDF4-AE4A-BF59-89AD0CDC6405}"/>
                </a:ext>
              </a:extLst>
            </p:cNvPr>
            <p:cNvCxnSpPr/>
            <p:nvPr userDrawn="1"/>
          </p:nvCxnSpPr>
          <p:spPr>
            <a:xfrm>
              <a:off x="10773166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969681D-5A00-2244-9879-E603F90F5783}"/>
              </a:ext>
            </a:extLst>
          </p:cNvPr>
          <p:cNvGrpSpPr/>
          <p:nvPr userDrawn="1"/>
        </p:nvGrpSpPr>
        <p:grpSpPr>
          <a:xfrm>
            <a:off x="13218655" y="5105400"/>
            <a:ext cx="1905000" cy="1828800"/>
            <a:chOff x="13218655" y="5105400"/>
            <a:chExt cx="1905000" cy="1828800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9F3ACFC-3462-C54C-8256-C461E05D8181}"/>
                </a:ext>
              </a:extLst>
            </p:cNvPr>
            <p:cNvCxnSpPr/>
            <p:nvPr userDrawn="1"/>
          </p:nvCxnSpPr>
          <p:spPr>
            <a:xfrm>
              <a:off x="13218655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25ACDFA2-C725-2843-AFD9-70A45CB9A467}"/>
                </a:ext>
              </a:extLst>
            </p:cNvPr>
            <p:cNvCxnSpPr/>
            <p:nvPr userDrawn="1"/>
          </p:nvCxnSpPr>
          <p:spPr>
            <a:xfrm>
              <a:off x="13218655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08E42343-FBDD-A549-AEA8-5A445C382A8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93800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73" name="Date Placeholder 72">
            <a:extLst>
              <a:ext uri="{FF2B5EF4-FFF2-40B4-BE49-F238E27FC236}">
                <a16:creationId xmlns:a16="http://schemas.microsoft.com/office/drawing/2014/main" id="{6E673527-246E-8549-9DB2-47169C1F934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1D8BD707-D9CF-40AE-B4C6-C98DA3205C09}" type="datetimeFigureOut">
              <a:rPr lang="en-US" noProof="0"/>
              <a:t>5/20/2020</a:t>
            </a:fld>
            <a:endParaRPr lang="en-US" noProof="0" dirty="0"/>
          </a:p>
        </p:txBody>
      </p:sp>
      <p:sp>
        <p:nvSpPr>
          <p:cNvPr id="74" name="Footer Placeholder 73">
            <a:extLst>
              <a:ext uri="{FF2B5EF4-FFF2-40B4-BE49-F238E27FC236}">
                <a16:creationId xmlns:a16="http://schemas.microsoft.com/office/drawing/2014/main" id="{D40F4CA1-8DAE-8042-AC9E-EC0C05793FA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5" name="Slide Number Placeholder 74">
            <a:extLst>
              <a:ext uri="{FF2B5EF4-FFF2-40B4-BE49-F238E27FC236}">
                <a16:creationId xmlns:a16="http://schemas.microsoft.com/office/drawing/2014/main" id="{98959BE8-4C5E-9C48-A199-6335953293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6F15528-21DE-4FAA-801E-634DDDAF4B2B}" type="slidenum">
              <a:rPr lang="en-US" noProof="0"/>
              <a:t>‹#›</a:t>
            </a:fld>
            <a:endParaRPr lang="en-US" noProof="0"/>
          </a:p>
        </p:txBody>
      </p:sp>
      <p:sp>
        <p:nvSpPr>
          <p:cNvPr id="76" name="Text Placeholder 71">
            <a:extLst>
              <a:ext uri="{FF2B5EF4-FFF2-40B4-BE49-F238E27FC236}">
                <a16:creationId xmlns:a16="http://schemas.microsoft.com/office/drawing/2014/main" id="{06695B6D-B591-CE4B-B200-E105E091E0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643086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77" name="Text Placeholder 71">
            <a:extLst>
              <a:ext uri="{FF2B5EF4-FFF2-40B4-BE49-F238E27FC236}">
                <a16:creationId xmlns:a16="http://schemas.microsoft.com/office/drawing/2014/main" id="{C48D11C9-BBDE-7B4A-8D8F-D9B3F5CF9B4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27058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78" name="Text Placeholder 71">
            <a:extLst>
              <a:ext uri="{FF2B5EF4-FFF2-40B4-BE49-F238E27FC236}">
                <a16:creationId xmlns:a16="http://schemas.microsoft.com/office/drawing/2014/main" id="{129285B1-343D-7746-B6DB-BF61F8150E7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32800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79" name="Text Placeholder 71">
            <a:extLst>
              <a:ext uri="{FF2B5EF4-FFF2-40B4-BE49-F238E27FC236}">
                <a16:creationId xmlns:a16="http://schemas.microsoft.com/office/drawing/2014/main" id="{450C7BF9-C98D-3149-B19E-F5A9B8E93D5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871200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81" name="Text Placeholder 71">
            <a:extLst>
              <a:ext uri="{FF2B5EF4-FFF2-40B4-BE49-F238E27FC236}">
                <a16:creationId xmlns:a16="http://schemas.microsoft.com/office/drawing/2014/main" id="{D16D9D93-9DBC-1344-969A-B886555CE1C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3331372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0265981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3072">
          <p15:clr>
            <a:srgbClr val="FBAE40"/>
          </p15:clr>
        </p15:guide>
        <p15:guide id="3" orient="horz" pos="3360">
          <p15:clr>
            <a:srgbClr val="FBAE40"/>
          </p15:clr>
        </p15:guide>
        <p15:guide id="4" orient="horz" pos="4224">
          <p15:clr>
            <a:srgbClr val="FBAE40"/>
          </p15:clr>
        </p15:guide>
        <p15:guide id="5" pos="5120">
          <p15:clr>
            <a:srgbClr val="FBAE40"/>
          </p15:clr>
        </p15:guide>
        <p15:guide id="6" pos="752">
          <p15:clr>
            <a:srgbClr val="FBAE40"/>
          </p15:clr>
        </p15:guide>
        <p15:guide id="7" pos="180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Milliglæra-blá_my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Picture Placeholder 28"/>
          <p:cNvSpPr>
            <a:spLocks noGrp="1"/>
          </p:cNvSpPr>
          <p:nvPr>
            <p:ph type="pic" sz="quarter" idx="15" hasCustomPrompt="1"/>
          </p:nvPr>
        </p:nvSpPr>
        <p:spPr>
          <a:xfrm>
            <a:off x="-1" y="1316038"/>
            <a:ext cx="16255999" cy="6509941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is-IS" dirty="0"/>
              <a:t>Dragið </a:t>
            </a:r>
            <a:r>
              <a:rPr lang="is-IS" noProof="0" dirty="0"/>
              <a:t>mynd</a:t>
            </a:r>
            <a:r>
              <a:rPr lang="is-IS" dirty="0"/>
              <a:t> inn í myndflötinn eða veljið myndflöt og notið „insert picture“ hnapp frá valblaði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26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7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5/20/2020</a:t>
            </a:fld>
            <a:endParaRPr lang="en-US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15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lliglæra-ljósgr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6596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31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2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5/20/2020</a:t>
            </a:fld>
            <a:endParaRPr lang="en-US"/>
          </a:p>
        </p:txBody>
      </p:sp>
      <p:sp>
        <p:nvSpPr>
          <p:cNvPr id="33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13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-Milliglæra-ljósgrá_my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noProof="0"/>
          </a:p>
        </p:txBody>
      </p:sp>
      <p:sp>
        <p:nvSpPr>
          <p:cNvPr id="10" name="Picture Placeholder 28"/>
          <p:cNvSpPr>
            <a:spLocks noGrp="1"/>
          </p:cNvSpPr>
          <p:nvPr>
            <p:ph type="pic" sz="quarter" idx="15"/>
          </p:nvPr>
        </p:nvSpPr>
        <p:spPr>
          <a:xfrm>
            <a:off x="0" y="1316038"/>
            <a:ext cx="13157834" cy="6509941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US" noProof="0"/>
          </a:p>
        </p:txBody>
      </p:sp>
      <p:sp>
        <p:nvSpPr>
          <p:cNvPr id="11" name="Picture Placeholder 28"/>
          <p:cNvSpPr>
            <a:spLocks noGrp="1"/>
          </p:cNvSpPr>
          <p:nvPr>
            <p:ph type="pic" sz="quarter" idx="16" hasCustomPrompt="1"/>
          </p:nvPr>
        </p:nvSpPr>
        <p:spPr>
          <a:xfrm>
            <a:off x="-15570" y="1317029"/>
            <a:ext cx="16271569" cy="6509941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None/>
              <a:tabLst/>
              <a:defRPr/>
            </a:lvl1pPr>
          </a:lstStyle>
          <a:p>
            <a:r>
              <a:rPr lang="is-IS" noProof="0" dirty="0"/>
              <a:t>Dragið mynd inn í myndflötinn eða veljið myndflöt og notið „insert picture“ hnapp frá valblaði</a:t>
            </a:r>
          </a:p>
          <a:p>
            <a:endParaRPr lang="is-IS" noProof="0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31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32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5/20/2020</a:t>
            </a:fld>
            <a:endParaRPr lang="en-US" noProof="0"/>
          </a:p>
        </p:txBody>
      </p:sp>
      <p:sp>
        <p:nvSpPr>
          <p:cNvPr id="33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  <p:sp>
        <p:nvSpPr>
          <p:cNvPr id="16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17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2_Milliglæra-blá_með_ták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7308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43026" y="3799669"/>
            <a:ext cx="9004574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3543026" y="4829957"/>
            <a:ext cx="9004574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26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7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5/20/2020</a:t>
            </a:fld>
            <a:endParaRPr lang="en-US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1BD41CCC-EA8E-624D-89DE-DE5DF3CC2A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96875" y="3413125"/>
            <a:ext cx="2206625" cy="2205038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010389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  <p15:guide id="4" pos="10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3_Milliglæra-blá_með_tákn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7308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26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7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5/20/2020</a:t>
            </a:fld>
            <a:endParaRPr lang="en-US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774A9433-989E-DC45-94D0-92667FBD187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17600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573CA7C6-ACDD-A44B-B8B4-2B110B4FBBA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56000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C544B04-FD0A-0044-9847-27C0F4D9C77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972628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3F685AAE-E25F-2449-B270-9A6A8347248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67486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EAF9E4AF-0102-894C-B531-4B7D5A85F13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805886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90E49E0D-5E50-D64E-B9C4-FF78254C242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244286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81F541B-F77D-1142-A0A6-1D81BB16EC66}"/>
              </a:ext>
            </a:extLst>
          </p:cNvPr>
          <p:cNvGrpSpPr/>
          <p:nvPr userDrawn="1"/>
        </p:nvGrpSpPr>
        <p:grpSpPr>
          <a:xfrm>
            <a:off x="3543026" y="5105400"/>
            <a:ext cx="1905000" cy="1828800"/>
            <a:chOff x="3543026" y="5105400"/>
            <a:chExt cx="1905000" cy="18288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FC84FD4-996C-3A4C-B313-6B7526F4CCB7}"/>
                </a:ext>
              </a:extLst>
            </p:cNvPr>
            <p:cNvCxnSpPr/>
            <p:nvPr userDrawn="1"/>
          </p:nvCxnSpPr>
          <p:spPr>
            <a:xfrm>
              <a:off x="3543026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3B61B2C-1602-474A-AE59-2796D247D11F}"/>
                </a:ext>
              </a:extLst>
            </p:cNvPr>
            <p:cNvCxnSpPr/>
            <p:nvPr userDrawn="1"/>
          </p:nvCxnSpPr>
          <p:spPr>
            <a:xfrm>
              <a:off x="3543026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FD24F2A-AA6B-E94A-AD87-27490E6953D8}"/>
              </a:ext>
            </a:extLst>
          </p:cNvPr>
          <p:cNvGrpSpPr/>
          <p:nvPr userDrawn="1"/>
        </p:nvGrpSpPr>
        <p:grpSpPr>
          <a:xfrm>
            <a:off x="1118803" y="5105400"/>
            <a:ext cx="1905000" cy="1828800"/>
            <a:chOff x="1118803" y="5105400"/>
            <a:chExt cx="1905000" cy="182880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CA5203A-2CB3-7E41-91F5-114F0A26AD9C}"/>
                </a:ext>
              </a:extLst>
            </p:cNvPr>
            <p:cNvCxnSpPr/>
            <p:nvPr userDrawn="1"/>
          </p:nvCxnSpPr>
          <p:spPr>
            <a:xfrm>
              <a:off x="1118803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251C86B-865E-714F-B3BE-413FCD04535F}"/>
                </a:ext>
              </a:extLst>
            </p:cNvPr>
            <p:cNvCxnSpPr/>
            <p:nvPr userDrawn="1"/>
          </p:nvCxnSpPr>
          <p:spPr>
            <a:xfrm>
              <a:off x="1118803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6D10FB4-0293-FA47-B70A-A57827E02F59}"/>
              </a:ext>
            </a:extLst>
          </p:cNvPr>
          <p:cNvGrpSpPr/>
          <p:nvPr userDrawn="1"/>
        </p:nvGrpSpPr>
        <p:grpSpPr>
          <a:xfrm>
            <a:off x="5935352" y="5105400"/>
            <a:ext cx="1905000" cy="1828800"/>
            <a:chOff x="5935352" y="5105400"/>
            <a:chExt cx="1905000" cy="182880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D2992A9-0201-0241-93D6-0DCCBAC18CC9}"/>
                </a:ext>
              </a:extLst>
            </p:cNvPr>
            <p:cNvCxnSpPr/>
            <p:nvPr userDrawn="1"/>
          </p:nvCxnSpPr>
          <p:spPr>
            <a:xfrm>
              <a:off x="5935352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1977FFB-8E5B-3B4D-98C2-5A0CFF1BF4D6}"/>
                </a:ext>
              </a:extLst>
            </p:cNvPr>
            <p:cNvCxnSpPr/>
            <p:nvPr userDrawn="1"/>
          </p:nvCxnSpPr>
          <p:spPr>
            <a:xfrm>
              <a:off x="5935352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48239CA-41FE-8349-A982-684080474456}"/>
              </a:ext>
            </a:extLst>
          </p:cNvPr>
          <p:cNvGrpSpPr/>
          <p:nvPr userDrawn="1"/>
        </p:nvGrpSpPr>
        <p:grpSpPr>
          <a:xfrm>
            <a:off x="8317045" y="5105400"/>
            <a:ext cx="1905000" cy="1828800"/>
            <a:chOff x="8317045" y="5105400"/>
            <a:chExt cx="1905000" cy="182880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DCDD123-5028-5C41-854C-1B917648D62F}"/>
                </a:ext>
              </a:extLst>
            </p:cNvPr>
            <p:cNvCxnSpPr/>
            <p:nvPr userDrawn="1"/>
          </p:nvCxnSpPr>
          <p:spPr>
            <a:xfrm>
              <a:off x="8317045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544CAF0-21C4-EC4E-94BE-020EC75D07EF}"/>
                </a:ext>
              </a:extLst>
            </p:cNvPr>
            <p:cNvCxnSpPr/>
            <p:nvPr userDrawn="1"/>
          </p:nvCxnSpPr>
          <p:spPr>
            <a:xfrm>
              <a:off x="8317045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C7D33CB-BF0F-614E-8B80-06BB0AD57E65}"/>
              </a:ext>
            </a:extLst>
          </p:cNvPr>
          <p:cNvGrpSpPr/>
          <p:nvPr userDrawn="1"/>
        </p:nvGrpSpPr>
        <p:grpSpPr>
          <a:xfrm>
            <a:off x="10773166" y="5105400"/>
            <a:ext cx="1905000" cy="1828800"/>
            <a:chOff x="10773166" y="5105400"/>
            <a:chExt cx="1905000" cy="1828800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B8ACD14-406B-9448-99FD-576F3A13A73E}"/>
                </a:ext>
              </a:extLst>
            </p:cNvPr>
            <p:cNvCxnSpPr/>
            <p:nvPr userDrawn="1"/>
          </p:nvCxnSpPr>
          <p:spPr>
            <a:xfrm>
              <a:off x="10773166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9793BB1-4A8A-AD43-917E-B2224A62223E}"/>
                </a:ext>
              </a:extLst>
            </p:cNvPr>
            <p:cNvCxnSpPr/>
            <p:nvPr userDrawn="1"/>
          </p:nvCxnSpPr>
          <p:spPr>
            <a:xfrm>
              <a:off x="10773166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C790571-F0F9-594C-AD31-C436EF0367A8}"/>
              </a:ext>
            </a:extLst>
          </p:cNvPr>
          <p:cNvGrpSpPr/>
          <p:nvPr userDrawn="1"/>
        </p:nvGrpSpPr>
        <p:grpSpPr>
          <a:xfrm>
            <a:off x="13218655" y="5105400"/>
            <a:ext cx="1905000" cy="1828800"/>
            <a:chOff x="13218655" y="5105400"/>
            <a:chExt cx="1905000" cy="182880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487B84F-6C59-944F-A6D8-8A2C039BEC78}"/>
                </a:ext>
              </a:extLst>
            </p:cNvPr>
            <p:cNvCxnSpPr/>
            <p:nvPr userDrawn="1"/>
          </p:nvCxnSpPr>
          <p:spPr>
            <a:xfrm>
              <a:off x="13218655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CE5EF1A-C54D-6A44-807E-16AE85656A64}"/>
                </a:ext>
              </a:extLst>
            </p:cNvPr>
            <p:cNvCxnSpPr/>
            <p:nvPr userDrawn="1"/>
          </p:nvCxnSpPr>
          <p:spPr>
            <a:xfrm>
              <a:off x="13218655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 Placeholder 71">
            <a:extLst>
              <a:ext uri="{FF2B5EF4-FFF2-40B4-BE49-F238E27FC236}">
                <a16:creationId xmlns:a16="http://schemas.microsoft.com/office/drawing/2014/main" id="{18465288-5272-8542-943B-07C32E962F4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93800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3" name="Text Placeholder 71">
            <a:extLst>
              <a:ext uri="{FF2B5EF4-FFF2-40B4-BE49-F238E27FC236}">
                <a16:creationId xmlns:a16="http://schemas.microsoft.com/office/drawing/2014/main" id="{2E39D44B-A3FA-A845-9F7D-603E59D8C7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643086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4" name="Text Placeholder 71">
            <a:extLst>
              <a:ext uri="{FF2B5EF4-FFF2-40B4-BE49-F238E27FC236}">
                <a16:creationId xmlns:a16="http://schemas.microsoft.com/office/drawing/2014/main" id="{CA49A6F7-D2BA-594D-98C0-1AA1AEDFD54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27058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5" name="Text Placeholder 71">
            <a:extLst>
              <a:ext uri="{FF2B5EF4-FFF2-40B4-BE49-F238E27FC236}">
                <a16:creationId xmlns:a16="http://schemas.microsoft.com/office/drawing/2014/main" id="{47C4B7AA-C195-E048-84E1-5F2DEE79B91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32800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6" name="Text Placeholder 71">
            <a:extLst>
              <a:ext uri="{FF2B5EF4-FFF2-40B4-BE49-F238E27FC236}">
                <a16:creationId xmlns:a16="http://schemas.microsoft.com/office/drawing/2014/main" id="{6A5F652C-7838-AC48-BD97-5F41FD124D2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871200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7" name="Text Placeholder 71">
            <a:extLst>
              <a:ext uri="{FF2B5EF4-FFF2-40B4-BE49-F238E27FC236}">
                <a16:creationId xmlns:a16="http://schemas.microsoft.com/office/drawing/2014/main" id="{B9EAEE02-EFEF-4740-B3E3-B9D83CE62A6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3331372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F0315A42-CAA8-3F48-94CA-733373CFD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99910" y="1832281"/>
            <a:ext cx="10906269" cy="103028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22555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  <p15:guide id="4" pos="10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-3_Milliglæra-blá_með_tákn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7308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pPr algn="l"/>
            <a:endParaRPr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26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7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5/20/2020</a:t>
            </a:fld>
            <a:endParaRPr lang="en-US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573CA7C6-ACDD-A44B-B8B4-2B110B4FBBA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43525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C544B04-FD0A-0044-9847-27C0F4D9C77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68715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3F685AAE-E25F-2449-B270-9A6A8347248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93905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EAF9E4AF-0102-894C-B531-4B7D5A85F13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219095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90E49E0D-5E50-D64E-B9C4-FF78254C242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244286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81F541B-F77D-1142-A0A6-1D81BB16EC66}"/>
              </a:ext>
            </a:extLst>
          </p:cNvPr>
          <p:cNvGrpSpPr/>
          <p:nvPr userDrawn="1"/>
        </p:nvGrpSpPr>
        <p:grpSpPr>
          <a:xfrm>
            <a:off x="1130551" y="5105400"/>
            <a:ext cx="1905000" cy="1828800"/>
            <a:chOff x="3543026" y="5105400"/>
            <a:chExt cx="1905000" cy="18288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FC84FD4-996C-3A4C-B313-6B7526F4CCB7}"/>
                </a:ext>
              </a:extLst>
            </p:cNvPr>
            <p:cNvCxnSpPr/>
            <p:nvPr userDrawn="1"/>
          </p:nvCxnSpPr>
          <p:spPr>
            <a:xfrm>
              <a:off x="3543026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3B61B2C-1602-474A-AE59-2796D247D11F}"/>
                </a:ext>
              </a:extLst>
            </p:cNvPr>
            <p:cNvCxnSpPr/>
            <p:nvPr userDrawn="1"/>
          </p:nvCxnSpPr>
          <p:spPr>
            <a:xfrm>
              <a:off x="3543026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6D10FB4-0293-FA47-B70A-A57827E02F59}"/>
              </a:ext>
            </a:extLst>
          </p:cNvPr>
          <p:cNvGrpSpPr/>
          <p:nvPr userDrawn="1"/>
        </p:nvGrpSpPr>
        <p:grpSpPr>
          <a:xfrm>
            <a:off x="4152577" y="5105400"/>
            <a:ext cx="1905000" cy="1828800"/>
            <a:chOff x="5935352" y="5105400"/>
            <a:chExt cx="1905000" cy="182880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D2992A9-0201-0241-93D6-0DCCBAC18CC9}"/>
                </a:ext>
              </a:extLst>
            </p:cNvPr>
            <p:cNvCxnSpPr/>
            <p:nvPr userDrawn="1"/>
          </p:nvCxnSpPr>
          <p:spPr>
            <a:xfrm>
              <a:off x="5935352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1977FFB-8E5B-3B4D-98C2-5A0CFF1BF4D6}"/>
                </a:ext>
              </a:extLst>
            </p:cNvPr>
            <p:cNvCxnSpPr/>
            <p:nvPr userDrawn="1"/>
          </p:nvCxnSpPr>
          <p:spPr>
            <a:xfrm>
              <a:off x="5935352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48239CA-41FE-8349-A982-684080474456}"/>
              </a:ext>
            </a:extLst>
          </p:cNvPr>
          <p:cNvGrpSpPr/>
          <p:nvPr userDrawn="1"/>
        </p:nvGrpSpPr>
        <p:grpSpPr>
          <a:xfrm>
            <a:off x="7174603" y="5105400"/>
            <a:ext cx="1905000" cy="1828800"/>
            <a:chOff x="8317045" y="5105400"/>
            <a:chExt cx="1905000" cy="182880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DCDD123-5028-5C41-854C-1B917648D62F}"/>
                </a:ext>
              </a:extLst>
            </p:cNvPr>
            <p:cNvCxnSpPr/>
            <p:nvPr userDrawn="1"/>
          </p:nvCxnSpPr>
          <p:spPr>
            <a:xfrm>
              <a:off x="8317045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544CAF0-21C4-EC4E-94BE-020EC75D07EF}"/>
                </a:ext>
              </a:extLst>
            </p:cNvPr>
            <p:cNvCxnSpPr/>
            <p:nvPr userDrawn="1"/>
          </p:nvCxnSpPr>
          <p:spPr>
            <a:xfrm>
              <a:off x="8317045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C7D33CB-BF0F-614E-8B80-06BB0AD57E65}"/>
              </a:ext>
            </a:extLst>
          </p:cNvPr>
          <p:cNvGrpSpPr/>
          <p:nvPr userDrawn="1"/>
        </p:nvGrpSpPr>
        <p:grpSpPr>
          <a:xfrm>
            <a:off x="10196629" y="5105400"/>
            <a:ext cx="1905000" cy="1828800"/>
            <a:chOff x="10773166" y="5105400"/>
            <a:chExt cx="1905000" cy="1828800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B8ACD14-406B-9448-99FD-576F3A13A73E}"/>
                </a:ext>
              </a:extLst>
            </p:cNvPr>
            <p:cNvCxnSpPr/>
            <p:nvPr userDrawn="1"/>
          </p:nvCxnSpPr>
          <p:spPr>
            <a:xfrm>
              <a:off x="10773166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9793BB1-4A8A-AD43-917E-B2224A62223E}"/>
                </a:ext>
              </a:extLst>
            </p:cNvPr>
            <p:cNvCxnSpPr/>
            <p:nvPr userDrawn="1"/>
          </p:nvCxnSpPr>
          <p:spPr>
            <a:xfrm>
              <a:off x="10773166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C790571-F0F9-594C-AD31-C436EF0367A8}"/>
              </a:ext>
            </a:extLst>
          </p:cNvPr>
          <p:cNvGrpSpPr/>
          <p:nvPr userDrawn="1"/>
        </p:nvGrpSpPr>
        <p:grpSpPr>
          <a:xfrm>
            <a:off x="13218655" y="5105400"/>
            <a:ext cx="1905000" cy="1828800"/>
            <a:chOff x="13218655" y="5105400"/>
            <a:chExt cx="1905000" cy="182880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487B84F-6C59-944F-A6D8-8A2C039BEC78}"/>
                </a:ext>
              </a:extLst>
            </p:cNvPr>
            <p:cNvCxnSpPr/>
            <p:nvPr userDrawn="1"/>
          </p:nvCxnSpPr>
          <p:spPr>
            <a:xfrm>
              <a:off x="13218655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CE5EF1A-C54D-6A44-807E-16AE85656A64}"/>
                </a:ext>
              </a:extLst>
            </p:cNvPr>
            <p:cNvCxnSpPr/>
            <p:nvPr userDrawn="1"/>
          </p:nvCxnSpPr>
          <p:spPr>
            <a:xfrm>
              <a:off x="13218655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71">
            <a:extLst>
              <a:ext uri="{FF2B5EF4-FFF2-40B4-BE49-F238E27FC236}">
                <a16:creationId xmlns:a16="http://schemas.microsoft.com/office/drawing/2014/main" id="{2E39D44B-A3FA-A845-9F7D-603E59D8C7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30611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4" name="Text Placeholder 71">
            <a:extLst>
              <a:ext uri="{FF2B5EF4-FFF2-40B4-BE49-F238E27FC236}">
                <a16:creationId xmlns:a16="http://schemas.microsoft.com/office/drawing/2014/main" id="{CA49A6F7-D2BA-594D-98C0-1AA1AEDFD54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255801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5" name="Text Placeholder 71">
            <a:extLst>
              <a:ext uri="{FF2B5EF4-FFF2-40B4-BE49-F238E27FC236}">
                <a16:creationId xmlns:a16="http://schemas.microsoft.com/office/drawing/2014/main" id="{47C4B7AA-C195-E048-84E1-5F2DEE79B91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280991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6" name="Text Placeholder 71">
            <a:extLst>
              <a:ext uri="{FF2B5EF4-FFF2-40B4-BE49-F238E27FC236}">
                <a16:creationId xmlns:a16="http://schemas.microsoft.com/office/drawing/2014/main" id="{6A5F652C-7838-AC48-BD97-5F41FD124D2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306181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7" name="Text Placeholder 71">
            <a:extLst>
              <a:ext uri="{FF2B5EF4-FFF2-40B4-BE49-F238E27FC236}">
                <a16:creationId xmlns:a16="http://schemas.microsoft.com/office/drawing/2014/main" id="{B9EAEE02-EFEF-4740-B3E3-B9D83CE62A6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3331372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F0315A42-CAA8-3F48-94CA-733373CFD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99910" y="1832281"/>
            <a:ext cx="10906269" cy="103028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40292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  <p15:guide id="4" pos="10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-3_Milliglæra-blá_með_tákn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7308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pPr algn="l"/>
            <a:endParaRPr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26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7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5/20/2020</a:t>
            </a:fld>
            <a:endParaRPr lang="en-US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573CA7C6-ACDD-A44B-B8B4-2B110B4FBBA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43525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3F685AAE-E25F-2449-B270-9A6A8347248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77112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EAF9E4AF-0102-894C-B531-4B7D5A85F13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10699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90E49E0D-5E50-D64E-B9C4-FF78254C242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244286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81F541B-F77D-1142-A0A6-1D81BB16EC66}"/>
              </a:ext>
            </a:extLst>
          </p:cNvPr>
          <p:cNvGrpSpPr/>
          <p:nvPr userDrawn="1"/>
        </p:nvGrpSpPr>
        <p:grpSpPr>
          <a:xfrm>
            <a:off x="1130551" y="5105400"/>
            <a:ext cx="1905000" cy="1828800"/>
            <a:chOff x="3543026" y="5105400"/>
            <a:chExt cx="1905000" cy="18288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FC84FD4-996C-3A4C-B313-6B7526F4CCB7}"/>
                </a:ext>
              </a:extLst>
            </p:cNvPr>
            <p:cNvCxnSpPr/>
            <p:nvPr userDrawn="1"/>
          </p:nvCxnSpPr>
          <p:spPr>
            <a:xfrm>
              <a:off x="3543026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3B61B2C-1602-474A-AE59-2796D247D11F}"/>
                </a:ext>
              </a:extLst>
            </p:cNvPr>
            <p:cNvCxnSpPr/>
            <p:nvPr userDrawn="1"/>
          </p:nvCxnSpPr>
          <p:spPr>
            <a:xfrm>
              <a:off x="3543026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48239CA-41FE-8349-A982-684080474456}"/>
              </a:ext>
            </a:extLst>
          </p:cNvPr>
          <p:cNvGrpSpPr/>
          <p:nvPr userDrawn="1"/>
        </p:nvGrpSpPr>
        <p:grpSpPr>
          <a:xfrm>
            <a:off x="5159919" y="5105400"/>
            <a:ext cx="1905000" cy="1828800"/>
            <a:chOff x="8317045" y="5105400"/>
            <a:chExt cx="1905000" cy="182880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DCDD123-5028-5C41-854C-1B917648D62F}"/>
                </a:ext>
              </a:extLst>
            </p:cNvPr>
            <p:cNvCxnSpPr/>
            <p:nvPr userDrawn="1"/>
          </p:nvCxnSpPr>
          <p:spPr>
            <a:xfrm>
              <a:off x="8317045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544CAF0-21C4-EC4E-94BE-020EC75D07EF}"/>
                </a:ext>
              </a:extLst>
            </p:cNvPr>
            <p:cNvCxnSpPr/>
            <p:nvPr userDrawn="1"/>
          </p:nvCxnSpPr>
          <p:spPr>
            <a:xfrm>
              <a:off x="8317045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C7D33CB-BF0F-614E-8B80-06BB0AD57E65}"/>
              </a:ext>
            </a:extLst>
          </p:cNvPr>
          <p:cNvGrpSpPr/>
          <p:nvPr userDrawn="1"/>
        </p:nvGrpSpPr>
        <p:grpSpPr>
          <a:xfrm>
            <a:off x="9189287" y="5105400"/>
            <a:ext cx="1905000" cy="1828800"/>
            <a:chOff x="10773166" y="5105400"/>
            <a:chExt cx="1905000" cy="1828800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B8ACD14-406B-9448-99FD-576F3A13A73E}"/>
                </a:ext>
              </a:extLst>
            </p:cNvPr>
            <p:cNvCxnSpPr/>
            <p:nvPr userDrawn="1"/>
          </p:nvCxnSpPr>
          <p:spPr>
            <a:xfrm>
              <a:off x="10773166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9793BB1-4A8A-AD43-917E-B2224A62223E}"/>
                </a:ext>
              </a:extLst>
            </p:cNvPr>
            <p:cNvCxnSpPr/>
            <p:nvPr userDrawn="1"/>
          </p:nvCxnSpPr>
          <p:spPr>
            <a:xfrm>
              <a:off x="10773166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C790571-F0F9-594C-AD31-C436EF0367A8}"/>
              </a:ext>
            </a:extLst>
          </p:cNvPr>
          <p:cNvGrpSpPr/>
          <p:nvPr userDrawn="1"/>
        </p:nvGrpSpPr>
        <p:grpSpPr>
          <a:xfrm>
            <a:off x="13218655" y="5105400"/>
            <a:ext cx="1905000" cy="1828800"/>
            <a:chOff x="13218655" y="5105400"/>
            <a:chExt cx="1905000" cy="182880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487B84F-6C59-944F-A6D8-8A2C039BEC78}"/>
                </a:ext>
              </a:extLst>
            </p:cNvPr>
            <p:cNvCxnSpPr/>
            <p:nvPr userDrawn="1"/>
          </p:nvCxnSpPr>
          <p:spPr>
            <a:xfrm>
              <a:off x="13218655" y="69342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CE5EF1A-C54D-6A44-807E-16AE85656A64}"/>
                </a:ext>
              </a:extLst>
            </p:cNvPr>
            <p:cNvCxnSpPr/>
            <p:nvPr userDrawn="1"/>
          </p:nvCxnSpPr>
          <p:spPr>
            <a:xfrm>
              <a:off x="13218655" y="5105400"/>
              <a:ext cx="1905000" cy="0"/>
            </a:xfrm>
            <a:prstGeom prst="line">
              <a:avLst/>
            </a:prstGeom>
            <a:ln w="25400" cmpd="sng">
              <a:solidFill>
                <a:srgbClr val="ECE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71">
            <a:extLst>
              <a:ext uri="{FF2B5EF4-FFF2-40B4-BE49-F238E27FC236}">
                <a16:creationId xmlns:a16="http://schemas.microsoft.com/office/drawing/2014/main" id="{2E39D44B-A3FA-A845-9F7D-603E59D8C7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30611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5" name="Text Placeholder 71">
            <a:extLst>
              <a:ext uri="{FF2B5EF4-FFF2-40B4-BE49-F238E27FC236}">
                <a16:creationId xmlns:a16="http://schemas.microsoft.com/office/drawing/2014/main" id="{47C4B7AA-C195-E048-84E1-5F2DEE79B91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264198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6" name="Text Placeholder 71">
            <a:extLst>
              <a:ext uri="{FF2B5EF4-FFF2-40B4-BE49-F238E27FC236}">
                <a16:creationId xmlns:a16="http://schemas.microsoft.com/office/drawing/2014/main" id="{6A5F652C-7838-AC48-BD97-5F41FD124D2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297785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7" name="Text Placeholder 71">
            <a:extLst>
              <a:ext uri="{FF2B5EF4-FFF2-40B4-BE49-F238E27FC236}">
                <a16:creationId xmlns:a16="http://schemas.microsoft.com/office/drawing/2014/main" id="{B9EAEE02-EFEF-4740-B3E3-B9D83CE62A6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3331372" y="5334000"/>
            <a:ext cx="1676400" cy="1371600"/>
          </a:xfrm>
        </p:spPr>
        <p:txBody>
          <a:bodyPr wrap="square" lIns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F0315A42-CAA8-3F48-94CA-733373CFD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99910" y="1832281"/>
            <a:ext cx="10906269" cy="103028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89617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  <p15:guide id="4" pos="10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8187" y="465292"/>
            <a:ext cx="14579625" cy="78613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4800" b="0" i="0">
                <a:solidFill>
                  <a:srgbClr val="004562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8200" y="2019224"/>
            <a:ext cx="14579612" cy="628657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7" name="Holder 4"/>
          <p:cNvSpPr>
            <a:spLocks noGrp="1"/>
          </p:cNvSpPr>
          <p:nvPr>
            <p:ph type="ftr" sz="quarter" idx="3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8" name="Holder 5"/>
          <p:cNvSpPr>
            <a:spLocks noGrp="1"/>
          </p:cNvSpPr>
          <p:nvPr>
            <p:ph type="dt" sz="half" idx="2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5/20/2020</a:t>
            </a:fld>
            <a:endParaRPr lang="en-US" noProof="0" dirty="0"/>
          </a:p>
        </p:txBody>
      </p:sp>
      <p:sp>
        <p:nvSpPr>
          <p:cNvPr id="9" name="Holder 6"/>
          <p:cNvSpPr>
            <a:spLocks noGrp="1"/>
          </p:cNvSpPr>
          <p:nvPr>
            <p:ph type="sldNum" sz="quarter" idx="4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1" r:id="rId2"/>
    <p:sldLayoutId id="2147483678" r:id="rId3"/>
    <p:sldLayoutId id="2147483672" r:id="rId4"/>
    <p:sldLayoutId id="2147483677" r:id="rId5"/>
    <p:sldLayoutId id="2147483688" r:id="rId6"/>
    <p:sldLayoutId id="2147483687" r:id="rId7"/>
    <p:sldLayoutId id="2147483690" r:id="rId8"/>
    <p:sldLayoutId id="2147483691" r:id="rId9"/>
    <p:sldLayoutId id="2147483692" r:id="rId10"/>
    <p:sldLayoutId id="2147483693" r:id="rId11"/>
    <p:sldLayoutId id="2147483689" r:id="rId12"/>
    <p:sldLayoutId id="2147483686" r:id="rId13"/>
    <p:sldLayoutId id="2147483694" r:id="rId14"/>
    <p:sldLayoutId id="2147483695" r:id="rId15"/>
    <p:sldLayoutId id="2147483696" r:id="rId16"/>
    <p:sldLayoutId id="2147483697" r:id="rId17"/>
    <p:sldLayoutId id="2147483682" r:id="rId18"/>
    <p:sldLayoutId id="2147483683" r:id="rId19"/>
    <p:sldLayoutId id="2147483684" r:id="rId20"/>
    <p:sldLayoutId id="2147483667" r:id="rId21"/>
    <p:sldLayoutId id="2147483670" r:id="rId22"/>
    <p:sldLayoutId id="2147483681" r:id="rId23"/>
    <p:sldLayoutId id="2147483668" r:id="rId24"/>
    <p:sldLayoutId id="2147483674" r:id="rId25"/>
    <p:sldLayoutId id="2147483698" r:id="rId2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288000" indent="-288000">
        <a:buClr>
          <a:srgbClr val="004562"/>
        </a:buClr>
        <a:buFont typeface="Arial" charset="0"/>
        <a:buChar char="•"/>
        <a:tabLst/>
        <a:defRPr sz="3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>
        <a:buClr>
          <a:srgbClr val="004562"/>
        </a:buClr>
        <a:buFont typeface="Arial" charset="0"/>
        <a:buChar char="•"/>
        <a:defRPr sz="2800">
          <a:latin typeface="+mn-lt"/>
          <a:ea typeface="+mn-ea"/>
          <a:cs typeface="+mn-cs"/>
        </a:defRPr>
      </a:lvl2pPr>
      <a:lvl3pPr marL="1200150" indent="-285750">
        <a:buClr>
          <a:srgbClr val="004562"/>
        </a:buClr>
        <a:buFont typeface="Arial" charset="0"/>
        <a:buChar char="•"/>
        <a:defRPr sz="2400">
          <a:latin typeface="+mn-lt"/>
          <a:ea typeface="+mn-ea"/>
          <a:cs typeface="+mn-cs"/>
        </a:defRPr>
      </a:lvl3pPr>
      <a:lvl4pPr marL="1657350" indent="-285750">
        <a:buClr>
          <a:srgbClr val="004562"/>
        </a:buClr>
        <a:buFont typeface="Arial" charset="0"/>
        <a:buChar char="•"/>
        <a:defRPr sz="2000">
          <a:latin typeface="+mn-lt"/>
          <a:ea typeface="+mn-ea"/>
          <a:cs typeface="+mn-cs"/>
        </a:defRPr>
      </a:lvl4pPr>
      <a:lvl5pPr marL="2114550" indent="-285750">
        <a:buClr>
          <a:srgbClr val="004562"/>
        </a:buClr>
        <a:buFont typeface="Arial" charset="0"/>
        <a:buChar char="•"/>
        <a:defRPr sz="1800"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9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2.png"/><Relationship Id="rId11" Type="http://schemas.openxmlformats.org/officeDocument/2006/relationships/image" Target="../media/image11.png"/><Relationship Id="rId5" Type="http://schemas.openxmlformats.org/officeDocument/2006/relationships/image" Target="../media/image51.jpeg"/><Relationship Id="rId10" Type="http://schemas.openxmlformats.org/officeDocument/2006/relationships/image" Target="../media/image10.png"/><Relationship Id="rId4" Type="http://schemas.openxmlformats.org/officeDocument/2006/relationships/image" Target="../media/image50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is-IS" dirty="0" smtClean="0"/>
              <a:t>Kynningarfundur</a:t>
            </a:r>
            <a:endParaRPr lang="is-I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is-IS" dirty="0" smtClean="0"/>
              <a:t>20. maí 2020</a:t>
            </a:r>
            <a:endParaRPr lang="is-I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endParaRPr lang="is-I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 smtClean="0"/>
              <a:t>Vaxtaákvörðun</a:t>
            </a:r>
            <a:endParaRPr lang="is-I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Stefnuyfirlýsing peningastefnunefndar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8058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7200" y="1215238"/>
            <a:ext cx="14854600" cy="1299600"/>
          </a:xfrm>
        </p:spPr>
        <p:txBody>
          <a:bodyPr/>
          <a:lstStyle/>
          <a:p>
            <a:r>
              <a:rPr lang="is-IS" dirty="0" smtClean="0"/>
              <a:t>Svo virðist sem vöxtur efnahagsumsvifa í jan.-feb. hafi verið áþekkur og í fyrra en að snarpur viðsnúningur hafi orðið í mars</a:t>
            </a:r>
          </a:p>
          <a:p>
            <a:r>
              <a:rPr lang="is-IS" dirty="0" smtClean="0"/>
              <a:t>Talið að VLF hafi dregist saman um tæplega 2% á Q1 en næstum 15% á Q2: mest vegna mikils samdráttar í þjónustugreinum</a:t>
            </a:r>
          </a:p>
          <a:p>
            <a:r>
              <a:rPr lang="is-IS" dirty="0" smtClean="0"/>
              <a:t>Spáð 8% samdrætti á árinu öllu en hátt í 5% hagvexti 2021 (endurspeglar mikinn slaka og að efnahagsumsvif vaxa frá lágu stigi)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48775" cy="664460"/>
          </a:xfrm>
        </p:spPr>
        <p:txBody>
          <a:bodyPr>
            <a:normAutofit/>
          </a:bodyPr>
          <a:lstStyle/>
          <a:p>
            <a:r>
              <a:rPr lang="is-IS" dirty="0" smtClean="0"/>
              <a:t>Horfur á 8% samdrætti landsframleiðslu í ár …</a:t>
            </a:r>
            <a:endParaRPr lang="is-IS" dirty="0"/>
          </a:p>
        </p:txBody>
      </p:sp>
      <p:sp>
        <p:nvSpPr>
          <p:cNvPr id="9" name="TextBox 8"/>
          <p:cNvSpPr txBox="1"/>
          <p:nvPr/>
        </p:nvSpPr>
        <p:spPr>
          <a:xfrm>
            <a:off x="819400" y="8292979"/>
            <a:ext cx="14626000" cy="659153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/>
              <a:t>1. Framlag </a:t>
            </a:r>
            <a:r>
              <a:rPr lang="is-IS" sz="1200" dirty="0"/>
              <a:t>atvinnugreina reiknað út frá vægi atvinnugreina í vergum þáttatekjum árið 2019</a:t>
            </a:r>
            <a:r>
              <a:rPr lang="is-IS" sz="1200" dirty="0" smtClean="0"/>
              <a:t>. </a:t>
            </a:r>
            <a:r>
              <a:rPr lang="is-IS" sz="1200" dirty="0"/>
              <a:t>2. </a:t>
            </a:r>
            <a:r>
              <a:rPr lang="is-IS" sz="1200" dirty="0" smtClean="0"/>
              <a:t>Grunnspá </a:t>
            </a:r>
            <a:r>
              <a:rPr lang="is-IS" sz="1200" dirty="0"/>
              <a:t>Seðlabankans 2020-2022. Brotalína sýnir spá frá PM 2020/1. </a:t>
            </a:r>
            <a:endParaRPr lang="is-IS" sz="1200" dirty="0" smtClean="0"/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Hagstofa Íslands, Seðlabanki </a:t>
            </a:r>
            <a:r>
              <a:rPr lang="is-IS" sz="1200" dirty="0"/>
              <a:t>Íslands.</a:t>
            </a:r>
          </a:p>
        </p:txBody>
      </p:sp>
      <p:pic>
        <p:nvPicPr>
          <p:cNvPr id="6" name="Content Placeholder 5"/>
          <p:cNvPicPr>
            <a:picLocks noGrp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1080000" y="2340000"/>
            <a:ext cx="5976000" cy="6660000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8460000" y="2340000"/>
            <a:ext cx="597600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97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7200" y="1215238"/>
            <a:ext cx="14854600" cy="1299600"/>
          </a:xfrm>
        </p:spPr>
        <p:txBody>
          <a:bodyPr/>
          <a:lstStyle/>
          <a:p>
            <a:r>
              <a:rPr lang="is-IS" dirty="0" smtClean="0"/>
              <a:t>Gangi spáin eftir er þetta mesti samdráttur á einu ári síðan 1920 en samdrátturinn fyrir áratug var meiri sé horft á allt tímabilið</a:t>
            </a:r>
          </a:p>
          <a:p>
            <a:r>
              <a:rPr lang="is-IS" dirty="0" smtClean="0"/>
              <a:t>Þrátt fyrir spá um kröftugan hagvöxt 2021 verður VLF í lok spátímans um 6% undir því sem spáð var í PM 2020/1 (180 </a:t>
            </a:r>
            <a:r>
              <a:rPr lang="is-IS" dirty="0" err="1" smtClean="0"/>
              <a:t>ma.kr</a:t>
            </a:r>
            <a:r>
              <a:rPr lang="is-IS" dirty="0" smtClean="0"/>
              <a:t>.)</a:t>
            </a:r>
          </a:p>
          <a:p>
            <a:r>
              <a:rPr lang="is-IS" dirty="0" smtClean="0"/>
              <a:t>Mikil óvissa og tvö fráviksdæmi gefa 6-10% samdrátt (og VLF 120-240 </a:t>
            </a:r>
            <a:r>
              <a:rPr lang="is-IS" dirty="0" err="1" smtClean="0"/>
              <a:t>ma.kr</a:t>
            </a:r>
            <a:r>
              <a:rPr lang="is-IS" dirty="0" smtClean="0"/>
              <a:t>. undir febrúarspágildi árið 2022)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48775" cy="664460"/>
          </a:xfrm>
        </p:spPr>
        <p:txBody>
          <a:bodyPr>
            <a:normAutofit/>
          </a:bodyPr>
          <a:lstStyle/>
          <a:p>
            <a:r>
              <a:rPr lang="is-IS" dirty="0" smtClean="0"/>
              <a:t>… sem yrði mesti samdráttur á einu ári í heila öld</a:t>
            </a:r>
            <a:endParaRPr lang="is-IS" dirty="0"/>
          </a:p>
        </p:txBody>
      </p:sp>
      <p:sp>
        <p:nvSpPr>
          <p:cNvPr id="6" name="TextBox 5"/>
          <p:cNvSpPr txBox="1"/>
          <p:nvPr/>
        </p:nvSpPr>
        <p:spPr>
          <a:xfrm>
            <a:off x="819400" y="8229601"/>
            <a:ext cx="14626000" cy="722532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/>
              <a:t>1. Samdráttarskeið frá 1882 þar sem VLF dróst saman um meira en 5% miðað við ársgögn. Gögn fyrir tímabilið fyrir 1945 frá Þjóðhagsstofnun en eftir 1945 frá Hagstofu </a:t>
            </a:r>
            <a:r>
              <a:rPr lang="is-IS" sz="1200" dirty="0" smtClean="0"/>
              <a:t>Íslands. 2. </a:t>
            </a:r>
            <a:r>
              <a:rPr lang="is-IS" sz="1200" dirty="0"/>
              <a:t>Grunnspá Seðlabankans 2020-2022. Skyggða svæðið sýnir mögulegt bil landsframleiðslunnar miðað við mismunandi fráviksdæmi í rammagrein 1. Brotalína sýnir spá frá PM 2020/1.</a:t>
            </a:r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Hagstofa Íslands, Þjóðhagsstofnun, Seðlabanki </a:t>
            </a:r>
            <a:r>
              <a:rPr lang="is-IS" sz="1200" dirty="0"/>
              <a:t>Íslands.</a:t>
            </a:r>
          </a:p>
        </p:txBody>
      </p:sp>
      <p:pic>
        <p:nvPicPr>
          <p:cNvPr id="7" name="Content Placeholder 6"/>
          <p:cNvPicPr>
            <a:picLocks noGrp="1"/>
          </p:cNvPicPr>
          <p:nvPr>
            <p:ph sz="quarter" idx="18"/>
          </p:nvPr>
        </p:nvPicPr>
        <p:blipFill>
          <a:blip r:embed="rId2"/>
          <a:stretch>
            <a:fillRect/>
          </a:stretch>
        </p:blipFill>
        <p:spPr>
          <a:xfrm>
            <a:off x="8460000" y="2340000"/>
            <a:ext cx="5976000" cy="6660000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/>
          </p:cNvPicPr>
          <p:nvPr>
            <p:ph sz="quarter" idx="17"/>
          </p:nvPr>
        </p:nvPicPr>
        <p:blipFill>
          <a:blip r:embed="rId3"/>
          <a:stretch>
            <a:fillRect/>
          </a:stretch>
        </p:blipFill>
        <p:spPr>
          <a:xfrm>
            <a:off x="1080000" y="2340000"/>
            <a:ext cx="597600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49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1080000" y="2340000"/>
            <a:ext cx="5976000" cy="6660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7200" y="1215238"/>
            <a:ext cx="14854600" cy="1299600"/>
          </a:xfrm>
        </p:spPr>
        <p:txBody>
          <a:bodyPr/>
          <a:lstStyle/>
          <a:p>
            <a:r>
              <a:rPr lang="is-IS" dirty="0"/>
              <a:t>Störfum fækkaði </a:t>
            </a:r>
            <a:r>
              <a:rPr lang="is-IS" dirty="0" smtClean="0"/>
              <a:t>á Q1 </a:t>
            </a:r>
            <a:r>
              <a:rPr lang="is-IS" dirty="0"/>
              <a:t>en áhrif faraldurs mun gæta af fullum þunga á Q2 </a:t>
            </a:r>
            <a:r>
              <a:rPr lang="is-IS" dirty="0" smtClean="0"/>
              <a:t>þegar störfum fækkar mikið og vinnutími styttist</a:t>
            </a:r>
          </a:p>
          <a:p>
            <a:r>
              <a:rPr lang="is-IS" dirty="0" smtClean="0"/>
              <a:t>Skráð atvinnuleysi hefur aukist gríðarlega: var 5% í febrúar en var komið í 7,5% í apríl (17,8% ef fólk á hlutabótum er tekið með)</a:t>
            </a:r>
          </a:p>
          <a:p>
            <a:r>
              <a:rPr lang="is-IS" dirty="0" smtClean="0"/>
              <a:t>Atvinnuleysi skv. VMK var 3,9% á Q1 og tíðni netleita með </a:t>
            </a:r>
            <a:r>
              <a:rPr lang="is-IS" dirty="0" err="1" smtClean="0"/>
              <a:t>Google</a:t>
            </a:r>
            <a:r>
              <a:rPr lang="is-IS" dirty="0" smtClean="0"/>
              <a:t> bendir til mikillar aukningar á Q2 og enn frekar á Q3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48775" cy="664460"/>
          </a:xfrm>
        </p:spPr>
        <p:txBody>
          <a:bodyPr>
            <a:normAutofit/>
          </a:bodyPr>
          <a:lstStyle/>
          <a:p>
            <a:r>
              <a:rPr lang="is-IS" dirty="0" smtClean="0"/>
              <a:t>Störfum fækkar og atvinnuleysi eykst hratt</a:t>
            </a:r>
            <a:endParaRPr lang="is-IS" dirty="0"/>
          </a:p>
        </p:txBody>
      </p:sp>
      <p:sp>
        <p:nvSpPr>
          <p:cNvPr id="6" name="TextBox 5"/>
          <p:cNvSpPr txBox="1"/>
          <p:nvPr/>
        </p:nvSpPr>
        <p:spPr>
          <a:xfrm>
            <a:off x="819400" y="8305800"/>
            <a:ext cx="14626000" cy="646332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/>
              <a:t>1. Gildi </a:t>
            </a:r>
            <a:r>
              <a:rPr lang="is-IS" sz="1200" dirty="0"/>
              <a:t>fyrir </a:t>
            </a:r>
            <a:r>
              <a:rPr lang="is-IS" sz="1200" dirty="0" smtClean="0"/>
              <a:t>maí </a:t>
            </a:r>
            <a:r>
              <a:rPr lang="is-IS" sz="1200" dirty="0"/>
              <a:t>er spá Vinnumálastofnunar</a:t>
            </a:r>
            <a:r>
              <a:rPr lang="is-IS" sz="1200" dirty="0" smtClean="0"/>
              <a:t>. 2. </a:t>
            </a:r>
            <a:r>
              <a:rPr lang="is-IS" sz="1200" dirty="0" err="1"/>
              <a:t>Google-leitir</a:t>
            </a:r>
            <a:r>
              <a:rPr lang="is-IS" sz="1200" dirty="0"/>
              <a:t> byggjast á hlutfallslegum vinsældum orðanna "atvinnuleysisbætur" eða "Vinnumálastofnun" í leitarvél </a:t>
            </a:r>
            <a:r>
              <a:rPr lang="is-IS" sz="1200" dirty="0" err="1"/>
              <a:t>Google</a:t>
            </a:r>
            <a:r>
              <a:rPr lang="is-IS" sz="1200" dirty="0"/>
              <a:t> og sýnir 2. </a:t>
            </a:r>
            <a:r>
              <a:rPr lang="is-IS" sz="1200" dirty="0" err="1"/>
              <a:t>ársfj</a:t>
            </a:r>
            <a:r>
              <a:rPr lang="is-IS" sz="1200" dirty="0"/>
              <a:t>. 2020 gögn fyrir það sem liðið er af fjórðungnum. Röðin er </a:t>
            </a:r>
            <a:r>
              <a:rPr lang="is-IS" sz="1200" dirty="0" err="1"/>
              <a:t>tafin</a:t>
            </a:r>
            <a:r>
              <a:rPr lang="is-IS" sz="1200" dirty="0"/>
              <a:t> um einn ársfjórðung og gefið sama meðaltal og staðalfrávik og atvinnuleysi. Atvinnuleysi er árstíðarleiðrétt. </a:t>
            </a:r>
            <a:endParaRPr lang="is-IS" sz="1200" dirty="0" smtClean="0"/>
          </a:p>
          <a:p>
            <a:r>
              <a:rPr lang="is-IS" sz="1200" i="1" dirty="0" smtClean="0"/>
              <a:t>Heimildir</a:t>
            </a:r>
            <a:r>
              <a:rPr lang="is-IS" sz="1200" i="1" dirty="0"/>
              <a:t>:</a:t>
            </a:r>
            <a:r>
              <a:rPr lang="is-IS" sz="1200" dirty="0"/>
              <a:t> </a:t>
            </a:r>
            <a:r>
              <a:rPr lang="is-IS" sz="1200" dirty="0" err="1"/>
              <a:t>Google</a:t>
            </a:r>
            <a:r>
              <a:rPr lang="is-IS" sz="1200" dirty="0"/>
              <a:t> </a:t>
            </a:r>
            <a:r>
              <a:rPr lang="is-IS" sz="1200" dirty="0" err="1"/>
              <a:t>Trends</a:t>
            </a:r>
            <a:r>
              <a:rPr lang="is-IS" sz="1200" dirty="0"/>
              <a:t>, Hagstofa Íslands, Vinnumálastofnun, Seðlabanki Íslands.</a:t>
            </a:r>
          </a:p>
        </p:txBody>
      </p:sp>
      <p:pic>
        <p:nvPicPr>
          <p:cNvPr id="8" name="Content Placeholder 7"/>
          <p:cNvPicPr>
            <a:picLocks noGrp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8460000" y="2340000"/>
            <a:ext cx="597600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08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7200" y="1215238"/>
            <a:ext cx="14854600" cy="1299600"/>
          </a:xfrm>
        </p:spPr>
        <p:txBody>
          <a:bodyPr/>
          <a:lstStyle/>
          <a:p>
            <a:r>
              <a:rPr lang="is-IS" dirty="0" smtClean="0"/>
              <a:t>Spáð að atvinnuleysi aukist enn frekar er líður á árið og fari í um 12% á Q3 en verði tæplega 9% á árinu öllu – ríflega tvöfalt meira en í fyrra og um 1 pr. meira en það var 2010 og það mesta sem hefur mælst frá upphafi</a:t>
            </a:r>
            <a:endParaRPr lang="is-IS" dirty="0" smtClean="0">
              <a:solidFill>
                <a:srgbClr val="FF0000"/>
              </a:solidFill>
            </a:endParaRPr>
          </a:p>
          <a:p>
            <a:r>
              <a:rPr lang="is-IS" dirty="0" smtClean="0"/>
              <a:t>Talið að 1½% framleiðsluspenna í fyrra snúist í 6% slaka í ár (tæplega tvöfalt meiri en 2010) – en mikil óvissa um mat 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48775" cy="664460"/>
          </a:xfrm>
        </p:spPr>
        <p:txBody>
          <a:bodyPr>
            <a:normAutofit/>
          </a:bodyPr>
          <a:lstStyle/>
          <a:p>
            <a:r>
              <a:rPr lang="is-IS" dirty="0" smtClean="0"/>
              <a:t>Horfur á sögulega miklu atvinnuleysi og slaka</a:t>
            </a:r>
            <a:endParaRPr lang="is-IS" dirty="0"/>
          </a:p>
        </p:txBody>
      </p:sp>
      <p:sp>
        <p:nvSpPr>
          <p:cNvPr id="6" name="TextBox 5"/>
          <p:cNvSpPr txBox="1"/>
          <p:nvPr/>
        </p:nvSpPr>
        <p:spPr>
          <a:xfrm>
            <a:off x="819400" y="8458200"/>
            <a:ext cx="14626000" cy="493932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/>
              <a:t>1. Grunnspá Seðlabankans 2020-2022. Brotalína sýnir spá frá PM 2020/1.</a:t>
            </a:r>
          </a:p>
          <a:p>
            <a:r>
              <a:rPr lang="is-IS" sz="1200" i="1" dirty="0"/>
              <a:t>Heimildir:</a:t>
            </a:r>
            <a:r>
              <a:rPr lang="is-IS" sz="1200" dirty="0"/>
              <a:t> Hagstofa Íslands, Seðlabanki Íslands.</a:t>
            </a:r>
          </a:p>
        </p:txBody>
      </p:sp>
      <p:pic>
        <p:nvPicPr>
          <p:cNvPr id="3" name="Content Placeholder 2"/>
          <p:cNvPicPr>
            <a:picLocks noGrp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1080000" y="2340000"/>
            <a:ext cx="5976000" cy="66600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8460000" y="2340000"/>
            <a:ext cx="597600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8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Mæld verðbólga undir markmiði frá því í desember</a:t>
            </a:r>
            <a:endParaRPr lang="is-I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is-IS" dirty="0" smtClean="0"/>
              <a:t>Verðbólga mældist 2,1% á Q1 og 2,2% í apríl – hefur verið undir markmiði síðan í desember sl. og 2,4% að meðaltali undanfarin liðlega 7 ár … undirliggjandi verðbólga mælist hins vegar meiri og var komin í 3,1% í apríl (t.d. minni áhrif lækkunar bensínverðs og raunvaxtakostnaðar húsnæðislána)</a:t>
            </a:r>
          </a:p>
          <a:p>
            <a:endParaRPr lang="is-IS" dirty="0"/>
          </a:p>
        </p:txBody>
      </p:sp>
      <p:pic>
        <p:nvPicPr>
          <p:cNvPr id="3" name="Content Placeholder 2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0000" y="2268000"/>
            <a:ext cx="10620000" cy="648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9400" y="8305800"/>
            <a:ext cx="14626000" cy="646332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/>
              <a:t>1. Undirliggjandi verðbólga er meðaltal verðbólgu </a:t>
            </a:r>
            <a:r>
              <a:rPr lang="is-IS" sz="1200" dirty="0" err="1"/>
              <a:t>m.v</a:t>
            </a:r>
            <a:r>
              <a:rPr lang="is-IS" sz="1200" dirty="0"/>
              <a:t>. kjarnavísitölu (þar sem áhrif óbeinna skatta, sveiflukenndra matvöruliða, bensíns, opinberrar þjónustu og raunvaxtakostnaðar húsnæðislána eru undanskilin) og </a:t>
            </a:r>
            <a:r>
              <a:rPr lang="is-IS" sz="1200" dirty="0" err="1" smtClean="0"/>
              <a:t>tölfræðilega</a:t>
            </a:r>
            <a:r>
              <a:rPr lang="is-IS" sz="1200" dirty="0" smtClean="0"/>
              <a:t> </a:t>
            </a:r>
            <a:r>
              <a:rPr lang="is-IS" sz="1200" dirty="0"/>
              <a:t>mælikvarða </a:t>
            </a:r>
            <a:r>
              <a:rPr lang="is-IS" sz="1200" dirty="0" smtClean="0"/>
              <a:t>(vegið </a:t>
            </a:r>
            <a:r>
              <a:rPr lang="is-IS" sz="1200" dirty="0"/>
              <a:t>miðgildi, klippt meðaltal, kvikt þáttalíkan og sameiginlegur þáttur VNV).</a:t>
            </a:r>
          </a:p>
          <a:p>
            <a:r>
              <a:rPr lang="is-IS" sz="1200" i="1" dirty="0"/>
              <a:t>Heimildir:</a:t>
            </a:r>
            <a:r>
              <a:rPr lang="is-IS" sz="1200" dirty="0"/>
              <a:t> Hagstofa Íslands, Seðlabanki Íslands.</a:t>
            </a:r>
          </a:p>
        </p:txBody>
      </p:sp>
    </p:spTree>
    <p:extLst>
      <p:ext uri="{BB962C8B-B14F-4D97-AF65-F5344CB8AC3E}">
        <p14:creationId xmlns:p14="http://schemas.microsoft.com/office/powerpoint/2010/main" val="97394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Gengi ISK tók að lækka þegar faraldur brast á: hafði lækkað um 8% um miðjan mars og er nú um 12% lægra en í lok febrúar </a:t>
            </a:r>
          </a:p>
          <a:p>
            <a:r>
              <a:rPr lang="is-IS" dirty="0" smtClean="0"/>
              <a:t>Hefur lækkað eins og flestir aðrir gjaldmiðlar (utan nokkurra „kreppuskjóla“) en þó meira vegna stærðar útflutningsáfalla</a:t>
            </a:r>
          </a:p>
          <a:p>
            <a:r>
              <a:rPr lang="is-IS" dirty="0" smtClean="0"/>
              <a:t>Gert ráð fyrir að gengi ISK haldist svipað og nú út spátíma og raungengið verði því áþekkt </a:t>
            </a:r>
            <a:r>
              <a:rPr lang="is-IS" dirty="0"/>
              <a:t>í ár </a:t>
            </a:r>
            <a:r>
              <a:rPr lang="is-IS" dirty="0" smtClean="0"/>
              <a:t>og það var á seinni hluta 2015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Gengi krónunnar hefur lækkað undanfarið …</a:t>
            </a:r>
            <a:endParaRPr lang="is-I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quarter" idx="19"/>
          </p:nvPr>
        </p:nvPicPr>
        <p:blipFill>
          <a:blip r:embed="rId2"/>
          <a:stretch>
            <a:fillRect/>
          </a:stretch>
        </p:blipFill>
        <p:spPr>
          <a:xfrm>
            <a:off x="10800000" y="2340000"/>
            <a:ext cx="4896000" cy="666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9400" y="8153400"/>
            <a:ext cx="14626000" cy="798732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/>
              <a:t>1. Verð erlendra gjaldmiðla í krónum (viðskiptavog þröng</a:t>
            </a:r>
            <a:r>
              <a:rPr lang="is-IS" sz="1200" dirty="0" smtClean="0"/>
              <a:t>). 2. </a:t>
            </a:r>
            <a:r>
              <a:rPr lang="is-IS" sz="1200" dirty="0"/>
              <a:t>Breyting viðskiptaveginnar gengisvísitölu frá áramótum til 15. maí. Löndin eru Bandaríkin (BNA), Japan (JAP), Sviss (SVI), </a:t>
            </a:r>
            <a:r>
              <a:rPr lang="is-IS" sz="1200" dirty="0" smtClean="0"/>
              <a:t>evrusvæðið </a:t>
            </a:r>
            <a:r>
              <a:rPr lang="is-IS" sz="1200" dirty="0"/>
              <a:t>(EUR), Danmörk (DAN), Bretland (BRE), Svíþjóð (SVÍ), Ungverjaland (UNG), Kanada (KAN), Ástralía (ÁST), Nýja-Sjáland (NÝS), Tyrkland (TYR), Ísland (ÍSL), Noregur (NOR) og Mexíkó (MEX</a:t>
            </a:r>
            <a:r>
              <a:rPr lang="is-IS" sz="1200" dirty="0" smtClean="0"/>
              <a:t>). 3. </a:t>
            </a:r>
            <a:r>
              <a:rPr lang="is-IS" sz="1200" dirty="0"/>
              <a:t>Gengisvísitala er þröng viðskiptavog. Raungengi miðað við hlutfallslegt verðlag. Grunnspá Seðlabankans 2020-2022. Brotalínur sýna spá frá PM 2020/1.</a:t>
            </a:r>
          </a:p>
          <a:p>
            <a:r>
              <a:rPr lang="is-IS" sz="1200" i="1" dirty="0"/>
              <a:t>Heimildir:</a:t>
            </a:r>
            <a:r>
              <a:rPr lang="is-IS" sz="1200" dirty="0"/>
              <a:t> </a:t>
            </a:r>
            <a:r>
              <a:rPr lang="is-IS" sz="1200" dirty="0" err="1"/>
              <a:t>Refinitiv</a:t>
            </a:r>
            <a:r>
              <a:rPr lang="is-IS" sz="1200" dirty="0"/>
              <a:t> </a:t>
            </a:r>
            <a:r>
              <a:rPr lang="is-IS" sz="1200" dirty="0" err="1"/>
              <a:t>Datastream</a:t>
            </a:r>
            <a:r>
              <a:rPr lang="is-IS" sz="1200" dirty="0"/>
              <a:t>, Seðlabanki Íslands</a:t>
            </a:r>
            <a:r>
              <a:rPr lang="is-IS" sz="1200" dirty="0" smtClean="0"/>
              <a:t>.</a:t>
            </a:r>
            <a:endParaRPr lang="is-IS" sz="1200" dirty="0"/>
          </a:p>
        </p:txBody>
      </p:sp>
      <p:pic>
        <p:nvPicPr>
          <p:cNvPr id="3" name="Content Placeholder 2"/>
          <p:cNvPicPr>
            <a:picLocks noGrp="1"/>
          </p:cNvPicPr>
          <p:nvPr>
            <p:ph sz="quarter" idx="17"/>
          </p:nvPr>
        </p:nvPicPr>
        <p:blipFill>
          <a:blip r:embed="rId3"/>
          <a:stretch>
            <a:fillRect/>
          </a:stretch>
        </p:blipFill>
        <p:spPr>
          <a:xfrm>
            <a:off x="432000" y="2340000"/>
            <a:ext cx="4896000" cy="666000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/>
          </p:cNvPicPr>
          <p:nvPr>
            <p:ph sz="quarter" idx="18"/>
          </p:nvPr>
        </p:nvPicPr>
        <p:blipFill>
          <a:blip r:embed="rId4"/>
          <a:stretch>
            <a:fillRect/>
          </a:stretch>
        </p:blipFill>
        <p:spPr>
          <a:xfrm>
            <a:off x="5580000" y="2340000"/>
            <a:ext cx="489600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17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7200" y="1215238"/>
            <a:ext cx="14854600" cy="1299600"/>
          </a:xfrm>
        </p:spPr>
        <p:txBody>
          <a:bodyPr/>
          <a:lstStyle/>
          <a:p>
            <a:r>
              <a:rPr lang="is-IS" dirty="0" smtClean="0"/>
              <a:t>Alþjóðlegt matvæla- og hráefnaverð var tekið að hækka í lok síðasta árs en hefur lækkað um 5-7% frá áramótum</a:t>
            </a:r>
          </a:p>
          <a:p>
            <a:r>
              <a:rPr lang="is-IS" dirty="0" smtClean="0"/>
              <a:t>Horfur á að olíuverð verði 46% lægra í ár en í fyrra, verð annarrar hrávöru 5% lægra og verð mat- og drykkjarvöru 1,3% lægra</a:t>
            </a:r>
          </a:p>
          <a:p>
            <a:r>
              <a:rPr lang="is-IS" dirty="0" smtClean="0"/>
              <a:t>Verðbólga í viðskiptalöndum verður lítil, útflutningsverð þeirra lækkar milli ára og innfluttur verðbólguþrýstingur því hóflegur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48775" cy="664460"/>
          </a:xfrm>
        </p:spPr>
        <p:txBody>
          <a:bodyPr>
            <a:normAutofit/>
          </a:bodyPr>
          <a:lstStyle/>
          <a:p>
            <a:r>
              <a:rPr lang="is-IS" dirty="0" smtClean="0"/>
              <a:t>… en á móti vega alþjóðlegar verðlækkanir …</a:t>
            </a:r>
            <a:endParaRPr lang="is-IS" dirty="0"/>
          </a:p>
        </p:txBody>
      </p:sp>
      <p:sp>
        <p:nvSpPr>
          <p:cNvPr id="6" name="TextBox 5"/>
          <p:cNvSpPr txBox="1"/>
          <p:nvPr/>
        </p:nvSpPr>
        <p:spPr>
          <a:xfrm>
            <a:off x="819400" y="8077200"/>
            <a:ext cx="14626000" cy="874932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/>
              <a:t>1. Matvæli </a:t>
            </a:r>
            <a:r>
              <a:rPr lang="is-IS" sz="1200" dirty="0"/>
              <a:t>eru ýmsar tegundir matarolíu, ýmsar mjöl- og korntegundir, kjöt og ávextir. Drykkjarvörur eru </a:t>
            </a:r>
            <a:r>
              <a:rPr lang="is-IS" sz="1200" dirty="0" err="1"/>
              <a:t>kakó</a:t>
            </a:r>
            <a:r>
              <a:rPr lang="is-IS" sz="1200" dirty="0"/>
              <a:t>, kaffi og te. </a:t>
            </a:r>
            <a:r>
              <a:rPr lang="is-IS" sz="1200" dirty="0" smtClean="0"/>
              <a:t>Hráefni er </a:t>
            </a:r>
            <a:r>
              <a:rPr lang="is-IS" sz="1200" dirty="0"/>
              <a:t>timbur, baðmull, gúmmí og </a:t>
            </a:r>
            <a:r>
              <a:rPr lang="is-IS" sz="1200" dirty="0" smtClean="0"/>
              <a:t>tóbak. 2. </a:t>
            </a:r>
            <a:r>
              <a:rPr lang="is-IS" sz="1200" dirty="0"/>
              <a:t>Spáð ársbreyting á verði olíu, hrá-, mat- og drykkjarvöru í USD. </a:t>
            </a:r>
            <a:r>
              <a:rPr lang="is-IS" sz="1200" dirty="0" smtClean="0"/>
              <a:t>3. </a:t>
            </a:r>
            <a:r>
              <a:rPr lang="is-IS" sz="1200" dirty="0"/>
              <a:t>Spáð ársbreyting útflutningsverðs út frá viðskiptavegnu meðaltali. </a:t>
            </a:r>
            <a:r>
              <a:rPr lang="is-IS" sz="1200" dirty="0" smtClean="0"/>
              <a:t>4. </a:t>
            </a:r>
            <a:r>
              <a:rPr lang="is-IS" sz="1200" dirty="0"/>
              <a:t>Spáð verðbólga í viðskiptalöndum út frá viðskiptavegnu meðaltali. </a:t>
            </a:r>
            <a:r>
              <a:rPr lang="is-IS" sz="1200" dirty="0" smtClean="0"/>
              <a:t>5. </a:t>
            </a:r>
            <a:r>
              <a:rPr lang="is-IS" sz="1200" dirty="0"/>
              <a:t>Spáð ársbreyting innflutningsraungengis (hlutfallslegs verðs innflutnings og innlendrar framleiðslu</a:t>
            </a:r>
            <a:r>
              <a:rPr lang="is-IS" sz="1200" dirty="0" smtClean="0"/>
              <a:t>).</a:t>
            </a:r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Alþjóðabankinn, Seðlabanki Íslands.</a:t>
            </a:r>
            <a:endParaRPr lang="is-IS" sz="1200" dirty="0"/>
          </a:p>
        </p:txBody>
      </p:sp>
      <p:pic>
        <p:nvPicPr>
          <p:cNvPr id="9" name="Content Placeholder 8"/>
          <p:cNvPicPr>
            <a:picLocks noGrp="1"/>
          </p:cNvPicPr>
          <p:nvPr>
            <p:ph sz="quarter" idx="18"/>
          </p:nvPr>
        </p:nvPicPr>
        <p:blipFill>
          <a:blip r:embed="rId2"/>
          <a:stretch>
            <a:fillRect/>
          </a:stretch>
        </p:blipFill>
        <p:spPr>
          <a:xfrm>
            <a:off x="8460000" y="2340000"/>
            <a:ext cx="5976000" cy="6660000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/>
          </p:cNvPicPr>
          <p:nvPr>
            <p:ph sz="quarter" idx="17"/>
          </p:nvPr>
        </p:nvPicPr>
        <p:blipFill>
          <a:blip r:embed="rId3"/>
          <a:stretch>
            <a:fillRect/>
          </a:stretch>
        </p:blipFill>
        <p:spPr>
          <a:xfrm>
            <a:off x="1080000" y="2340000"/>
            <a:ext cx="597600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64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7200" y="1215238"/>
            <a:ext cx="14854600" cy="1299600"/>
          </a:xfrm>
        </p:spPr>
        <p:txBody>
          <a:bodyPr/>
          <a:lstStyle/>
          <a:p>
            <a:r>
              <a:rPr lang="is-IS" dirty="0" smtClean="0"/>
              <a:t>Verðbólguvæntingar markaðsaðila hafa ekki hækkað og hafa haldist í markmiði um nokkurn tíma …</a:t>
            </a:r>
          </a:p>
          <a:p>
            <a:r>
              <a:rPr lang="is-IS" dirty="0" smtClean="0"/>
              <a:t>… og verðbólguálag á skuldabréfamarkaði hefur lækkað frá því að gengi krónunnar tók að lækka í lok febrúar …</a:t>
            </a:r>
          </a:p>
          <a:p>
            <a:r>
              <a:rPr lang="is-IS" dirty="0" smtClean="0"/>
              <a:t>… ólíkt því sem gerðist eftir gengislækkun haustið 2018 sem varð í kjölfar aukinnar óvissu um kjaraviðræður og framtíð WOW </a:t>
            </a:r>
            <a:r>
              <a:rPr lang="is-IS" dirty="0" err="1" smtClean="0"/>
              <a:t>Air</a:t>
            </a:r>
            <a:endParaRPr lang="is-IS" dirty="0" smtClean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48775" cy="664460"/>
          </a:xfrm>
        </p:spPr>
        <p:txBody>
          <a:bodyPr>
            <a:normAutofit/>
          </a:bodyPr>
          <a:lstStyle/>
          <a:p>
            <a:r>
              <a:rPr lang="is-IS" dirty="0" smtClean="0"/>
              <a:t>... og það að verðbólguvæntingar hafa ekki hækkað</a:t>
            </a:r>
            <a:endParaRPr lang="is-IS" dirty="0"/>
          </a:p>
        </p:txBody>
      </p:sp>
      <p:sp>
        <p:nvSpPr>
          <p:cNvPr id="6" name="TextBox 5"/>
          <p:cNvSpPr txBox="1"/>
          <p:nvPr/>
        </p:nvSpPr>
        <p:spPr>
          <a:xfrm>
            <a:off x="819400" y="8305800"/>
            <a:ext cx="14626000" cy="646332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/>
              <a:t>1. Verðbólguvæntingar </a:t>
            </a:r>
            <a:r>
              <a:rPr lang="is-IS" sz="1200" dirty="0"/>
              <a:t>markaðsaðila út frá könnun Seðlabankans sem </a:t>
            </a:r>
            <a:r>
              <a:rPr lang="is-IS" sz="1200" dirty="0" smtClean="0"/>
              <a:t>framkvæmd </a:t>
            </a:r>
            <a:r>
              <a:rPr lang="is-IS" sz="1200" dirty="0"/>
              <a:t>var dagana </a:t>
            </a:r>
            <a:r>
              <a:rPr lang="is-IS" sz="1200" dirty="0" smtClean="0"/>
              <a:t>4.-6. </a:t>
            </a:r>
            <a:r>
              <a:rPr lang="is-IS" sz="1200" dirty="0"/>
              <a:t>maí 2020</a:t>
            </a:r>
            <a:r>
              <a:rPr lang="is-IS" sz="1200" dirty="0" smtClean="0"/>
              <a:t>. 2. </a:t>
            </a:r>
            <a:r>
              <a:rPr lang="is-IS" sz="1200" dirty="0"/>
              <a:t>Samanburður á 50 daga þróun gengis krónunnar og verðbólguálags á skuldabréfamarkaði í kjölfar tveggja tímabila aukinnar óvissu. Upphafsdagsetning = 100 fyrir gengi krónunnar og = 0 fyrir verðbólguálag.</a:t>
            </a:r>
          </a:p>
          <a:p>
            <a:r>
              <a:rPr lang="is-IS" sz="1200" i="1" dirty="0"/>
              <a:t>Heimild:</a:t>
            </a:r>
            <a:r>
              <a:rPr lang="is-IS" sz="1200" dirty="0"/>
              <a:t> Seðlabanki Íslands.</a:t>
            </a:r>
          </a:p>
        </p:txBody>
      </p:sp>
      <p:pic>
        <p:nvPicPr>
          <p:cNvPr id="10" name="Content Placeholder 9"/>
          <p:cNvPicPr>
            <a:picLocks noGrp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1080000" y="2340000"/>
            <a:ext cx="5976000" cy="66600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8460000" y="2340000"/>
            <a:ext cx="597600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27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Horfur á hóflegri verðbólgu en óvissa mikil</a:t>
            </a:r>
            <a:endParaRPr lang="is-I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is-IS" dirty="0" smtClean="0"/>
              <a:t>Þróun verðbólgu á næstunni mun litast af mótverkandi kröftum: áhrif lækkunar á ISK annars vegar og mikillar lækkunar olíuverðs, alþjóðlegrar verðlækkunar mat- og hrávöru og verulegs slaka sem hefur myndast í þjóðarbúinu hins vegar</a:t>
            </a:r>
          </a:p>
          <a:p>
            <a:r>
              <a:rPr lang="is-IS" dirty="0" smtClean="0"/>
              <a:t>Spáð að verðbólga verði við markmið á næstunni en hjaðni í um 1½% um mitt næsta ár og taki síðan að þokast upp í markmið </a:t>
            </a:r>
            <a:endParaRPr lang="is-IS" dirty="0"/>
          </a:p>
        </p:txBody>
      </p:sp>
      <p:sp>
        <p:nvSpPr>
          <p:cNvPr id="5" name="TextBox 4"/>
          <p:cNvSpPr txBox="1"/>
          <p:nvPr/>
        </p:nvSpPr>
        <p:spPr>
          <a:xfrm>
            <a:off x="819400" y="8458200"/>
            <a:ext cx="14626000" cy="493932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>
              <a:defRPr sz="1000"/>
            </a:pPr>
            <a:r>
              <a:rPr lang="is-IS" sz="1200" i="1" dirty="0" smtClean="0">
                <a:solidFill>
                  <a:srgbClr val="000000"/>
                </a:solidFill>
                <a:cs typeface="Arial"/>
              </a:rPr>
              <a:t>Heimildir:</a:t>
            </a:r>
            <a:r>
              <a:rPr lang="is-IS" sz="1200" dirty="0" smtClean="0">
                <a:solidFill>
                  <a:srgbClr val="000000"/>
                </a:solidFill>
                <a:cs typeface="Arial"/>
              </a:rPr>
              <a:t> Hagstofa Íslands, Seðlabanki Íslands.</a:t>
            </a:r>
            <a:endParaRPr lang="is-IS" sz="1200" dirty="0">
              <a:solidFill>
                <a:srgbClr val="000000"/>
              </a:solidFill>
              <a:cs typeface="Arial"/>
            </a:endParaRPr>
          </a:p>
        </p:txBody>
      </p:sp>
      <p:pic>
        <p:nvPicPr>
          <p:cNvPr id="3" name="Content Placeholder 2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0000" y="2268000"/>
            <a:ext cx="10620000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07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Peningamál í hnotskurn</a:t>
            </a:r>
            <a:endParaRPr lang="is-I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1193800" y="5334000"/>
            <a:ext cx="1676400" cy="1524000"/>
          </a:xfrm>
        </p:spPr>
        <p:txBody>
          <a:bodyPr/>
          <a:lstStyle/>
          <a:p>
            <a:r>
              <a:rPr lang="is-IS" dirty="0"/>
              <a:t>COVID-19 veldur usla í </a:t>
            </a:r>
            <a:r>
              <a:rPr lang="is-IS" dirty="0" err="1"/>
              <a:t>heims-búskapnum</a:t>
            </a:r>
            <a:endParaRPr lang="is-I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3643086" y="5334000"/>
            <a:ext cx="1706400" cy="1524000"/>
          </a:xfrm>
        </p:spPr>
        <p:txBody>
          <a:bodyPr/>
          <a:lstStyle/>
          <a:p>
            <a:r>
              <a:rPr lang="is-IS" dirty="0" err="1"/>
              <a:t>Sóttvarnar-aðgerðir</a:t>
            </a:r>
            <a:r>
              <a:rPr lang="is-IS" dirty="0"/>
              <a:t> hafa mikil </a:t>
            </a:r>
            <a:r>
              <a:rPr lang="is-IS" dirty="0" err="1" smtClean="0"/>
              <a:t>efna-hagsleg</a:t>
            </a:r>
            <a:r>
              <a:rPr lang="is-IS" dirty="0" smtClean="0"/>
              <a:t> áhrif</a:t>
            </a:r>
            <a:endParaRPr lang="is-I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4"/>
          </p:nvPr>
        </p:nvSpPr>
        <p:spPr>
          <a:xfrm>
            <a:off x="6027058" y="5334000"/>
            <a:ext cx="1676400" cy="1524000"/>
          </a:xfrm>
        </p:spPr>
        <p:txBody>
          <a:bodyPr/>
          <a:lstStyle/>
          <a:p>
            <a:r>
              <a:rPr lang="is-IS" dirty="0"/>
              <a:t>Gríðarlegt högg fyrir fluggeirann og </a:t>
            </a:r>
            <a:r>
              <a:rPr lang="is-IS" dirty="0" err="1"/>
              <a:t>ferða-þjónustu</a:t>
            </a:r>
            <a:r>
              <a:rPr lang="is-IS" dirty="0"/>
              <a:t> hér á landi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8432800" y="5334000"/>
            <a:ext cx="1676400" cy="1524000"/>
          </a:xfrm>
        </p:spPr>
        <p:txBody>
          <a:bodyPr/>
          <a:lstStyle/>
          <a:p>
            <a:r>
              <a:rPr lang="is-IS" dirty="0"/>
              <a:t>Spáð mesta </a:t>
            </a:r>
            <a:r>
              <a:rPr lang="is-IS" dirty="0" err="1" smtClean="0"/>
              <a:t>efnahags-samdrætti</a:t>
            </a:r>
            <a:r>
              <a:rPr lang="is-IS" dirty="0" smtClean="0"/>
              <a:t> á einu ári </a:t>
            </a:r>
            <a:r>
              <a:rPr lang="is-IS" dirty="0"/>
              <a:t>í heila öld</a:t>
            </a:r>
          </a:p>
          <a:p>
            <a:endParaRPr lang="is-I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6"/>
          </p:nvPr>
        </p:nvSpPr>
        <p:spPr>
          <a:xfrm>
            <a:off x="10871200" y="5334000"/>
            <a:ext cx="1676400" cy="1524000"/>
          </a:xfrm>
        </p:spPr>
        <p:txBody>
          <a:bodyPr/>
          <a:lstStyle/>
          <a:p>
            <a:r>
              <a:rPr lang="is-IS" dirty="0"/>
              <a:t>Mikil fækkun starfa og vinnustunda og atvinnuleysi í sögulegar hæðir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7"/>
          </p:nvPr>
        </p:nvSpPr>
        <p:spPr>
          <a:xfrm>
            <a:off x="13331372" y="5334000"/>
            <a:ext cx="1676400" cy="1524000"/>
          </a:xfrm>
        </p:spPr>
        <p:txBody>
          <a:bodyPr/>
          <a:lstStyle/>
          <a:p>
            <a:r>
              <a:rPr lang="is-IS" dirty="0"/>
              <a:t>Verðbólga hefur haldist undir markmiði og spáð að svo verði áfram</a:t>
            </a:r>
          </a:p>
        </p:txBody>
      </p:sp>
      <p:sp>
        <p:nvSpPr>
          <p:cNvPr id="21" name="Oval 20"/>
          <p:cNvSpPr/>
          <p:nvPr/>
        </p:nvSpPr>
        <p:spPr>
          <a:xfrm>
            <a:off x="1080000" y="7920000"/>
            <a:ext cx="252000" cy="252000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Oval 21"/>
          <p:cNvSpPr/>
          <p:nvPr/>
        </p:nvSpPr>
        <p:spPr>
          <a:xfrm>
            <a:off x="1080000" y="8280000"/>
            <a:ext cx="252000" cy="252000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TextBox 22"/>
          <p:cNvSpPr txBox="1"/>
          <p:nvPr/>
        </p:nvSpPr>
        <p:spPr>
          <a:xfrm>
            <a:off x="1440000" y="78480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600" dirty="0" smtClean="0">
                <a:solidFill>
                  <a:srgbClr val="004562"/>
                </a:solidFill>
              </a:rPr>
              <a:t>Ritið í heild</a:t>
            </a:r>
            <a:endParaRPr lang="is-IS" sz="1600" dirty="0">
              <a:solidFill>
                <a:srgbClr val="00456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40000" y="8208000"/>
            <a:ext cx="28412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600" dirty="0" smtClean="0">
                <a:solidFill>
                  <a:srgbClr val="004562"/>
                </a:solidFill>
              </a:rPr>
              <a:t>Kynning aðalhagfræðings</a:t>
            </a:r>
            <a:endParaRPr lang="is-IS" sz="1600" dirty="0">
              <a:solidFill>
                <a:srgbClr val="004562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5040000" y="7920000"/>
            <a:ext cx="252000" cy="252000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Oval 25"/>
          <p:cNvSpPr/>
          <p:nvPr/>
        </p:nvSpPr>
        <p:spPr>
          <a:xfrm>
            <a:off x="5040000" y="8280000"/>
            <a:ext cx="252000" cy="252000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TextBox 26"/>
          <p:cNvSpPr txBox="1"/>
          <p:nvPr/>
        </p:nvSpPr>
        <p:spPr>
          <a:xfrm>
            <a:off x="5400000" y="78480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600" dirty="0" err="1" smtClean="0">
                <a:solidFill>
                  <a:srgbClr val="004562"/>
                </a:solidFill>
              </a:rPr>
              <a:t>Power</a:t>
            </a:r>
            <a:r>
              <a:rPr lang="is-IS" sz="1600" dirty="0" smtClean="0">
                <a:solidFill>
                  <a:srgbClr val="004562"/>
                </a:solidFill>
              </a:rPr>
              <a:t> </a:t>
            </a:r>
            <a:r>
              <a:rPr lang="is-IS" sz="1600" dirty="0" err="1" smtClean="0">
                <a:solidFill>
                  <a:srgbClr val="004562"/>
                </a:solidFill>
              </a:rPr>
              <a:t>Point</a:t>
            </a:r>
            <a:r>
              <a:rPr lang="is-IS" sz="1600" dirty="0" smtClean="0">
                <a:solidFill>
                  <a:srgbClr val="004562"/>
                </a:solidFill>
              </a:rPr>
              <a:t> myndir</a:t>
            </a:r>
            <a:endParaRPr lang="is-IS" sz="1600" dirty="0">
              <a:solidFill>
                <a:srgbClr val="00456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00000" y="82080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600" dirty="0" smtClean="0">
                <a:solidFill>
                  <a:srgbClr val="004562"/>
                </a:solidFill>
              </a:rPr>
              <a:t>Myndagögn</a:t>
            </a:r>
            <a:endParaRPr lang="is-IS" sz="1600" dirty="0">
              <a:solidFill>
                <a:srgbClr val="004562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8280000" y="7920000"/>
            <a:ext cx="252000" cy="252000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0" name="Picture 20" descr="Video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000" y="8280000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8640000" y="7848000"/>
            <a:ext cx="2216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600" dirty="0" smtClean="0">
                <a:solidFill>
                  <a:srgbClr val="004562"/>
                </a:solidFill>
              </a:rPr>
              <a:t>Tíst</a:t>
            </a:r>
            <a:endParaRPr lang="is-IS" sz="1600" dirty="0">
              <a:solidFill>
                <a:srgbClr val="00456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640000" y="8208000"/>
            <a:ext cx="284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600" dirty="0" smtClean="0">
                <a:solidFill>
                  <a:srgbClr val="004562"/>
                </a:solidFill>
              </a:rPr>
              <a:t>Skýringarmyndband bankastjóra</a:t>
            </a:r>
            <a:endParaRPr lang="is-IS" sz="1600" dirty="0">
              <a:solidFill>
                <a:srgbClr val="004562"/>
              </a:solidFill>
            </a:endParaRPr>
          </a:p>
        </p:txBody>
      </p:sp>
      <p:pic>
        <p:nvPicPr>
          <p:cNvPr id="38" name="Picture Placeholder 9"/>
          <p:cNvPicPr>
            <a:picLocks noGrp="1" noChangeAspect="1"/>
          </p:cNvPicPr>
          <p:nvPr>
            <p:ph type="pic" sz="quarter" idx="18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  <p:pic>
        <p:nvPicPr>
          <p:cNvPr id="3" name="Picture Placeholder 2"/>
          <p:cNvPicPr>
            <a:picLocks noGrp="1" noChangeAspect="1"/>
          </p:cNvPicPr>
          <p:nvPr>
            <p:ph type="pic" sz="quarter" idx="1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  <p:pic>
        <p:nvPicPr>
          <p:cNvPr id="6" name="Picture Placeholder 5"/>
          <p:cNvPicPr>
            <a:picLocks noGrp="1" noChangeAspect="1"/>
          </p:cNvPicPr>
          <p:nvPr>
            <p:ph type="pic" sz="quarter" idx="14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  <p:pic>
        <p:nvPicPr>
          <p:cNvPr id="8" name="Picture Placeholder 7"/>
          <p:cNvPicPr>
            <a:picLocks noGrp="1" noChangeAspect="1"/>
          </p:cNvPicPr>
          <p:nvPr>
            <p:ph type="pic" sz="quarter" idx="15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  <p:pic>
        <p:nvPicPr>
          <p:cNvPr id="10" name="Picture Placeholder 9"/>
          <p:cNvPicPr>
            <a:picLocks noGrp="1" noChangeAspect="1"/>
          </p:cNvPicPr>
          <p:nvPr>
            <p:ph type="pic" sz="quarter" idx="16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  <p:pic>
        <p:nvPicPr>
          <p:cNvPr id="4" name="Picture Placeholder 3"/>
          <p:cNvPicPr>
            <a:picLocks noGrp="1" noChangeAspect="1"/>
          </p:cNvPicPr>
          <p:nvPr>
            <p:ph type="pic" sz="quarter" idx="17"/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2889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Peningamál í hnotskurn</a:t>
            </a:r>
            <a:endParaRPr lang="is-I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1193800" y="5334000"/>
            <a:ext cx="1676400" cy="1524000"/>
          </a:xfrm>
        </p:spPr>
        <p:txBody>
          <a:bodyPr/>
          <a:lstStyle/>
          <a:p>
            <a:r>
              <a:rPr lang="is-IS" dirty="0"/>
              <a:t>COVID-19 veldur usla í </a:t>
            </a:r>
            <a:r>
              <a:rPr lang="is-IS" dirty="0" err="1"/>
              <a:t>heims-búskapnum</a:t>
            </a:r>
            <a:endParaRPr lang="is-I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3643086" y="5334000"/>
            <a:ext cx="1706400" cy="1524000"/>
          </a:xfrm>
        </p:spPr>
        <p:txBody>
          <a:bodyPr/>
          <a:lstStyle/>
          <a:p>
            <a:r>
              <a:rPr lang="is-IS" dirty="0" err="1"/>
              <a:t>Sóttvarnar-aðgerðir</a:t>
            </a:r>
            <a:r>
              <a:rPr lang="is-IS" dirty="0"/>
              <a:t> hafa mikil </a:t>
            </a:r>
            <a:r>
              <a:rPr lang="is-IS" dirty="0" err="1" smtClean="0"/>
              <a:t>efna-hagsleg</a:t>
            </a:r>
            <a:r>
              <a:rPr lang="is-IS" dirty="0" smtClean="0"/>
              <a:t> áhrif</a:t>
            </a:r>
            <a:endParaRPr lang="is-I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4"/>
          </p:nvPr>
        </p:nvSpPr>
        <p:spPr>
          <a:xfrm>
            <a:off x="6027058" y="5334000"/>
            <a:ext cx="1676400" cy="1524000"/>
          </a:xfrm>
        </p:spPr>
        <p:txBody>
          <a:bodyPr/>
          <a:lstStyle/>
          <a:p>
            <a:r>
              <a:rPr lang="is-IS" dirty="0"/>
              <a:t>Gríðarlegt högg fyrir fluggeirann og </a:t>
            </a:r>
            <a:r>
              <a:rPr lang="is-IS" dirty="0" err="1"/>
              <a:t>ferða-þjónustu</a:t>
            </a:r>
            <a:r>
              <a:rPr lang="is-IS" dirty="0"/>
              <a:t> hér á landi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8432800" y="5334000"/>
            <a:ext cx="1676400" cy="1524000"/>
          </a:xfrm>
        </p:spPr>
        <p:txBody>
          <a:bodyPr/>
          <a:lstStyle/>
          <a:p>
            <a:r>
              <a:rPr lang="is-IS" dirty="0"/>
              <a:t>Spáð mesta </a:t>
            </a:r>
            <a:r>
              <a:rPr lang="is-IS" dirty="0" err="1" smtClean="0"/>
              <a:t>efnahags-samdrætti</a:t>
            </a:r>
            <a:r>
              <a:rPr lang="is-IS" dirty="0" smtClean="0"/>
              <a:t> á einu ári </a:t>
            </a:r>
            <a:r>
              <a:rPr lang="is-IS" dirty="0"/>
              <a:t>í heila öld</a:t>
            </a:r>
          </a:p>
          <a:p>
            <a:endParaRPr lang="is-I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6"/>
          </p:nvPr>
        </p:nvSpPr>
        <p:spPr>
          <a:xfrm>
            <a:off x="10871200" y="5334000"/>
            <a:ext cx="1676400" cy="1524000"/>
          </a:xfrm>
        </p:spPr>
        <p:txBody>
          <a:bodyPr/>
          <a:lstStyle/>
          <a:p>
            <a:r>
              <a:rPr lang="is-IS" dirty="0"/>
              <a:t>Mikil fækkun starfa og vinnustunda og atvinnuleysi í sögulegar hæðir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7"/>
          </p:nvPr>
        </p:nvSpPr>
        <p:spPr>
          <a:xfrm>
            <a:off x="13331372" y="5334000"/>
            <a:ext cx="1676400" cy="1524000"/>
          </a:xfrm>
        </p:spPr>
        <p:txBody>
          <a:bodyPr/>
          <a:lstStyle/>
          <a:p>
            <a:r>
              <a:rPr lang="is-IS" dirty="0"/>
              <a:t>Verðbólga hefur haldist undir markmiði og spáð að svo verði áfram</a:t>
            </a:r>
          </a:p>
        </p:txBody>
      </p:sp>
      <p:pic>
        <p:nvPicPr>
          <p:cNvPr id="38" name="Picture Placeholder 9"/>
          <p:cNvPicPr>
            <a:picLocks noGrp="1" noChangeAspect="1"/>
          </p:cNvPicPr>
          <p:nvPr>
            <p:ph type="pic" sz="quarter" idx="1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  <p:pic>
        <p:nvPicPr>
          <p:cNvPr id="3" name="Picture Placeholder 2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  <p:pic>
        <p:nvPicPr>
          <p:cNvPr id="6" name="Picture Placeholder 5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  <p:pic>
        <p:nvPicPr>
          <p:cNvPr id="8" name="Picture Placeholder 7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  <p:pic>
        <p:nvPicPr>
          <p:cNvPr id="10" name="Picture Placeholder 9"/>
          <p:cNvPicPr>
            <a:picLocks noGrp="1" noChangeAspect="1"/>
          </p:cNvPicPr>
          <p:nvPr>
            <p:ph type="pic" sz="quarter" idx="16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  <p:pic>
        <p:nvPicPr>
          <p:cNvPr id="4" name="Picture Placeholder 3"/>
          <p:cNvPicPr>
            <a:picLocks noGrp="1" noChangeAspect="1"/>
          </p:cNvPicPr>
          <p:nvPr>
            <p:ph type="pic" sz="quarter" idx="1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3230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Alþjóðlegar efnahagshorfur virtust vera að glæðast í ársbyrjun en svo skall COVID-19-farsóttin á … aðgerðir til að hemja hana hafa valdið miklum usla í heimsbúskapnum: mikill samdráttur á Q1 – þótt áhrif farsóttar gæti í raun aðeins í blálok fjórðungsins</a:t>
            </a:r>
          </a:p>
          <a:p>
            <a:r>
              <a:rPr lang="is-IS" dirty="0" err="1" smtClean="0"/>
              <a:t>PMI-vísitölur</a:t>
            </a:r>
            <a:r>
              <a:rPr lang="is-IS" dirty="0" smtClean="0"/>
              <a:t> hafa lækkað í sögulegt lágmark og yfir 36 milljónir manna hafa bæst við atvinnuleysisskrá í Bandaríkjunum</a:t>
            </a:r>
          </a:p>
          <a:p>
            <a:endParaRPr lang="is-IS" dirty="0" smtClean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Heimsfaraldur veldur efnahagslegum hamförum …</a:t>
            </a:r>
            <a:endParaRPr lang="is-IS" dirty="0"/>
          </a:p>
        </p:txBody>
      </p:sp>
      <p:sp>
        <p:nvSpPr>
          <p:cNvPr id="7" name="TextBox 6"/>
          <p:cNvSpPr txBox="1"/>
          <p:nvPr/>
        </p:nvSpPr>
        <p:spPr>
          <a:xfrm>
            <a:off x="819400" y="8290034"/>
            <a:ext cx="14626000" cy="662098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/>
              <a:t>1. Grunnspá </a:t>
            </a:r>
            <a:r>
              <a:rPr lang="is-IS" sz="1200" dirty="0"/>
              <a:t>Seðlabankans 1. </a:t>
            </a:r>
            <a:r>
              <a:rPr lang="is-IS" sz="1200" dirty="0" err="1"/>
              <a:t>ársfj</a:t>
            </a:r>
            <a:r>
              <a:rPr lang="is-IS" sz="1200" dirty="0"/>
              <a:t>. 2020 fyrir </a:t>
            </a:r>
            <a:r>
              <a:rPr lang="is-IS" sz="1200" dirty="0" smtClean="0"/>
              <a:t>helstu </a:t>
            </a:r>
            <a:r>
              <a:rPr lang="is-IS" sz="1200" dirty="0"/>
              <a:t>viðskiptalönd</a:t>
            </a:r>
            <a:r>
              <a:rPr lang="is-IS" sz="1200" dirty="0" smtClean="0"/>
              <a:t>. 2. </a:t>
            </a:r>
            <a:r>
              <a:rPr lang="is-IS" sz="1200" dirty="0" err="1"/>
              <a:t>PMI-vísitala</a:t>
            </a:r>
            <a:r>
              <a:rPr lang="is-IS" sz="1200" dirty="0"/>
              <a:t> </a:t>
            </a:r>
            <a:r>
              <a:rPr lang="is-IS" sz="1200" dirty="0" err="1"/>
              <a:t>Markit</a:t>
            </a:r>
            <a:r>
              <a:rPr lang="is-IS" sz="1200" dirty="0"/>
              <a:t> fyrir framleiðslu og þjónustu (</a:t>
            </a:r>
            <a:r>
              <a:rPr lang="is-IS" sz="1200" dirty="0" err="1"/>
              <a:t>Composite</a:t>
            </a:r>
            <a:r>
              <a:rPr lang="is-IS" sz="1200" dirty="0"/>
              <a:t> </a:t>
            </a:r>
            <a:r>
              <a:rPr lang="is-IS" sz="1200" dirty="0" err="1"/>
              <a:t>Output</a:t>
            </a:r>
            <a:r>
              <a:rPr lang="is-IS" sz="1200" dirty="0"/>
              <a:t> </a:t>
            </a:r>
            <a:r>
              <a:rPr lang="is-IS" sz="1200" dirty="0" err="1"/>
              <a:t>Purchasing</a:t>
            </a:r>
            <a:r>
              <a:rPr lang="is-IS" sz="1200" dirty="0"/>
              <a:t> Managers' Index). Vísitalan er birt mánaðarlega og er árstíðarleiðrétt. Þegar gildi vísitölunnar er yfir 50 táknar það vöxt milli mánaða en ef hún er undir 50 táknar það samdrátt</a:t>
            </a:r>
            <a:r>
              <a:rPr lang="is-IS" sz="1200" dirty="0" smtClean="0"/>
              <a:t>. 3. </a:t>
            </a:r>
            <a:r>
              <a:rPr lang="is-IS" sz="1200" dirty="0"/>
              <a:t>Fjöldi nýrra umsókna um atvinnuleysisbætur í Bandaríkjunum. Vikuleg árstíðarleiðrétt gögn</a:t>
            </a:r>
            <a:r>
              <a:rPr lang="is-IS" sz="1200" dirty="0" smtClean="0"/>
              <a:t>. </a:t>
            </a:r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</a:t>
            </a:r>
            <a:r>
              <a:rPr lang="is-IS" sz="1200" dirty="0" err="1"/>
              <a:t>FRED-gagnagrunnur</a:t>
            </a:r>
            <a:r>
              <a:rPr lang="is-IS" sz="1200" dirty="0"/>
              <a:t> Seðlabanka Bandaríkjanna í St. </a:t>
            </a:r>
            <a:r>
              <a:rPr lang="is-IS" sz="1200" dirty="0" err="1" smtClean="0"/>
              <a:t>Louis</a:t>
            </a:r>
            <a:r>
              <a:rPr lang="is-IS" sz="1200" dirty="0" smtClean="0"/>
              <a:t>, </a:t>
            </a:r>
            <a:r>
              <a:rPr lang="is-IS" sz="1200" dirty="0" err="1" smtClean="0"/>
              <a:t>Refinitiv</a:t>
            </a:r>
            <a:r>
              <a:rPr lang="is-IS" sz="1200" dirty="0" smtClean="0"/>
              <a:t> </a:t>
            </a:r>
            <a:r>
              <a:rPr lang="is-IS" sz="1200" dirty="0" err="1"/>
              <a:t>Datastream</a:t>
            </a:r>
            <a:r>
              <a:rPr lang="is-IS" sz="1200" dirty="0"/>
              <a:t>, Seðlabanki Íslands.</a:t>
            </a:r>
          </a:p>
        </p:txBody>
      </p:sp>
      <p:pic>
        <p:nvPicPr>
          <p:cNvPr id="3" name="Content Placeholder 2"/>
          <p:cNvPicPr>
            <a:picLocks noGrp="1"/>
          </p:cNvPicPr>
          <p:nvPr>
            <p:ph sz="quarter" idx="18"/>
          </p:nvPr>
        </p:nvPicPr>
        <p:blipFill>
          <a:blip r:embed="rId2"/>
          <a:stretch>
            <a:fillRect/>
          </a:stretch>
        </p:blipFill>
        <p:spPr>
          <a:xfrm>
            <a:off x="5580000" y="2340000"/>
            <a:ext cx="4896000" cy="66600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/>
          </p:cNvPicPr>
          <p:nvPr>
            <p:ph sz="quarter" idx="19"/>
          </p:nvPr>
        </p:nvPicPr>
        <p:blipFill>
          <a:blip r:embed="rId3"/>
          <a:stretch>
            <a:fillRect/>
          </a:stretch>
        </p:blipFill>
        <p:spPr>
          <a:xfrm>
            <a:off x="10800000" y="2340000"/>
            <a:ext cx="4896000" cy="666000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/>
          </p:cNvPicPr>
          <p:nvPr>
            <p:ph sz="quarter" idx="17"/>
          </p:nvPr>
        </p:nvPicPr>
        <p:blipFill>
          <a:blip r:embed="rId4"/>
          <a:stretch>
            <a:fillRect/>
          </a:stretch>
        </p:blipFill>
        <p:spPr>
          <a:xfrm>
            <a:off x="432000" y="2340000"/>
            <a:ext cx="489600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79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Miklar verðlækkanir, umrót og markaðstruflanir: hlutabréfaverð féll um ríflega þriðjung og flökt í hlutabréfaverði jókst verulega og fór í svipaðar hæðir og í fjármálakreppunni – lækkun hefur þó að hluta gengið til baka og dregið úr flökti á ný</a:t>
            </a:r>
          </a:p>
          <a:p>
            <a:r>
              <a:rPr lang="is-IS" dirty="0" smtClean="0"/>
              <a:t>Mikil lækkun olíuverðs sem olía á eldinn: lækkaði mikið en hefur heldur hækkað á ný – er þó rúmlega 50% lægra en um áramót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… og miklum usla á alþjóðlegum fjármálamörkuðum</a:t>
            </a:r>
            <a:endParaRPr lang="is-IS" dirty="0"/>
          </a:p>
        </p:txBody>
      </p:sp>
      <p:sp>
        <p:nvSpPr>
          <p:cNvPr id="7" name="TextBox 6"/>
          <p:cNvSpPr txBox="1"/>
          <p:nvPr/>
        </p:nvSpPr>
        <p:spPr>
          <a:xfrm>
            <a:off x="819400" y="8455256"/>
            <a:ext cx="14626000" cy="496876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/>
              <a:t>1. </a:t>
            </a:r>
            <a:r>
              <a:rPr lang="is-IS" sz="1200" dirty="0" err="1"/>
              <a:t>VIX-flöktvísitalan</a:t>
            </a:r>
            <a:r>
              <a:rPr lang="is-IS" sz="1200" dirty="0"/>
              <a:t> sýnir afleitt flökt </a:t>
            </a:r>
            <a:r>
              <a:rPr lang="is-IS" sz="1200" dirty="0" smtClean="0"/>
              <a:t>S&amp;P 500-hlutabréfavísitölunnar</a:t>
            </a:r>
            <a:r>
              <a:rPr lang="is-IS" sz="1200" dirty="0"/>
              <a:t>. Vikuleg gögn fram til 15. maí 2020</a:t>
            </a:r>
            <a:r>
              <a:rPr lang="is-IS" sz="1200" dirty="0" smtClean="0"/>
              <a:t>. </a:t>
            </a:r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</a:t>
            </a:r>
            <a:r>
              <a:rPr lang="is-IS" sz="1200" dirty="0" err="1"/>
              <a:t>FRED-gagnagrunnur</a:t>
            </a:r>
            <a:r>
              <a:rPr lang="is-IS" sz="1200" dirty="0"/>
              <a:t> Seðlabanka Bandaríkjanna í St. </a:t>
            </a:r>
            <a:r>
              <a:rPr lang="is-IS" sz="1200" dirty="0" err="1" smtClean="0"/>
              <a:t>Louis</a:t>
            </a:r>
            <a:r>
              <a:rPr lang="is-IS" sz="1200" dirty="0" smtClean="0"/>
              <a:t>, </a:t>
            </a:r>
            <a:r>
              <a:rPr lang="is-IS" sz="1200" dirty="0" err="1" smtClean="0"/>
              <a:t>Refinitiv</a:t>
            </a:r>
            <a:r>
              <a:rPr lang="is-IS" sz="1200" dirty="0" smtClean="0"/>
              <a:t> </a:t>
            </a:r>
            <a:r>
              <a:rPr lang="is-IS" sz="1200" dirty="0" err="1" smtClean="0"/>
              <a:t>Datastream</a:t>
            </a:r>
            <a:r>
              <a:rPr lang="is-IS" sz="1200" dirty="0" smtClean="0"/>
              <a:t>, Seðlabanki Íslands.</a:t>
            </a:r>
            <a:endParaRPr lang="is-IS" sz="1200" dirty="0"/>
          </a:p>
        </p:txBody>
      </p:sp>
      <p:pic>
        <p:nvPicPr>
          <p:cNvPr id="12" name="Content Placeholder 11"/>
          <p:cNvPicPr>
            <a:picLocks noGrp="1"/>
          </p:cNvPicPr>
          <p:nvPr>
            <p:ph sz="quarter" idx="19"/>
          </p:nvPr>
        </p:nvPicPr>
        <p:blipFill>
          <a:blip r:embed="rId2"/>
          <a:stretch>
            <a:fillRect/>
          </a:stretch>
        </p:blipFill>
        <p:spPr>
          <a:xfrm>
            <a:off x="10800000" y="2340000"/>
            <a:ext cx="4896000" cy="6660000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5580000" y="2340000"/>
            <a:ext cx="4896000" cy="6660000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/>
          </p:cNvPicPr>
          <p:nvPr>
            <p:ph sz="quarter" idx="17"/>
          </p:nvPr>
        </p:nvPicPr>
        <p:blipFill>
          <a:blip r:embed="rId4"/>
          <a:stretch>
            <a:fillRect/>
          </a:stretch>
        </p:blipFill>
        <p:spPr>
          <a:xfrm>
            <a:off x="432000" y="2340000"/>
            <a:ext cx="489600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34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/>
          </p:cNvPicPr>
          <p:nvPr>
            <p:ph sz="quarter" idx="18"/>
          </p:nvPr>
        </p:nvPicPr>
        <p:blipFill>
          <a:blip r:embed="rId2"/>
          <a:stretch>
            <a:fillRect/>
          </a:stretch>
        </p:blipFill>
        <p:spPr>
          <a:xfrm>
            <a:off x="5580000" y="2340000"/>
            <a:ext cx="4896000" cy="6660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Horfur á 3% samdrætti heimsframleiðslu í ár – mesti samdráttur á friðartímum frá kreppunni miklu (-0,1% í fjármálakreppunni)</a:t>
            </a:r>
          </a:p>
          <a:p>
            <a:r>
              <a:rPr lang="is-IS" dirty="0" smtClean="0"/>
              <a:t>Í fyrsta sinn frá kreppunni miklu mælist samdráttur hjá iðn- (6%) og nýmarkaðsríkjum (1%) á sama tíma</a:t>
            </a:r>
          </a:p>
          <a:p>
            <a:r>
              <a:rPr lang="is-IS" dirty="0" smtClean="0"/>
              <a:t>Um 8 pr. viðsnúningur á hagvaxtarhorfum í helstu viðskiptalöndum frá því í febrúar og mun meiri samdráttur en fyrir áratug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Mesti samdráttur á friðartímum frá kreppunni miklu</a:t>
            </a:r>
            <a:endParaRPr lang="is-IS" dirty="0"/>
          </a:p>
        </p:txBody>
      </p:sp>
      <p:sp>
        <p:nvSpPr>
          <p:cNvPr id="7" name="TextBox 6"/>
          <p:cNvSpPr txBox="1"/>
          <p:nvPr/>
        </p:nvSpPr>
        <p:spPr>
          <a:xfrm>
            <a:off x="819400" y="8290034"/>
            <a:ext cx="14626000" cy="662098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/>
              <a:t>1. Alþjóðaviðskipti með vöru og þjónustu. Spá Alþjóðagjaldeyrissjóðsins fyrir árin 2020-2021</a:t>
            </a:r>
            <a:r>
              <a:rPr lang="is-IS" sz="1200" dirty="0" smtClean="0"/>
              <a:t>. 2. </a:t>
            </a:r>
            <a:r>
              <a:rPr lang="is-IS" sz="1200" dirty="0"/>
              <a:t>Samanburður á forsendum um alþjóðlegan hagvöxt í PM 2020/1 og </a:t>
            </a:r>
            <a:r>
              <a:rPr lang="is-IS" sz="1200" dirty="0" smtClean="0"/>
              <a:t>PM 2020/2</a:t>
            </a:r>
            <a:r>
              <a:rPr lang="is-IS" sz="1200" dirty="0"/>
              <a:t>. </a:t>
            </a:r>
            <a:r>
              <a:rPr lang="is-IS" sz="1200" dirty="0" smtClean="0"/>
              <a:t>3. Samanburður </a:t>
            </a:r>
            <a:r>
              <a:rPr lang="is-IS" sz="1200" dirty="0"/>
              <a:t>á hagvexti árið 2009 og hagvaxtarspá PM 2020/2. Löndin eru Bandaríkin (BNA), Bretland (BRE), Danmörk (DAN), </a:t>
            </a:r>
            <a:r>
              <a:rPr lang="is-IS" sz="1200" dirty="0" smtClean="0"/>
              <a:t>evrusvæðið </a:t>
            </a:r>
            <a:r>
              <a:rPr lang="is-IS" sz="1200" dirty="0"/>
              <a:t>(EUR), Japan (JAP), Kína (KÍN), Noregur (NOR), Svíþjóð (SVÍ) og meðaltal helstu viðskiptalanda</a:t>
            </a:r>
            <a:r>
              <a:rPr lang="is-IS" sz="1200" dirty="0" smtClean="0"/>
              <a:t>.</a:t>
            </a:r>
            <a:endParaRPr lang="is-IS" sz="1200" dirty="0"/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Alþjóðagjaldeyrissjóðurinn, </a:t>
            </a:r>
            <a:r>
              <a:rPr lang="is-IS" sz="1200" dirty="0" err="1"/>
              <a:t>Refinitiv</a:t>
            </a:r>
            <a:r>
              <a:rPr lang="is-IS" sz="1200" dirty="0"/>
              <a:t> </a:t>
            </a:r>
            <a:r>
              <a:rPr lang="is-IS" sz="1200" dirty="0" err="1"/>
              <a:t>Datastream</a:t>
            </a:r>
            <a:r>
              <a:rPr lang="is-IS" sz="1200" dirty="0"/>
              <a:t>, Seðlabanki Íslands</a:t>
            </a:r>
            <a:r>
              <a:rPr lang="is-IS" sz="1200" dirty="0" smtClean="0"/>
              <a:t>.</a:t>
            </a:r>
            <a:endParaRPr lang="is-IS" sz="1200" dirty="0"/>
          </a:p>
        </p:txBody>
      </p:sp>
      <p:pic>
        <p:nvPicPr>
          <p:cNvPr id="11" name="Content Placeholder 10"/>
          <p:cNvPicPr>
            <a:picLocks noGrp="1"/>
          </p:cNvPicPr>
          <p:nvPr>
            <p:ph sz="quarter" idx="19"/>
          </p:nvPr>
        </p:nvPicPr>
        <p:blipFill>
          <a:blip r:embed="rId3"/>
          <a:stretch>
            <a:fillRect/>
          </a:stretch>
        </p:blipFill>
        <p:spPr>
          <a:xfrm>
            <a:off x="10800000" y="2340000"/>
            <a:ext cx="4896000" cy="66600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/>
          </p:cNvPicPr>
          <p:nvPr>
            <p:ph sz="quarter" idx="17"/>
          </p:nvPr>
        </p:nvPicPr>
        <p:blipFill>
          <a:blip r:embed="rId4"/>
          <a:stretch>
            <a:fillRect/>
          </a:stretch>
        </p:blipFill>
        <p:spPr>
          <a:xfrm>
            <a:off x="432000" y="2340000"/>
            <a:ext cx="489600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87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7200" y="1215238"/>
            <a:ext cx="14854600" cy="1299600"/>
          </a:xfrm>
        </p:spPr>
        <p:txBody>
          <a:bodyPr/>
          <a:lstStyle/>
          <a:p>
            <a:r>
              <a:rPr lang="is-IS" dirty="0" smtClean="0"/>
              <a:t>Heimsfaraldurinn hefur haft gríðarleg áhrif á ferðaþjónustu og flugsamgöngur um allan heim … </a:t>
            </a:r>
          </a:p>
          <a:p>
            <a:r>
              <a:rPr lang="is-IS" dirty="0" smtClean="0"/>
              <a:t>… ekki síst hér á landi: komum ferðamanna til landsins fækkaði hratt í mars og snemma í apríl stöðvuðust þær nánast alveg</a:t>
            </a:r>
          </a:p>
          <a:p>
            <a:r>
              <a:rPr lang="is-IS" dirty="0" smtClean="0"/>
              <a:t>Horfur á að ferðamenn verði einungis um 400 þús. á árinu öllu (svipaður fjöldi og 2005 og 81% fækkun milli ára)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48775" cy="664460"/>
          </a:xfrm>
        </p:spPr>
        <p:txBody>
          <a:bodyPr>
            <a:normAutofit/>
          </a:bodyPr>
          <a:lstStyle/>
          <a:p>
            <a:r>
              <a:rPr lang="is-IS" dirty="0" smtClean="0"/>
              <a:t>Algert hrun í innlendri ferðaþjónustu …</a:t>
            </a:r>
            <a:endParaRPr lang="is-IS" dirty="0"/>
          </a:p>
        </p:txBody>
      </p:sp>
      <p:sp>
        <p:nvSpPr>
          <p:cNvPr id="6" name="TextBox 5"/>
          <p:cNvSpPr txBox="1"/>
          <p:nvPr/>
        </p:nvSpPr>
        <p:spPr>
          <a:xfrm>
            <a:off x="819400" y="8290034"/>
            <a:ext cx="14626000" cy="662098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/>
              <a:t>1. Sjö daga hreyfanlegt meðaltal. Fjöldatölur fyrir </a:t>
            </a:r>
            <a:r>
              <a:rPr lang="is-IS" sz="1200" dirty="0" smtClean="0"/>
              <a:t>árið </a:t>
            </a:r>
            <a:r>
              <a:rPr lang="is-IS" sz="1200" dirty="0"/>
              <a:t>2019 eru án farþega WOW </a:t>
            </a:r>
            <a:r>
              <a:rPr lang="is-IS" sz="1200" dirty="0" err="1" smtClean="0"/>
              <a:t>Air</a:t>
            </a:r>
            <a:r>
              <a:rPr lang="is-IS" sz="1200" dirty="0"/>
              <a:t>. Dagsetningum gagna fyrir árið 2019 hefur verið hagrætt þannig að sömu vikudagar séu bornir saman (fimmtudagurinn 5. mars 2020 er því t.d. borinn saman við fimmtudaginn 7. mars 2019</a:t>
            </a:r>
            <a:r>
              <a:rPr lang="is-IS" sz="1200" dirty="0" smtClean="0"/>
              <a:t>). 2. </a:t>
            </a:r>
            <a:r>
              <a:rPr lang="is-IS" sz="1200" dirty="0"/>
              <a:t>Spá PM 2020/2 um fjölda ferðamanna </a:t>
            </a:r>
            <a:r>
              <a:rPr lang="is-IS" sz="1200" dirty="0" smtClean="0"/>
              <a:t>sem fer um Keflavíkurflugvöll </a:t>
            </a:r>
            <a:r>
              <a:rPr lang="is-IS" sz="1200" dirty="0"/>
              <a:t>og samanburður við spá PM 2020/1 og árið 2019</a:t>
            </a:r>
            <a:r>
              <a:rPr lang="is-IS" sz="1200" dirty="0" smtClean="0"/>
              <a:t>.</a:t>
            </a:r>
            <a:endParaRPr lang="is-IS" sz="1200" dirty="0"/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</a:t>
            </a:r>
            <a:r>
              <a:rPr lang="is-IS" sz="1200" dirty="0" err="1" smtClean="0"/>
              <a:t>Isavia</a:t>
            </a:r>
            <a:r>
              <a:rPr lang="is-IS" sz="1200" dirty="0" smtClean="0"/>
              <a:t>, Seðlabanki Íslands.</a:t>
            </a:r>
            <a:endParaRPr lang="is-IS" sz="12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8"/>
          </p:nvPr>
        </p:nvPicPr>
        <p:blipFill>
          <a:blip r:embed="rId2"/>
          <a:stretch>
            <a:fillRect/>
          </a:stretch>
        </p:blipFill>
        <p:spPr>
          <a:xfrm>
            <a:off x="8460000" y="2340000"/>
            <a:ext cx="5976502" cy="66600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/>
          </p:cNvPicPr>
          <p:nvPr>
            <p:ph sz="quarter" idx="17"/>
          </p:nvPr>
        </p:nvPicPr>
        <p:blipFill>
          <a:blip r:embed="rId3"/>
          <a:stretch>
            <a:fillRect/>
          </a:stretch>
        </p:blipFill>
        <p:spPr>
          <a:xfrm>
            <a:off x="1080000" y="2340000"/>
            <a:ext cx="597600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44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19400" y="8229600"/>
            <a:ext cx="14626000" cy="722532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/>
              <a:t>1. </a:t>
            </a:r>
            <a:r>
              <a:rPr lang="is-IS" sz="1200" dirty="0" smtClean="0"/>
              <a:t>Vegna </a:t>
            </a:r>
            <a:r>
              <a:rPr lang="is-IS" sz="1200" dirty="0"/>
              <a:t>keðjutengingar getur verið að summa undirliðanna sé ekki jöfn heildarútflutningi. Álútflutningur skv. skilgreiningu þjóðhagsreikninga. Ferðaþjónusta er samtala á „ferðalögum“ og „farþegaflutningum með flugi“. Grunnspá Seðlabankans 2020-2022. Brotalína sýnir spá frá PM 2020/1</a:t>
            </a:r>
            <a:r>
              <a:rPr lang="is-IS" sz="1200" dirty="0" smtClean="0"/>
              <a:t>. 2. </a:t>
            </a:r>
            <a:r>
              <a:rPr lang="is-IS" sz="1200" dirty="0"/>
              <a:t>Jöfnuður rekstrarframlaga talin með frumþáttajöfnuði. Grunnspá Seðlabankans 2020-2022</a:t>
            </a:r>
            <a:r>
              <a:rPr lang="is-IS" sz="1200" dirty="0" smtClean="0"/>
              <a:t>. Brotalína sýnir spá frá PM 2020/1.</a:t>
            </a:r>
            <a:endParaRPr lang="is-IS" sz="1200" dirty="0"/>
          </a:p>
          <a:p>
            <a:r>
              <a:rPr lang="is-IS" sz="1200" i="1" dirty="0"/>
              <a:t>Heimildir:</a:t>
            </a:r>
            <a:r>
              <a:rPr lang="is-IS" sz="1200" dirty="0"/>
              <a:t> Hagstofa Íslands, </a:t>
            </a:r>
            <a:r>
              <a:rPr lang="is-IS" sz="1200" dirty="0" smtClean="0"/>
              <a:t>Seðlabanki Íslands.</a:t>
            </a:r>
            <a:endParaRPr lang="is-IS" sz="1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7200" y="1215238"/>
            <a:ext cx="14854600" cy="1299600"/>
          </a:xfrm>
        </p:spPr>
        <p:txBody>
          <a:bodyPr/>
          <a:lstStyle/>
          <a:p>
            <a:r>
              <a:rPr lang="is-IS" dirty="0" smtClean="0"/>
              <a:t>Þjónustuútflutningur dregst saman um næstum 53% í ár og við bætist 12% samdráttur í útflutningi sjávarafurða (mesti samdráttur í næstum 4 áratugi): útflutningur í heild dregst saman um 32% (mesti samdráttur frá upphafi þjóðhagsreikninga)</a:t>
            </a:r>
          </a:p>
          <a:p>
            <a:r>
              <a:rPr lang="is-IS" dirty="0" smtClean="0"/>
              <a:t>Viðskiptaafgangur minnkar um 4,5% af VLF frá 2019 – halli á vöruviðskiptum minnkar en afgangur á þjónustu minnkar enn meira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48775" cy="664460"/>
          </a:xfrm>
        </p:spPr>
        <p:txBody>
          <a:bodyPr>
            <a:normAutofit/>
          </a:bodyPr>
          <a:lstStyle/>
          <a:p>
            <a:r>
              <a:rPr lang="is-IS" dirty="0" smtClean="0"/>
              <a:t>… og mesti samdráttur útflutnings frá upphafi</a:t>
            </a:r>
            <a:endParaRPr lang="is-IS" dirty="0"/>
          </a:p>
        </p:txBody>
      </p:sp>
      <p:pic>
        <p:nvPicPr>
          <p:cNvPr id="10" name="Content Placeholder 9"/>
          <p:cNvPicPr>
            <a:picLocks noGrp="1"/>
          </p:cNvPicPr>
          <p:nvPr>
            <p:ph sz="quarter" idx="18"/>
          </p:nvPr>
        </p:nvPicPr>
        <p:blipFill>
          <a:blip r:embed="rId2"/>
          <a:stretch>
            <a:fillRect/>
          </a:stretch>
        </p:blipFill>
        <p:spPr>
          <a:xfrm>
            <a:off x="8460000" y="2340000"/>
            <a:ext cx="5976000" cy="6660000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sz="quarter" idx="17"/>
          </p:nvPr>
        </p:nvPicPr>
        <p:blipFill>
          <a:blip r:embed="rId3"/>
          <a:stretch>
            <a:fillRect/>
          </a:stretch>
        </p:blipFill>
        <p:spPr>
          <a:xfrm>
            <a:off x="1080000" y="2340000"/>
            <a:ext cx="5976502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02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8025" y="1211277"/>
            <a:ext cx="14854600" cy="1299600"/>
          </a:xfrm>
        </p:spPr>
        <p:txBody>
          <a:bodyPr/>
          <a:lstStyle/>
          <a:p>
            <a:r>
              <a:rPr lang="is-IS" dirty="0" smtClean="0"/>
              <a:t>Framan af Q1 virtist einkaneysla vaxa svipað og í fyrra en snörp umskipti urðu í mars þegar sóttvarnaraðgerðir tóku gildi</a:t>
            </a:r>
          </a:p>
          <a:p>
            <a:r>
              <a:rPr lang="is-IS" dirty="0" smtClean="0"/>
              <a:t>Vísbendingar um mikinn samdrátt í útgjöldum heimila og aukna svartsýni þeirra í mars og apríl …</a:t>
            </a:r>
          </a:p>
          <a:p>
            <a:r>
              <a:rPr lang="is-IS" dirty="0" smtClean="0"/>
              <a:t>… en nýjustu tölur benda til viðsnúnings í maí – þótt umsvif á Q2 séu líklega 15-20% undir því sem þau voru á Q2/2019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48775" cy="664460"/>
          </a:xfrm>
        </p:spPr>
        <p:txBody>
          <a:bodyPr>
            <a:normAutofit/>
          </a:bodyPr>
          <a:lstStyle/>
          <a:p>
            <a:r>
              <a:rPr lang="is-IS" dirty="0" smtClean="0"/>
              <a:t>Innlend umsvif minnka mikið, svartsýni eykst …</a:t>
            </a:r>
            <a:endParaRPr lang="is-IS" dirty="0"/>
          </a:p>
        </p:txBody>
      </p:sp>
      <p:sp>
        <p:nvSpPr>
          <p:cNvPr id="12" name="TextBox 11"/>
          <p:cNvSpPr txBox="1"/>
          <p:nvPr/>
        </p:nvSpPr>
        <p:spPr>
          <a:xfrm>
            <a:off x="819400" y="8153400"/>
            <a:ext cx="14626000" cy="798732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/>
              <a:t>1. Dagleg umferð um Hafnarfjarðarveg sunnan </a:t>
            </a:r>
            <a:r>
              <a:rPr lang="is-IS" sz="1200" dirty="0" err="1"/>
              <a:t>Kópavogslækjar</a:t>
            </a:r>
            <a:r>
              <a:rPr lang="is-IS" sz="1200" dirty="0"/>
              <a:t>, Reykjanesbraut við Dalveg í </a:t>
            </a:r>
            <a:r>
              <a:rPr lang="is-IS" sz="1200" dirty="0" err="1"/>
              <a:t>Kópavogi</a:t>
            </a:r>
            <a:r>
              <a:rPr lang="is-IS" sz="1200" dirty="0"/>
              <a:t> og Vesturlandsveg ofan Ártúnsbrekku (þúsund bifreiða). Maítalan sýnir umferð fyrri hluta mánaðar. 2. Debet- og kreditkort útgefin af innlendum aðilum. Velta innanlands raunvirt með vísitölu neysluverðs án húsnæðis. Velta erlendis raunvirt með innflutningsveginni meðalgengisvísitölu (</a:t>
            </a:r>
            <a:r>
              <a:rPr lang="is-IS" sz="1200" dirty="0" err="1"/>
              <a:t>ma.kr</a:t>
            </a:r>
            <a:r>
              <a:rPr lang="is-IS" sz="1200" dirty="0"/>
              <a:t>.). Veltan í maí er áætluð út frá daglegri greiðslukortaveltu innanlands fyrir fyrstu tíu daga mánaðarins og erlendri veltu fyrri </a:t>
            </a:r>
            <a:r>
              <a:rPr lang="is-IS" sz="1200" dirty="0" smtClean="0"/>
              <a:t>mánaðar. 3. </a:t>
            </a:r>
            <a:r>
              <a:rPr lang="is-IS" sz="1200" dirty="0"/>
              <a:t>Væntingavísitala Gallup er byggð á viðhorfi almennings til efnahags- og atvinnuástandsins</a:t>
            </a:r>
            <a:r>
              <a:rPr lang="is-IS" sz="1200" dirty="0" smtClean="0"/>
              <a:t>. </a:t>
            </a:r>
            <a:endParaRPr lang="is-IS" sz="1200" dirty="0"/>
          </a:p>
          <a:p>
            <a:r>
              <a:rPr lang="is-IS" sz="1200" i="1" dirty="0"/>
              <a:t>Heimildir:</a:t>
            </a:r>
            <a:r>
              <a:rPr lang="is-IS" sz="1200" dirty="0"/>
              <a:t> </a:t>
            </a:r>
            <a:r>
              <a:rPr lang="is-IS" sz="1200" dirty="0" smtClean="0"/>
              <a:t>Gallup, Hagstofa </a:t>
            </a:r>
            <a:r>
              <a:rPr lang="is-IS" sz="1200" dirty="0"/>
              <a:t>Íslands, </a:t>
            </a:r>
            <a:r>
              <a:rPr lang="is-IS" sz="1200" dirty="0" smtClean="0"/>
              <a:t>Vegagerðin</a:t>
            </a:r>
            <a:r>
              <a:rPr lang="is-IS" sz="1200" dirty="0"/>
              <a:t>, Seðlabanki Íslands.</a:t>
            </a:r>
          </a:p>
        </p:txBody>
      </p:sp>
      <p:pic>
        <p:nvPicPr>
          <p:cNvPr id="6" name="Content Placeholder 5"/>
          <p:cNvPicPr>
            <a:picLocks noGrp="1"/>
          </p:cNvPicPr>
          <p:nvPr>
            <p:ph sz="quarter" idx="18"/>
          </p:nvPr>
        </p:nvPicPr>
        <p:blipFill>
          <a:blip r:embed="rId2"/>
          <a:stretch>
            <a:fillRect/>
          </a:stretch>
        </p:blipFill>
        <p:spPr>
          <a:xfrm>
            <a:off x="8460000" y="2340000"/>
            <a:ext cx="5976000" cy="6660000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/>
          </p:cNvPicPr>
          <p:nvPr>
            <p:ph sz="quarter" idx="17"/>
          </p:nvPr>
        </p:nvPicPr>
        <p:blipFill>
          <a:blip r:embed="rId3"/>
          <a:stretch>
            <a:fillRect/>
          </a:stretch>
        </p:blipFill>
        <p:spPr>
          <a:xfrm>
            <a:off x="1080000" y="2340000"/>
            <a:ext cx="597600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95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Um 40% neysluútgjalda verða fyrir töluverðum beinum áhrifum lokunaraðgerða – sést skýrt í </a:t>
            </a:r>
            <a:r>
              <a:rPr lang="is-IS" dirty="0" smtClean="0"/>
              <a:t>ríflega 60</a:t>
            </a:r>
            <a:r>
              <a:rPr lang="is-IS" dirty="0"/>
              <a:t>% árssamdrætti kaupa á veitingaþjónustu og gistingu og um 10% samdrætti á kaupum á sérvöru – bein áhrif á hinn </a:t>
            </a:r>
            <a:r>
              <a:rPr lang="is-IS" dirty="0" smtClean="0"/>
              <a:t>hluta útgjalda hins </a:t>
            </a:r>
            <a:r>
              <a:rPr lang="is-IS" dirty="0"/>
              <a:t>vegar takmörkuð</a:t>
            </a:r>
          </a:p>
          <a:p>
            <a:r>
              <a:rPr lang="is-IS" dirty="0"/>
              <a:t>Talið að einkaneysla dragist saman um tæplega 20% á Q2 (svipaður samdráttur og í fjármálakreppunni) og 7,3% á árinu öllu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… og útlit fyrir mikinn samdrátt einkaneyslu</a:t>
            </a:r>
            <a:endParaRPr lang="is-IS" dirty="0"/>
          </a:p>
        </p:txBody>
      </p:sp>
      <p:sp>
        <p:nvSpPr>
          <p:cNvPr id="12" name="TextBox 11"/>
          <p:cNvSpPr txBox="1"/>
          <p:nvPr/>
        </p:nvSpPr>
        <p:spPr>
          <a:xfrm>
            <a:off x="819400" y="8153400"/>
            <a:ext cx="14626000" cy="798732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/>
              <a:t>1. Leiðrétt </a:t>
            </a:r>
            <a:r>
              <a:rPr lang="is-IS" sz="1200" dirty="0"/>
              <a:t>fyrir útgjöldum erlendra ferðamanna í undirliðum einkaneyslu sem byggir á bráðabirgðamati Hagstofu Íslands á skiptingu útgjalda erlendra manna á Íslandi 2019. Dekkri litir endurspegla meiri bein áhrif</a:t>
            </a:r>
            <a:r>
              <a:rPr lang="is-IS" sz="1200" dirty="0" smtClean="0"/>
              <a:t>. 2. </a:t>
            </a:r>
            <a:r>
              <a:rPr lang="is-IS" sz="1200" dirty="0"/>
              <a:t>Veitingahús, gisting, flutningar, pakkaferðir, tollfrjáls verslun, menning og afþreying, snyrting og ýmis persónuleg þjónusta. </a:t>
            </a:r>
            <a:r>
              <a:rPr lang="is-IS" sz="1200" dirty="0" smtClean="0"/>
              <a:t>3. </a:t>
            </a:r>
            <a:r>
              <a:rPr lang="is-IS" sz="1200" dirty="0"/>
              <a:t>Raf- og heimilistæki, húsbúnaður, fatnaður, önnur </a:t>
            </a:r>
            <a:r>
              <a:rPr lang="is-IS" sz="1200" dirty="0" err="1"/>
              <a:t>sérvara</a:t>
            </a:r>
            <a:r>
              <a:rPr lang="is-IS" sz="1200" dirty="0"/>
              <a:t> og ýmis sérhæfð þjónusta. </a:t>
            </a:r>
            <a:r>
              <a:rPr lang="is-IS" sz="1200" dirty="0" smtClean="0"/>
              <a:t>4. </a:t>
            </a:r>
            <a:r>
              <a:rPr lang="is-IS" sz="1200" dirty="0"/>
              <a:t>Áfengi og rekstur ökutækja. </a:t>
            </a:r>
            <a:r>
              <a:rPr lang="is-IS" sz="1200" dirty="0" smtClean="0"/>
              <a:t>5. </a:t>
            </a:r>
            <a:r>
              <a:rPr lang="is-IS" sz="1200" dirty="0"/>
              <a:t>Dagvöruverslun og stórmarkaðir. </a:t>
            </a:r>
            <a:r>
              <a:rPr lang="is-IS" sz="1200" dirty="0" smtClean="0"/>
              <a:t>6. Grunnspá </a:t>
            </a:r>
            <a:r>
              <a:rPr lang="is-IS" sz="1200" dirty="0"/>
              <a:t>Seðlabankans 2020-2022. Brotalína sýnir spá frá PM 2020/1</a:t>
            </a:r>
            <a:r>
              <a:rPr lang="is-IS" sz="1200" dirty="0" smtClean="0"/>
              <a:t>.</a:t>
            </a:r>
            <a:endParaRPr lang="is-IS" sz="1200" dirty="0"/>
          </a:p>
          <a:p>
            <a:r>
              <a:rPr lang="is-IS" sz="1200" i="1" dirty="0"/>
              <a:t>Heimildir:</a:t>
            </a:r>
            <a:r>
              <a:rPr lang="is-IS" sz="1200" dirty="0"/>
              <a:t> </a:t>
            </a:r>
            <a:r>
              <a:rPr lang="is-IS" sz="1200" dirty="0" smtClean="0"/>
              <a:t>Hagstofa Íslands, Rannsóknarsetur verslunarinnar, Seðlabanki Íslands.</a:t>
            </a:r>
            <a:endParaRPr lang="is-IS" sz="1200" dirty="0"/>
          </a:p>
        </p:txBody>
      </p:sp>
      <p:pic>
        <p:nvPicPr>
          <p:cNvPr id="30" name="Content Placeholder 29"/>
          <p:cNvPicPr>
            <a:picLocks noGrp="1"/>
          </p:cNvPicPr>
          <p:nvPr>
            <p:ph sz="quarter" idx="18"/>
          </p:nvPr>
        </p:nvPicPr>
        <p:blipFill>
          <a:blip r:embed="rId2"/>
          <a:stretch>
            <a:fillRect/>
          </a:stretch>
        </p:blipFill>
        <p:spPr>
          <a:xfrm>
            <a:off x="5580000" y="2340000"/>
            <a:ext cx="4896000" cy="6660000"/>
          </a:xfrm>
          <a:prstGeom prst="rect">
            <a:avLst/>
          </a:prstGeom>
        </p:spPr>
      </p:pic>
      <p:pic>
        <p:nvPicPr>
          <p:cNvPr id="32" name="Content Placeholder 31"/>
          <p:cNvPicPr>
            <a:picLocks noGrp="1"/>
          </p:cNvPicPr>
          <p:nvPr>
            <p:ph sz="quarter" idx="19"/>
          </p:nvPr>
        </p:nvPicPr>
        <p:blipFill>
          <a:blip r:embed="rId3"/>
          <a:stretch>
            <a:fillRect/>
          </a:stretch>
        </p:blipFill>
        <p:spPr>
          <a:xfrm>
            <a:off x="10800000" y="2340000"/>
            <a:ext cx="4896000" cy="6660000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/>
          </p:cNvPicPr>
          <p:nvPr>
            <p:ph sz="quarter" idx="17"/>
          </p:nvPr>
        </p:nvPicPr>
        <p:blipFill>
          <a:blip r:embed="rId4"/>
          <a:stretch>
            <a:fillRect/>
          </a:stretch>
        </p:blipFill>
        <p:spPr>
          <a:xfrm>
            <a:off x="432000" y="2340000"/>
            <a:ext cx="489600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8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456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ctr">
          <a:defRPr sz="2000">
            <a:solidFill>
              <a:srgbClr val="00456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4433E97-D911-3E40-ABA9-586811E15EFC}">
  <we:reference id="wa104381063" version="1.0.0.1" store="en-US" storeType="OMEX"/>
  <we:alternateReferences>
    <we:reference id="wa104381063" version="1.0.0.1" store="en-US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38475</TotalTime>
  <Words>2396</Words>
  <Application>Microsoft Office PowerPoint</Application>
  <PresentationFormat>Custom</PresentationFormat>
  <Paragraphs>111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PowerPoint Presentation</vt:lpstr>
      <vt:lpstr>PowerPoint Presentation</vt:lpstr>
      <vt:lpstr>Heimsfaraldur veldur efnahagslegum hamförum …</vt:lpstr>
      <vt:lpstr>… og miklum usla á alþjóðlegum fjármálamörkuðum</vt:lpstr>
      <vt:lpstr>Mesti samdráttur á friðartímum frá kreppunni miklu</vt:lpstr>
      <vt:lpstr>Algert hrun í innlendri ferðaþjónustu …</vt:lpstr>
      <vt:lpstr>… og mesti samdráttur útflutnings frá upphafi</vt:lpstr>
      <vt:lpstr>Innlend umsvif minnka mikið, svartsýni eykst …</vt:lpstr>
      <vt:lpstr>… og útlit fyrir mikinn samdrátt einkaneyslu</vt:lpstr>
      <vt:lpstr>Horfur á 8% samdrætti landsframleiðslu í ár …</vt:lpstr>
      <vt:lpstr>… sem yrði mesti samdráttur á einu ári í heila öld</vt:lpstr>
      <vt:lpstr>Störfum fækkar og atvinnuleysi eykst hratt</vt:lpstr>
      <vt:lpstr>Horfur á sögulega miklu atvinnuleysi og slaka</vt:lpstr>
      <vt:lpstr>Mæld verðbólga undir markmiði frá því í desember</vt:lpstr>
      <vt:lpstr>Gengi krónunnar hefur lækkað undanfarið …</vt:lpstr>
      <vt:lpstr>… en á móti vega alþjóðlegar verðlækkanir …</vt:lpstr>
      <vt:lpstr>... og það að verðbólguvæntingar hafa ekki hækkað</vt:lpstr>
      <vt:lpstr>Horfur á hóflegri verðbólgu en óvissa mikil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Sedlabankinn_PPT_grunnur_1-10</dc:title>
  <dc:creator>SÍ Þórarinn Gunnar Pétursson</dc:creator>
  <cp:lastModifiedBy>SÍ Sigrún Arna Hallgrímsdóttir</cp:lastModifiedBy>
  <cp:revision>1376</cp:revision>
  <cp:lastPrinted>2019-01-30T22:10:31Z</cp:lastPrinted>
  <dcterms:created xsi:type="dcterms:W3CDTF">2017-01-22T13:40:49Z</dcterms:created>
  <dcterms:modified xsi:type="dcterms:W3CDTF">2020-05-20T09:11:03Z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2017-01-22T00:00:00Z</vt:filetime>
  </property>
  <property fmtid="{D5CDD505-2E9C-101B-9397-08002B2CF9AE}" pid="3" name="Creator">
    <vt:lpwstr>Adobe Illustrator CC 2017 (Macintosh)</vt:lpwstr>
  </property>
  <property fmtid="{D5CDD505-2E9C-101B-9397-08002B2CF9AE}" pid="4" name="LastSaved">
    <vt:filetime>2017-01-22T00:00:00Z</vt:filetime>
  </property>
</Properties>
</file>