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88" r:id="rId2"/>
    <p:sldId id="571" r:id="rId3"/>
    <p:sldId id="542" r:id="rId4"/>
    <p:sldId id="589" r:id="rId5"/>
    <p:sldId id="593" r:id="rId6"/>
    <p:sldId id="573" r:id="rId7"/>
    <p:sldId id="547" r:id="rId8"/>
    <p:sldId id="549" r:id="rId9"/>
    <p:sldId id="592" r:id="rId10"/>
    <p:sldId id="586" r:id="rId11"/>
    <p:sldId id="577" r:id="rId12"/>
    <p:sldId id="553" r:id="rId13"/>
    <p:sldId id="583" r:id="rId14"/>
    <p:sldId id="557" r:id="rId15"/>
    <p:sldId id="591" r:id="rId16"/>
    <p:sldId id="555" r:id="rId17"/>
    <p:sldId id="556" r:id="rId18"/>
    <p:sldId id="587" r:id="rId19"/>
  </p:sldIdLst>
  <p:sldSz cx="16256000" cy="9144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9E4"/>
    <a:srgbClr val="008E72"/>
    <a:srgbClr val="8FC03C"/>
    <a:srgbClr val="004562"/>
    <a:srgbClr val="FFD100"/>
    <a:srgbClr val="EC6B12"/>
    <a:srgbClr val="94181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6473" autoAdjust="0"/>
  </p:normalViewPr>
  <p:slideViewPr>
    <p:cSldViewPr>
      <p:cViewPr varScale="1">
        <p:scale>
          <a:sx n="104" d="100"/>
          <a:sy n="104" d="100"/>
        </p:scale>
        <p:origin x="156" y="684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9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18B7-B189-4925-8CAA-399CF16DEDC2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EB4B-235F-4E2E-AC53-DE5FD93D0D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028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r">
              <a:defRPr sz="800"/>
            </a:lvl1pPr>
          </a:lstStyle>
          <a:p>
            <a:fld id="{A018983A-DE37-6548-8B7B-FA71F791DEB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13" tIns="30107" rIns="60213" bIns="30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60213" tIns="30107" rIns="60213" bIns="301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30091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r">
              <a:defRPr sz="8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2/3/2021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0" y="1832281"/>
            <a:ext cx="14031686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A1A6675-4F64-E146-8D49-B87C75D056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BFCB488-37F8-B24A-A7F2-7752FCD094CC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F6C22B-520D-AF40-AF79-A2C4A1373ECD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B976309-298E-2341-9AAE-C332EB3D43EC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3CAC22-16D4-5848-85C5-1A2D1A4E8BCD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2/3/2021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06695B6D-B591-CE4B-B200-E105E091E0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454040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lliglæra-ljósgrá_með_ták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9005132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542468" y="4829957"/>
            <a:ext cx="9005132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C1645B4-D753-E84E-B4E6-749BC293C9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5" y="3413125"/>
            <a:ext cx="2206625" cy="2205038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498002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5120">
          <p15:clr>
            <a:srgbClr val="FBAE40"/>
          </p15:clr>
        </p15:guide>
        <p15:guide id="4" pos="22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 smtClean="0"/>
              <a:t>Dragið </a:t>
            </a:r>
            <a:r>
              <a:rPr lang="is-IS" noProof="0" dirty="0" smtClean="0"/>
              <a:t>mynd</a:t>
            </a:r>
            <a:r>
              <a:rPr lang="is-IS" dirty="0" smtClean="0"/>
              <a:t> inn í myndflötinn eða veljið myndflöt og notið „insert picture“ hnapp frá valblaði</a:t>
            </a:r>
            <a:endParaRPr lang="is-I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 smtClean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2/3/2021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s-I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2/3/2021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2" r:id="rId6"/>
    <p:sldLayoutId id="2147483683" r:id="rId7"/>
    <p:sldLayoutId id="2147483684" r:id="rId8"/>
    <p:sldLayoutId id="2147483667" r:id="rId9"/>
    <p:sldLayoutId id="2147483670" r:id="rId10"/>
    <p:sldLayoutId id="2147483681" r:id="rId11"/>
    <p:sldLayoutId id="2147483668" r:id="rId12"/>
    <p:sldLayoutId id="2147483674" r:id="rId13"/>
    <p:sldLayoutId id="2147483688" r:id="rId14"/>
    <p:sldLayoutId id="2147483689" r:id="rId1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8.png"/><Relationship Id="rId7" Type="http://schemas.openxmlformats.org/officeDocument/2006/relationships/image" Target="../media/image43.jpeg"/><Relationship Id="rId12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46.jpeg"/><Relationship Id="rId4" Type="http://schemas.openxmlformats.org/officeDocument/2006/relationships/image" Target="../media/image9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Kynningarfundur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s-IS" dirty="0" smtClean="0"/>
              <a:t>3. febrúar 2021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is-I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Vaxtaákvörðun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Stefnuyfirlýsing peningastefnunefndar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507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702200" cy="1299600"/>
          </a:xfrm>
        </p:spPr>
        <p:txBody>
          <a:bodyPr/>
          <a:lstStyle/>
          <a:p>
            <a:r>
              <a:rPr lang="is-IS" dirty="0" smtClean="0"/>
              <a:t>Þrátt fyrir veikari útflutning jókst VLF meira </a:t>
            </a:r>
            <a:r>
              <a:rPr lang="is-IS" dirty="0" smtClean="0"/>
              <a:t>á </a:t>
            </a:r>
            <a:r>
              <a:rPr lang="is-IS" dirty="0" smtClean="0"/>
              <a:t>Q3/2020 </a:t>
            </a:r>
            <a:r>
              <a:rPr lang="is-IS" dirty="0" smtClean="0"/>
              <a:t>en spáð var í PM 20/4 … en </a:t>
            </a:r>
            <a:r>
              <a:rPr lang="is-IS" dirty="0" smtClean="0"/>
              <a:t>samdrátturinn </a:t>
            </a:r>
            <a:r>
              <a:rPr lang="is-IS" dirty="0" smtClean="0"/>
              <a:t>á </a:t>
            </a:r>
            <a:r>
              <a:rPr lang="is-IS" dirty="0" smtClean="0"/>
              <a:t>Q1-Q3 mælist samt </a:t>
            </a:r>
            <a:r>
              <a:rPr lang="is-IS" dirty="0" smtClean="0"/>
              <a:t>meiri ... </a:t>
            </a:r>
          </a:p>
          <a:p>
            <a:r>
              <a:rPr lang="is-IS" dirty="0" smtClean="0"/>
              <a:t>… skýrist af endurskoðun Hagstofunnar á hagvexti á fyrri hluta </a:t>
            </a:r>
            <a:r>
              <a:rPr lang="is-IS" dirty="0" smtClean="0"/>
              <a:t>2020 </a:t>
            </a:r>
            <a:r>
              <a:rPr lang="is-IS" dirty="0" smtClean="0"/>
              <a:t>(var -5,7% skv. fyrri tölum en -6,9% skv. nýjum tölum)</a:t>
            </a:r>
          </a:p>
          <a:p>
            <a:r>
              <a:rPr lang="is-IS" dirty="0" smtClean="0"/>
              <a:t>Kröftugri vöxtur á Q3 skýrist af mikilli aukningu einkaneyslu: heimilin hafa gengið töluvert á sparnað sem byggðist upp sl. vor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Kröftugri viðsnúningur á Q3 en spáð var í nóvember</a:t>
            </a:r>
            <a:endParaRPr lang="is-IS" dirty="0"/>
          </a:p>
        </p:txBody>
      </p:sp>
      <p:sp>
        <p:nvSpPr>
          <p:cNvPr id="7" name="TextBox 6"/>
          <p:cNvSpPr txBox="1"/>
          <p:nvPr/>
        </p:nvSpPr>
        <p:spPr>
          <a:xfrm>
            <a:off x="819400" y="8077200"/>
            <a:ext cx="14626000" cy="874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dk1"/>
                </a:solidFill>
              </a:rPr>
              <a:t>1. </a:t>
            </a:r>
            <a:r>
              <a:rPr lang="is-IS" sz="1200" dirty="0" smtClean="0"/>
              <a:t>Árstíðarleiðrétt </a:t>
            </a:r>
            <a:r>
              <a:rPr lang="is-IS" sz="1200" dirty="0"/>
              <a:t>gögn. </a:t>
            </a:r>
            <a:r>
              <a:rPr lang="is-IS" sz="1200" dirty="0" smtClean="0"/>
              <a:t>PM 2020/4 gögn sýna mælingu </a:t>
            </a:r>
            <a:r>
              <a:rPr lang="is-IS" sz="1200" dirty="0"/>
              <a:t>Hagstofu Íslands frá ágúst 2020 </a:t>
            </a:r>
            <a:r>
              <a:rPr lang="is-IS" sz="1200" dirty="0" smtClean="0"/>
              <a:t>fyrir 2.ársfj. en grunnspá PM 2020/4 fyrir 3.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</a:t>
            </a:r>
            <a:r>
              <a:rPr lang="is-IS" sz="1200" dirty="0" smtClean="0">
                <a:solidFill>
                  <a:schemeClr val="dk1"/>
                </a:solidFill>
              </a:rPr>
              <a:t> 2. </a:t>
            </a:r>
            <a:r>
              <a:rPr lang="is-IS" sz="1200" dirty="0" smtClean="0"/>
              <a:t>Nokkur </a:t>
            </a:r>
            <a:r>
              <a:rPr lang="is-IS" sz="1200" dirty="0"/>
              <a:t>óvissa er um tölur Hagstofunnar um eiginlegt tekjustig heimila þar sem að ráðstöfunartekjuuppgjörið byggist ekki á samstæðuuppgjöri tekju- og </a:t>
            </a:r>
            <a:r>
              <a:rPr lang="is-IS" sz="1200" dirty="0" smtClean="0"/>
              <a:t>efnahagsreiknings</a:t>
            </a:r>
            <a:r>
              <a:rPr lang="is-IS" sz="1200" dirty="0"/>
              <a:t>. Við útreikning á hlutfalli sparnaðar er miðað við áætlun Seðlabankans um ráðstöfunartekjur þar sem tölur Hagstofunnar eru hækkaðar með hliðsjón af áætluðum útgjöldum heimilanna yfir langt tímabil. Árstíðarleiðrétt gögn. </a:t>
            </a:r>
            <a:r>
              <a:rPr lang="is-IS" sz="1200" dirty="0" smtClean="0"/>
              <a:t> </a:t>
            </a:r>
            <a:endParaRPr lang="is-IS" sz="1200" dirty="0"/>
          </a:p>
          <a:p>
            <a:r>
              <a:rPr lang="is-IS" sz="1200" i="1" dirty="0">
                <a:solidFill>
                  <a:schemeClr val="dk1"/>
                </a:solidFill>
              </a:rPr>
              <a:t>Heimildir:</a:t>
            </a:r>
            <a:r>
              <a:rPr lang="is-IS" sz="1200" dirty="0">
                <a:solidFill>
                  <a:schemeClr val="dk1"/>
                </a:solidFill>
              </a:rPr>
              <a:t> </a:t>
            </a:r>
            <a:r>
              <a:rPr lang="is-IS" sz="1200" dirty="0" smtClean="0">
                <a:solidFill>
                  <a:schemeClr val="dk1"/>
                </a:solidFill>
              </a:rPr>
              <a:t>Hagstofa Íslands, </a:t>
            </a:r>
            <a:r>
              <a:rPr lang="is-IS" sz="1200" dirty="0">
                <a:solidFill>
                  <a:schemeClr val="dk1"/>
                </a:solidFill>
              </a:rPr>
              <a:t>Seðlabanki Íslands.</a:t>
            </a:r>
            <a:r>
              <a:rPr lang="is-IS" sz="1200" dirty="0"/>
              <a:t> </a:t>
            </a:r>
          </a:p>
        </p:txBody>
      </p:sp>
      <p:pic>
        <p:nvPicPr>
          <p:cNvPr id="23" name="Content Placeholder 22"/>
          <p:cNvPicPr>
            <a:picLocks noGrp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Þjóðarútgjöld virðast því hafa dregist minna saman í fyrra en spáð var í PM 20/4 – sérstaklega einkaneysla en einnig fjárfesting </a:t>
            </a:r>
          </a:p>
          <a:p>
            <a:r>
              <a:rPr lang="is-IS" dirty="0" smtClean="0"/>
              <a:t>Á móti vega lakari utanríkisviðskipti (ekki bara veikari útflutningur heldur einnig meiri vöruinnflutningur) … það sama á við í ár</a:t>
            </a:r>
          </a:p>
          <a:p>
            <a:r>
              <a:rPr lang="is-IS" dirty="0" smtClean="0"/>
              <a:t>Spáð 7,7% samdrætti í fyrra (8,5% </a:t>
            </a:r>
            <a:r>
              <a:rPr lang="is-IS" dirty="0"/>
              <a:t>í PM </a:t>
            </a:r>
            <a:r>
              <a:rPr lang="is-IS" dirty="0" smtClean="0"/>
              <a:t>20/4), 2,5% hagvexti í ár (2,3%) og 5,1% á næsta ári (5,7%) og um 4% hagvexti 2023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Innlend eftirspurn og utanríkisviðskipti vegast á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458200"/>
            <a:ext cx="14626000" cy="4939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</a:t>
            </a:r>
            <a:r>
              <a:rPr lang="is-IS" sz="1200" dirty="0"/>
              <a:t>Seðlabankans </a:t>
            </a:r>
            <a:r>
              <a:rPr lang="is-IS" sz="1200" dirty="0" smtClean="0"/>
              <a:t>2020-2023. </a:t>
            </a:r>
            <a:r>
              <a:rPr lang="is-IS" sz="1200" dirty="0"/>
              <a:t>Brotalína sýnir spá frá PM </a:t>
            </a:r>
            <a:r>
              <a:rPr lang="is-IS" sz="1200" dirty="0" smtClean="0"/>
              <a:t>2020/4.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</a:t>
            </a:r>
            <a:r>
              <a:rPr lang="is-IS" sz="1200" dirty="0"/>
              <a:t>Íslands.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50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Störfum hefur fækkað mikið og skráð atvinnuleysi var komið í tæp 11% í desember og var 3,6 pr. hærra en skv. VMK á Q4</a:t>
            </a:r>
          </a:p>
          <a:p>
            <a:r>
              <a:rPr lang="is-IS" dirty="0" smtClean="0"/>
              <a:t>En vísbendingar um viðsnúning: fjöldi </a:t>
            </a:r>
            <a:r>
              <a:rPr lang="is-IS" dirty="0"/>
              <a:t>fyrirtækja sem íhuga að fjölga starfsfólki næstu 6 mánuði eykst </a:t>
            </a:r>
            <a:r>
              <a:rPr lang="is-IS" dirty="0" smtClean="0"/>
              <a:t>hratt </a:t>
            </a:r>
            <a:r>
              <a:rPr lang="is-IS" dirty="0"/>
              <a:t>og er batinn þvert á </a:t>
            </a:r>
            <a:r>
              <a:rPr lang="is-IS" dirty="0" smtClean="0"/>
              <a:t>atvinnugreinar … </a:t>
            </a:r>
            <a:r>
              <a:rPr lang="is-IS" dirty="0" smtClean="0"/>
              <a:t>og þá er </a:t>
            </a:r>
            <a:r>
              <a:rPr lang="is-IS" dirty="0" smtClean="0"/>
              <a:t>lausum störfum tekið að fjölga </a:t>
            </a:r>
            <a:r>
              <a:rPr lang="is-IS" dirty="0" smtClean="0"/>
              <a:t>aftur eftir mikla fækkun fram eftir ári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Mikið atvinnuleysi en vísbendingar um viðsnúning …</a:t>
            </a:r>
            <a:endParaRPr lang="is-IS" dirty="0"/>
          </a:p>
        </p:txBody>
      </p:sp>
      <p:sp>
        <p:nvSpPr>
          <p:cNvPr id="13" name="TextBox 12"/>
          <p:cNvSpPr txBox="1"/>
          <p:nvPr/>
        </p:nvSpPr>
        <p:spPr>
          <a:xfrm>
            <a:off x="819400" y="8077200"/>
            <a:ext cx="14626000" cy="874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dk1"/>
                </a:solidFill>
              </a:rPr>
              <a:t>1. VMK stendur fyrir vinnumarkaðskönnun Hagstofu Íslands. </a:t>
            </a:r>
            <a:r>
              <a:rPr lang="is-IS" sz="1200" dirty="0" smtClean="0"/>
              <a:t>Skráargögn </a:t>
            </a:r>
            <a:r>
              <a:rPr lang="is-IS" sz="1200" dirty="0"/>
              <a:t>eru staðgreiðsluskrá ríkisskattstjóra fyrir fjölda starfandi og skráð atvinnuleysi Vinnumálastofnunar fyrir atvinnuleysi. Atvinnuleysi er árstíðarleiðrétt. Skráð atvinnuleysi er án fólks á hlutabótum og er árstíðarleiðrétt af Seðlabankanum. Þriggja mánaða </a:t>
            </a:r>
            <a:r>
              <a:rPr lang="is-IS" sz="1200" dirty="0" smtClean="0"/>
              <a:t>hreyfanlegt </a:t>
            </a:r>
            <a:r>
              <a:rPr lang="is-IS" sz="1200" dirty="0"/>
              <a:t>meðaltal</a:t>
            </a:r>
            <a:r>
              <a:rPr lang="is-IS" sz="1200" dirty="0" smtClean="0"/>
              <a:t>. </a:t>
            </a:r>
            <a:r>
              <a:rPr lang="is-IS" sz="1200" dirty="0"/>
              <a:t>2. Ráðningaráform fyrirtækja næstu 6 mánuði skv. könnun Gallup frá desember 2020. Fyrirtæki sem vilja fækka starfsfólki </a:t>
            </a:r>
            <a:r>
              <a:rPr lang="is-IS" sz="1200" dirty="0" err="1"/>
              <a:t>höfð</a:t>
            </a:r>
            <a:r>
              <a:rPr lang="is-IS" sz="1200" dirty="0"/>
              <a:t> með neikvæðu formerki. Árstíðarleiðréttar tölur. </a:t>
            </a:r>
          </a:p>
          <a:p>
            <a:r>
              <a:rPr lang="is-IS" sz="1200" i="1" dirty="0">
                <a:solidFill>
                  <a:schemeClr val="dk1"/>
                </a:solidFill>
              </a:rPr>
              <a:t>Heimildir:</a:t>
            </a:r>
            <a:r>
              <a:rPr lang="is-IS" sz="1200" dirty="0">
                <a:solidFill>
                  <a:schemeClr val="dk1"/>
                </a:solidFill>
              </a:rPr>
              <a:t> </a:t>
            </a:r>
            <a:r>
              <a:rPr lang="is-IS" sz="1200" dirty="0" smtClean="0">
                <a:solidFill>
                  <a:schemeClr val="dk1"/>
                </a:solidFill>
              </a:rPr>
              <a:t>Gallup, Hagstofa Íslands, Vinnumálastofnun, Seðlabanki </a:t>
            </a:r>
            <a:r>
              <a:rPr lang="is-IS" sz="1200" dirty="0">
                <a:solidFill>
                  <a:schemeClr val="dk1"/>
                </a:solidFill>
              </a:rPr>
              <a:t>Íslands.</a:t>
            </a:r>
            <a:r>
              <a:rPr lang="is-IS" sz="1200" dirty="0"/>
              <a:t> 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778400" cy="1299600"/>
          </a:xfrm>
        </p:spPr>
        <p:txBody>
          <a:bodyPr/>
          <a:lstStyle/>
          <a:p>
            <a:r>
              <a:rPr lang="is-IS" dirty="0" smtClean="0"/>
              <a:t>Hlutföll </a:t>
            </a:r>
            <a:r>
              <a:rPr lang="is-IS" dirty="0" smtClean="0"/>
              <a:t>fyrirtækja sem starfa við full afköst eða skortir vinnuafl </a:t>
            </a:r>
            <a:r>
              <a:rPr lang="is-IS" dirty="0" smtClean="0"/>
              <a:t>hækka einnig lítillega </a:t>
            </a:r>
            <a:r>
              <a:rPr lang="is-IS" dirty="0" smtClean="0"/>
              <a:t>– þótt þau bendi áfram til mikils slaka</a:t>
            </a:r>
          </a:p>
          <a:p>
            <a:r>
              <a:rPr lang="is-IS" dirty="0" smtClean="0"/>
              <a:t>Atvinnuleysi </a:t>
            </a:r>
            <a:r>
              <a:rPr lang="is-IS" dirty="0"/>
              <a:t>er einnig hátt og eykst áfram: skráð atvinnuleysi 10,2% í ár en atvinnuleysi skv. VMK verður töluvert lægra (7,3%)</a:t>
            </a:r>
          </a:p>
          <a:p>
            <a:r>
              <a:rPr lang="is-IS" dirty="0"/>
              <a:t>Slakinn fer úr 5,6% í fyrra í 2,1% í ár – hraðari mannfjöldaaukning skýrir heldur meiri slaka en í PM 20/4 þrátt fyrir meiri hagvöxt</a:t>
            </a:r>
            <a:endParaRPr lang="is-IS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… en slakinn ekki talinn hverfa fyrr en í lok spátíma</a:t>
            </a:r>
            <a:endParaRPr lang="is-IS" dirty="0"/>
          </a:p>
        </p:txBody>
      </p:sp>
      <p:sp>
        <p:nvSpPr>
          <p:cNvPr id="14" name="TextBox 13"/>
          <p:cNvSpPr txBox="1"/>
          <p:nvPr/>
        </p:nvSpPr>
        <p:spPr>
          <a:xfrm>
            <a:off x="819400" y="8153400"/>
            <a:ext cx="14626000" cy="7987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Mælikvarðar fyrir nýtingu framleiðsluþátta byggjast á viðhorfskönnun Gallup meðal 400 stærstu fyrirtækja landsins. Vísitala nýtingar framleiðsluþátta (</a:t>
            </a:r>
            <a:r>
              <a:rPr lang="is-IS" sz="1200" dirty="0" err="1" smtClean="0"/>
              <a:t>NF-vísitalan</a:t>
            </a:r>
            <a:r>
              <a:rPr lang="is-IS" sz="1200" dirty="0" smtClean="0"/>
              <a:t>) </a:t>
            </a:r>
            <a:r>
              <a:rPr lang="is-IS" sz="1200" dirty="0"/>
              <a:t>er fyrsti frumþáttur valinna vísbendinga um nýtingu framleiðsluþátta sem er </a:t>
            </a:r>
            <a:r>
              <a:rPr lang="is-IS" sz="1200" dirty="0" err="1"/>
              <a:t>skalaður</a:t>
            </a:r>
            <a:r>
              <a:rPr lang="is-IS" sz="1200" dirty="0"/>
              <a:t> til svo meðaltal hans er 0 og staðalfrávik 1. Ítarlegri lýsingu má finna í </a:t>
            </a:r>
            <a:r>
              <a:rPr lang="is-IS" sz="1200" dirty="0" smtClean="0"/>
              <a:t>rammagrein </a:t>
            </a:r>
            <a:r>
              <a:rPr lang="is-IS" sz="1200" dirty="0"/>
              <a:t>3 </a:t>
            </a:r>
            <a:r>
              <a:rPr lang="is-IS" sz="1200" dirty="0" smtClean="0"/>
              <a:t>í PM </a:t>
            </a:r>
            <a:r>
              <a:rPr lang="is-IS" sz="1200" dirty="0"/>
              <a:t>2018/2</a:t>
            </a:r>
            <a:r>
              <a:rPr lang="is-IS" sz="1200" dirty="0" smtClean="0"/>
              <a:t>. 2</a:t>
            </a:r>
            <a:r>
              <a:rPr lang="is-IS" sz="1200" dirty="0"/>
              <a:t>. Skráð atvinnuleysi án hlutabóta. Grunnspá Seðlabankans. </a:t>
            </a:r>
            <a:r>
              <a:rPr lang="is-IS" sz="1200" dirty="0" smtClean="0"/>
              <a:t>3. </a:t>
            </a:r>
            <a:r>
              <a:rPr lang="is-IS" sz="1200" dirty="0"/>
              <a:t>Grunnspá Seðlabankans 2020-2023. Brotalínur sýna spá frá PM 2020/4. 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Hagstofa Íslands,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10605332" cy="1030288"/>
          </a:xfrm>
        </p:spPr>
        <p:txBody>
          <a:bodyPr anchor="ctr" anchorCtr="0">
            <a:normAutofit/>
          </a:bodyPr>
          <a:lstStyle/>
          <a:p>
            <a:r>
              <a:rPr lang="is-IS" dirty="0" smtClean="0"/>
              <a:t>Verðbólga</a:t>
            </a:r>
            <a:endParaRPr lang="is-I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25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778400" cy="1299600"/>
          </a:xfrm>
        </p:spPr>
        <p:txBody>
          <a:bodyPr/>
          <a:lstStyle/>
          <a:p>
            <a:r>
              <a:rPr lang="is-IS" dirty="0"/>
              <a:t>Verðbólga mældist 3,6% á Q4/2020 (3,7% í PM 20/4) og hafði aukist um 1 pr. frá Q2 … jókst enn frekar í janúar og mældist 4,3%</a:t>
            </a:r>
          </a:p>
          <a:p>
            <a:r>
              <a:rPr lang="is-IS" dirty="0"/>
              <a:t>Mesta verðbólga síðan í ágúst 2013 og efri fráviksmörk verðbólgumarkmiðsins </a:t>
            </a:r>
            <a:r>
              <a:rPr lang="is-IS" dirty="0" smtClean="0"/>
              <a:t>voru rofin </a:t>
            </a:r>
            <a:r>
              <a:rPr lang="is-IS" dirty="0"/>
              <a:t>í fyrsta sinn síðan í desember </a:t>
            </a:r>
            <a:r>
              <a:rPr lang="is-IS" dirty="0" smtClean="0"/>
              <a:t>2013</a:t>
            </a:r>
          </a:p>
          <a:p>
            <a:r>
              <a:rPr lang="is-IS" dirty="0" smtClean="0"/>
              <a:t>Hækkun innfluttrar vöru eftir lækkun ISK vegur þungt en </a:t>
            </a:r>
            <a:r>
              <a:rPr lang="is-IS" dirty="0" smtClean="0"/>
              <a:t>innlend </a:t>
            </a:r>
            <a:r>
              <a:rPr lang="is-IS" dirty="0" smtClean="0"/>
              <a:t>vara hefur einnig hækkað og við bætast </a:t>
            </a:r>
            <a:r>
              <a:rPr lang="is-IS" dirty="0" err="1" smtClean="0"/>
              <a:t>óhagstæð</a:t>
            </a:r>
            <a:r>
              <a:rPr lang="is-IS" dirty="0" smtClean="0"/>
              <a:t> grunnáhrif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Verðbólga yfir efri mörkum í fyrsta sinn frá 2013 …</a:t>
            </a:r>
            <a:endParaRPr lang="is-IS" dirty="0"/>
          </a:p>
        </p:txBody>
      </p:sp>
      <p:sp>
        <p:nvSpPr>
          <p:cNvPr id="14" name="TextBox 13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rgbClr val="000000"/>
                </a:solidFill>
                <a:cs typeface="Arial"/>
              </a:rPr>
              <a:t>1. Undirliggjandi </a:t>
            </a:r>
            <a:r>
              <a:rPr lang="is-IS" sz="1200" dirty="0">
                <a:solidFill>
                  <a:srgbClr val="000000"/>
                </a:solidFill>
                <a:cs typeface="Arial"/>
              </a:rPr>
              <a:t>verðbólga er mæld með kjarnavísitölu (áhrif óbeinna skatta, sveiflukenndra matvöruliða, bensíns, opinberrar þjónustu og raunvaxtakostnaðar húsnæðislána eru undanskilin) og </a:t>
            </a:r>
            <a:r>
              <a:rPr lang="is-IS" sz="1200" dirty="0" err="1">
                <a:solidFill>
                  <a:srgbClr val="000000"/>
                </a:solidFill>
                <a:cs typeface="Arial"/>
              </a:rPr>
              <a:t>tölfræðilegum</a:t>
            </a:r>
            <a:r>
              <a:rPr lang="is-IS" sz="1200" dirty="0">
                <a:solidFill>
                  <a:srgbClr val="000000"/>
                </a:solidFill>
                <a:cs typeface="Arial"/>
              </a:rPr>
              <a:t> mælikvörðum (vegið miðgildi, klippt meðaltal, kvikt þáttalíkan og sameiginlegur þáttur VNV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). 2. </a:t>
            </a:r>
            <a:r>
              <a:rPr lang="is-IS" sz="1200" dirty="0">
                <a:solidFill>
                  <a:srgbClr val="000000"/>
                </a:solidFill>
                <a:cs typeface="Arial"/>
              </a:rPr>
              <a:t>Verð erlendra gjaldmiðla í krónum (þröng viðskiptavog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).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16" name="Content Placeholder 15"/>
          <p:cNvPicPr>
            <a:picLocks noGrp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pic>
        <p:nvPicPr>
          <p:cNvPr id="20" name="Content Placeholder 19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pic>
        <p:nvPicPr>
          <p:cNvPr id="19" name="Content Placeholder 18"/>
          <p:cNvPicPr>
            <a:picLocks noGrp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… en verðbólguvæntingar eru enn við markmið …</a:t>
            </a:r>
            <a:endParaRPr lang="is-I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/>
              <a:t>Verðbólguvæntingar til skamms tíma hafa heldur hækkað undanfarið sem endurspeglar nýlega aukningu verðbólgu</a:t>
            </a:r>
          </a:p>
          <a:p>
            <a:r>
              <a:rPr lang="is-IS" dirty="0" smtClean="0"/>
              <a:t>Verðbólguvæntingar til meðallangs og langs tíma hafa hins vegar lítið breyst og eru nálægt markmiði </a:t>
            </a:r>
            <a:r>
              <a:rPr lang="is-IS" dirty="0"/>
              <a:t>á flesta mælikvarða</a:t>
            </a:r>
          </a:p>
          <a:p>
            <a:r>
              <a:rPr lang="is-IS" dirty="0"/>
              <a:t>Þrátt fyrir aukna áraun sem rekja má til lækkunar ISK undanfarið virðist kjölfesta verðbólgumarkmiðs því enn halda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dk1"/>
                </a:solidFill>
              </a:rPr>
              <a:t>1. </a:t>
            </a:r>
            <a:r>
              <a:rPr lang="is-IS" sz="1200" dirty="0"/>
              <a:t>Nýjustu kannanir Gallup á verðbólguvæntingum heimila og fyrirtækja frá desember 2020. Nýjasta könnun Seðlabankans á verðbólguvæntingum markaðsaðila er frá miðjum janúar 2021. Ekki er spurt um verðbólguvæntingar heimila og fyrirtækja til 10 ára. Nýjasta gildi verðbólguálags á skuldabréfamarkaði er meðaltal það sem af er 1. </a:t>
            </a:r>
            <a:r>
              <a:rPr lang="is-IS" sz="1200" dirty="0" err="1"/>
              <a:t>ársfj</a:t>
            </a:r>
            <a:r>
              <a:rPr lang="is-IS" sz="1200" dirty="0"/>
              <a:t>. 2021. Neðri helmingur myndar sýnir breytingu frá samsvarandi mælingum fyrir </a:t>
            </a:r>
            <a:r>
              <a:rPr lang="is-IS" sz="1200" dirty="0" smtClean="0"/>
              <a:t>ári.</a:t>
            </a:r>
            <a:endParaRPr lang="is-IS" sz="1200" dirty="0"/>
          </a:p>
          <a:p>
            <a:r>
              <a:rPr lang="is-IS" sz="1200" i="1" dirty="0">
                <a:solidFill>
                  <a:schemeClr val="dk1"/>
                </a:solidFill>
              </a:rPr>
              <a:t>Heimildir:</a:t>
            </a:r>
            <a:r>
              <a:rPr lang="is-IS" sz="1200" dirty="0">
                <a:solidFill>
                  <a:schemeClr val="dk1"/>
                </a:solidFill>
              </a:rPr>
              <a:t> </a:t>
            </a:r>
            <a:r>
              <a:rPr lang="is-IS" sz="1200" dirty="0" smtClean="0">
                <a:solidFill>
                  <a:schemeClr val="dk1"/>
                </a:solidFill>
              </a:rPr>
              <a:t>Gallup, Seðlabanki </a:t>
            </a:r>
            <a:r>
              <a:rPr lang="is-IS" sz="1200" dirty="0">
                <a:solidFill>
                  <a:schemeClr val="dk1"/>
                </a:solidFill>
              </a:rPr>
              <a:t>Íslands.</a:t>
            </a:r>
            <a:r>
              <a:rPr lang="is-IS" sz="1200" dirty="0"/>
              <a:t>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000" y="2340000"/>
            <a:ext cx="1062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… og horfur á að verðbólga hjaðni tiltölulega hratt</a:t>
            </a:r>
            <a:endParaRPr lang="is-I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Spáð er að verðbólga verði 3,9% á Q1 (3,7% í PM 20/4) en að mikill </a:t>
            </a:r>
            <a:r>
              <a:rPr lang="is-IS" dirty="0"/>
              <a:t>slaki í þjóðarbúinu togi hana niður í markmið á </a:t>
            </a:r>
            <a:r>
              <a:rPr lang="is-IS" dirty="0" smtClean="0"/>
              <a:t>Q4/2021 </a:t>
            </a:r>
            <a:r>
              <a:rPr lang="is-IS" dirty="0"/>
              <a:t>þegar áhrif lækkunar ISK hafa fjarað </a:t>
            </a:r>
            <a:r>
              <a:rPr lang="is-IS" dirty="0" smtClean="0"/>
              <a:t>út … spáð heldur meiri verðbólgu í ár en í PM 20/4 (verri upphafsstaða, minni slaki á fyrri hluta þessa árs og hærra olíu- og hrávöruverð) en horfur frá næsta ári breytast lítið</a:t>
            </a:r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819400" y="8610600"/>
            <a:ext cx="14626000" cy="3415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defRPr sz="1000"/>
            </a:pPr>
            <a:r>
              <a:rPr lang="is-IS" sz="1200" i="1" dirty="0" smtClean="0">
                <a:solidFill>
                  <a:srgbClr val="000000"/>
                </a:solidFill>
                <a:cs typeface="Arial"/>
              </a:rPr>
              <a:t>Heimildir: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Hagstofa Íslands, Seðlabanki Íslands.</a:t>
            </a:r>
            <a:endParaRPr lang="is-IS" sz="12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000" y="2340000"/>
            <a:ext cx="1062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Peningamál í hnotskurn</a:t>
            </a:r>
            <a:endParaRPr lang="is-I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Farsótt í mikilli sókn erlendis og víða hert á sóttvörnum</a:t>
            </a:r>
            <a:endParaRPr lang="is-I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706400" cy="1524000"/>
          </a:xfrm>
        </p:spPr>
        <p:txBody>
          <a:bodyPr/>
          <a:lstStyle/>
          <a:p>
            <a:r>
              <a:rPr lang="is-IS" dirty="0" smtClean="0"/>
              <a:t>Horfur á hægari vexti útflutnings og meiri rýrnun viðskiptakjara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524000"/>
          </a:xfrm>
        </p:spPr>
        <p:txBody>
          <a:bodyPr/>
          <a:lstStyle/>
          <a:p>
            <a:r>
              <a:rPr lang="is-IS" dirty="0" smtClean="0"/>
              <a:t>Minni </a:t>
            </a:r>
            <a:r>
              <a:rPr lang="is-IS" dirty="0" err="1" smtClean="0"/>
              <a:t>sam-dráttur</a:t>
            </a:r>
            <a:r>
              <a:rPr lang="is-IS" dirty="0" smtClean="0"/>
              <a:t> í fyrra og lítillega meiri hagvöxtur í ár</a:t>
            </a:r>
            <a:endParaRPr lang="is-I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Atvinnuleysi komið yfir 10% en vísbendingar um viðsnúning á vinnumarkaði</a:t>
            </a:r>
            <a:endParaRPr lang="is-I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Verðbólga komin yfir 4% en horfur á að hún hjaðni hratt er líður á árið</a:t>
            </a:r>
            <a:endParaRPr lang="is-I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524000"/>
          </a:xfrm>
        </p:spPr>
        <p:txBody>
          <a:bodyPr/>
          <a:lstStyle/>
          <a:p>
            <a:r>
              <a:rPr lang="is-IS" dirty="0"/>
              <a:t>Mikil óvissa –  ekki síst tengt farsótt og framgangi bólusetningar</a:t>
            </a:r>
          </a:p>
        </p:txBody>
      </p:sp>
      <p:pic>
        <p:nvPicPr>
          <p:cNvPr id="36" name="Picture Placeholder 3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sp>
        <p:nvSpPr>
          <p:cNvPr id="18" name="Oval 17"/>
          <p:cNvSpPr/>
          <p:nvPr/>
        </p:nvSpPr>
        <p:spPr>
          <a:xfrm>
            <a:off x="1080000" y="7920000"/>
            <a:ext cx="252000" cy="252000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val 19"/>
          <p:cNvSpPr/>
          <p:nvPr/>
        </p:nvSpPr>
        <p:spPr>
          <a:xfrm>
            <a:off x="1080000" y="8280000"/>
            <a:ext cx="252000" cy="252000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0"/>
          <p:cNvSpPr/>
          <p:nvPr/>
        </p:nvSpPr>
        <p:spPr>
          <a:xfrm>
            <a:off x="5040000" y="7920000"/>
            <a:ext cx="252000" cy="252000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5040000" y="8280000"/>
            <a:ext cx="252000" cy="252000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22"/>
          <p:cNvSpPr/>
          <p:nvPr/>
        </p:nvSpPr>
        <p:spPr>
          <a:xfrm>
            <a:off x="8280000" y="7920000"/>
            <a:ext cx="252000" cy="252000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TextBox 23"/>
          <p:cNvSpPr txBox="1"/>
          <p:nvPr/>
        </p:nvSpPr>
        <p:spPr>
          <a:xfrm>
            <a:off x="1440000" y="784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Ritið í heild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0000" y="8208000"/>
            <a:ext cx="2841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Kynning aðalhagfræðings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0000" y="784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err="1" smtClean="0">
                <a:solidFill>
                  <a:srgbClr val="004562"/>
                </a:solidFill>
              </a:rPr>
              <a:t>Power</a:t>
            </a:r>
            <a:r>
              <a:rPr lang="is-IS" sz="1600" dirty="0" smtClean="0">
                <a:solidFill>
                  <a:srgbClr val="004562"/>
                </a:solidFill>
              </a:rPr>
              <a:t> </a:t>
            </a:r>
            <a:r>
              <a:rPr lang="is-IS" sz="1600" dirty="0" err="1" smtClean="0">
                <a:solidFill>
                  <a:srgbClr val="004562"/>
                </a:solidFill>
              </a:rPr>
              <a:t>Point</a:t>
            </a:r>
            <a:r>
              <a:rPr lang="is-IS" sz="1600" dirty="0" smtClean="0">
                <a:solidFill>
                  <a:srgbClr val="004562"/>
                </a:solidFill>
              </a:rPr>
              <a:t> myndir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00000" y="820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Myndagögn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40000" y="7848000"/>
            <a:ext cx="221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Tíst</a:t>
            </a:r>
            <a:endParaRPr lang="is-IS" sz="1600" dirty="0">
              <a:solidFill>
                <a:srgbClr val="004562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7053" y="8294554"/>
            <a:ext cx="357893" cy="252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60117" y="8247111"/>
            <a:ext cx="221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err="1" smtClean="0">
                <a:solidFill>
                  <a:srgbClr val="004562"/>
                </a:solidFill>
              </a:rPr>
              <a:t>Facebook</a:t>
            </a:r>
            <a:endParaRPr lang="is-IS" sz="1600" dirty="0">
              <a:solidFill>
                <a:srgbClr val="004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Peningamál í hnotskurn</a:t>
            </a:r>
            <a:endParaRPr lang="is-I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Farsótt í mikilli sókn erlendis og víða hert á sóttvörnum</a:t>
            </a:r>
            <a:endParaRPr lang="is-I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706400" cy="1524000"/>
          </a:xfrm>
        </p:spPr>
        <p:txBody>
          <a:bodyPr/>
          <a:lstStyle/>
          <a:p>
            <a:r>
              <a:rPr lang="is-IS" dirty="0" smtClean="0"/>
              <a:t>Horfur á hægari vexti útflutnings og meiri rýrnun viðskiptakjara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524000"/>
          </a:xfrm>
        </p:spPr>
        <p:txBody>
          <a:bodyPr/>
          <a:lstStyle/>
          <a:p>
            <a:r>
              <a:rPr lang="is-IS" dirty="0" smtClean="0"/>
              <a:t>Minni </a:t>
            </a:r>
            <a:r>
              <a:rPr lang="is-IS" dirty="0" err="1" smtClean="0"/>
              <a:t>sam-dráttur</a:t>
            </a:r>
            <a:r>
              <a:rPr lang="is-IS" dirty="0" smtClean="0"/>
              <a:t> í fyrra og lítillega meiri hagvöxtur í ár</a:t>
            </a:r>
            <a:endParaRPr lang="is-I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Atvinnuleysi komið yfir 10% en vísbendingar um viðsnúning á vinnumarkaði</a:t>
            </a:r>
            <a:endParaRPr lang="is-I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Verðbólga komin yfir 4% en horfur á að hún hjaðni hratt er líður á árið</a:t>
            </a:r>
            <a:endParaRPr lang="is-I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524000"/>
          </a:xfrm>
        </p:spPr>
        <p:txBody>
          <a:bodyPr/>
          <a:lstStyle/>
          <a:p>
            <a:r>
              <a:rPr lang="is-IS" dirty="0" smtClean="0"/>
              <a:t>Mikil óvissa –  ekki síst tengt farsótt og framgangi bólusetningar</a:t>
            </a:r>
            <a:endParaRPr lang="is-IS" dirty="0"/>
          </a:p>
        </p:txBody>
      </p:sp>
      <p:pic>
        <p:nvPicPr>
          <p:cNvPr id="36" name="Picture Placeholder 3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00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10605332" cy="1030288"/>
          </a:xfrm>
        </p:spPr>
        <p:txBody>
          <a:bodyPr anchor="ctr" anchorCtr="0">
            <a:normAutofit fontScale="92500"/>
          </a:bodyPr>
          <a:lstStyle/>
          <a:p>
            <a:r>
              <a:rPr lang="is-IS" dirty="0" smtClean="0"/>
              <a:t>Alþjóðleg efnahagsmál og ytri skilyrði</a:t>
            </a:r>
            <a:endParaRPr lang="is-I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38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/>
              <a:t>Farsóttin virtist í rénun í fyrrasumar en hún sótti mikið í sig veðrið um allan heim í haust og vetur … og ný afbrigði hafa greinst</a:t>
            </a:r>
          </a:p>
          <a:p>
            <a:r>
              <a:rPr lang="is-IS" dirty="0" smtClean="0"/>
              <a:t>Fjöldi </a:t>
            </a:r>
            <a:r>
              <a:rPr lang="is-IS" dirty="0"/>
              <a:t>smita er kominn yfir </a:t>
            </a:r>
            <a:r>
              <a:rPr lang="is-IS" dirty="0" smtClean="0"/>
              <a:t>103 </a:t>
            </a:r>
            <a:r>
              <a:rPr lang="is-IS" dirty="0"/>
              <a:t>milljónir og yfir </a:t>
            </a:r>
            <a:r>
              <a:rPr lang="is-IS" dirty="0" smtClean="0"/>
              <a:t>2,2 </a:t>
            </a:r>
            <a:r>
              <a:rPr lang="is-IS" dirty="0"/>
              <a:t>milljónir hafa </a:t>
            </a:r>
            <a:r>
              <a:rPr lang="is-IS" dirty="0" smtClean="0"/>
              <a:t>látist</a:t>
            </a:r>
          </a:p>
          <a:p>
            <a:r>
              <a:rPr lang="is-IS" dirty="0"/>
              <a:t>Aukin smit hafa kallað á hertar sóttvarnir á ný og sum lönd hafa þurft að loka öllu og innleiða aftur útgöngubann</a:t>
            </a:r>
            <a:endParaRPr lang="is-IS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Mikil fjölgun smita leiðir til hertra sóttvarna …</a:t>
            </a:r>
            <a:endParaRPr lang="is-I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400" y="8229600"/>
            <a:ext cx="14626000" cy="7225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dk1"/>
                </a:solidFill>
              </a:rPr>
              <a:t>1. </a:t>
            </a:r>
            <a:r>
              <a:rPr lang="is-IS" sz="1200" dirty="0" smtClean="0"/>
              <a:t>Sjö daga hreyfanlegt meðaltal</a:t>
            </a:r>
            <a:r>
              <a:rPr lang="is-IS" sz="1200" dirty="0"/>
              <a:t>. </a:t>
            </a:r>
            <a:r>
              <a:rPr lang="is-IS" sz="1200" dirty="0" smtClean="0"/>
              <a:t>2. </a:t>
            </a:r>
            <a:r>
              <a:rPr lang="is-IS" sz="1200" dirty="0"/>
              <a:t>Umfang sóttvarna vegur saman níu mælikvarða á hversu hart stjórnvöld ganga fram við að draga úr útbreiðslu COVID-19, m.a. umfang skóla- og vinnustaðalokana, samkomubanna og ferðatakmarkana. </a:t>
            </a:r>
          </a:p>
          <a:p>
            <a:r>
              <a:rPr lang="is-IS" sz="1200" i="1" dirty="0">
                <a:solidFill>
                  <a:schemeClr val="dk1"/>
                </a:solidFill>
              </a:rPr>
              <a:t>Heimildir:</a:t>
            </a:r>
            <a:r>
              <a:rPr lang="is-IS" sz="1200" dirty="0">
                <a:solidFill>
                  <a:schemeClr val="dk1"/>
                </a:solidFill>
              </a:rPr>
              <a:t> </a:t>
            </a:r>
            <a:r>
              <a:rPr lang="is-IS" sz="1200" dirty="0"/>
              <a:t>Alþjóðaheilbrigðismálastofnunin, Johns </a:t>
            </a:r>
            <a:r>
              <a:rPr lang="is-IS" sz="1200" dirty="0" err="1"/>
              <a:t>Hopkins</a:t>
            </a:r>
            <a:r>
              <a:rPr lang="is-IS" sz="1200" dirty="0"/>
              <a:t> </a:t>
            </a:r>
            <a:r>
              <a:rPr lang="is-IS" sz="1200" dirty="0" err="1" smtClean="0"/>
              <a:t>University</a:t>
            </a:r>
            <a:r>
              <a:rPr lang="is-IS" sz="1200" dirty="0" smtClean="0"/>
              <a:t>, OECD, </a:t>
            </a:r>
            <a:r>
              <a:rPr lang="is-IS" sz="1200" dirty="0" err="1">
                <a:solidFill>
                  <a:schemeClr val="dk1"/>
                </a:solidFill>
              </a:rPr>
              <a:t>Oxford</a:t>
            </a:r>
            <a:r>
              <a:rPr lang="is-IS" sz="1200" dirty="0">
                <a:solidFill>
                  <a:schemeClr val="dk1"/>
                </a:solidFill>
              </a:rPr>
              <a:t> COVID-19 </a:t>
            </a:r>
            <a:r>
              <a:rPr lang="is-IS" sz="1200" dirty="0" err="1">
                <a:solidFill>
                  <a:schemeClr val="dk1"/>
                </a:solidFill>
              </a:rPr>
              <a:t>Government</a:t>
            </a:r>
            <a:r>
              <a:rPr lang="is-IS" sz="1200" dirty="0">
                <a:solidFill>
                  <a:schemeClr val="dk1"/>
                </a:solidFill>
              </a:rPr>
              <a:t> </a:t>
            </a:r>
            <a:r>
              <a:rPr lang="is-IS" sz="1200" dirty="0" err="1">
                <a:solidFill>
                  <a:schemeClr val="dk1"/>
                </a:solidFill>
              </a:rPr>
              <a:t>Response</a:t>
            </a:r>
            <a:r>
              <a:rPr lang="is-IS" sz="1200" dirty="0">
                <a:solidFill>
                  <a:schemeClr val="dk1"/>
                </a:solidFill>
              </a:rPr>
              <a:t> </a:t>
            </a:r>
            <a:r>
              <a:rPr lang="is-IS" sz="1200" dirty="0" err="1">
                <a:solidFill>
                  <a:schemeClr val="dk1"/>
                </a:solidFill>
              </a:rPr>
              <a:t>Tracker</a:t>
            </a:r>
            <a:r>
              <a:rPr lang="is-IS" sz="1200" dirty="0" smtClean="0"/>
              <a:t>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Í </a:t>
            </a:r>
            <a:r>
              <a:rPr lang="is-IS" dirty="0"/>
              <a:t>kjölfarið hafa </a:t>
            </a:r>
            <a:r>
              <a:rPr lang="is-IS" dirty="0" smtClean="0"/>
              <a:t>efnahagsumsvif gefið eftir </a:t>
            </a:r>
            <a:r>
              <a:rPr lang="is-IS" dirty="0" smtClean="0"/>
              <a:t>(sérstaklega smásala </a:t>
            </a:r>
            <a:r>
              <a:rPr lang="is-IS" dirty="0" smtClean="0"/>
              <a:t>og þjónusta sem krefst nálægðar vi</a:t>
            </a:r>
            <a:r>
              <a:rPr lang="is-IS" dirty="0" smtClean="0"/>
              <a:t>ð annað fólk</a:t>
            </a:r>
            <a:r>
              <a:rPr lang="is-IS" dirty="0" smtClean="0"/>
              <a:t>) 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… og </a:t>
            </a:r>
            <a:r>
              <a:rPr lang="is-IS" dirty="0" smtClean="0"/>
              <a:t>virðist VLF </a:t>
            </a:r>
            <a:r>
              <a:rPr lang="is-IS" dirty="0" smtClean="0"/>
              <a:t>í helstu </a:t>
            </a:r>
            <a:r>
              <a:rPr lang="is-IS" dirty="0" smtClean="0"/>
              <a:t>viðskiptalöndum </a:t>
            </a:r>
            <a:r>
              <a:rPr lang="is-IS" dirty="0" smtClean="0"/>
              <a:t>hafa dregist saman á ný á Q4 eftir töluverða aukningu á Q3/2020 …</a:t>
            </a:r>
          </a:p>
          <a:p>
            <a:r>
              <a:rPr lang="is-IS" dirty="0" smtClean="0"/>
              <a:t>… </a:t>
            </a:r>
            <a:r>
              <a:rPr lang="is-IS" dirty="0"/>
              <a:t>og útlit fyrir að efnahagsumsvif gefi enn frekar eftir á Q1/2021 – sérstaklega á evrusvæðinu og </a:t>
            </a:r>
            <a:r>
              <a:rPr lang="is-IS" dirty="0" smtClean="0"/>
              <a:t>Bretlandi</a:t>
            </a:r>
            <a:endParaRPr lang="is-IS" dirty="0" smtClean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3024975" cy="668422"/>
          </a:xfrm>
        </p:spPr>
        <p:txBody>
          <a:bodyPr>
            <a:normAutofit/>
          </a:bodyPr>
          <a:lstStyle/>
          <a:p>
            <a:r>
              <a:rPr lang="is-IS" dirty="0" smtClean="0"/>
              <a:t>… og alþjóðleg efnahagsumsvif gefa eftir á ný</a:t>
            </a:r>
            <a:endParaRPr lang="is-IS" dirty="0"/>
          </a:p>
        </p:txBody>
      </p:sp>
      <p:pic>
        <p:nvPicPr>
          <p:cNvPr id="17" name="Content Placeholder 16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9400" y="8153400"/>
            <a:ext cx="14626000" cy="7987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</a:t>
            </a:r>
            <a:r>
              <a:rPr lang="is-IS" sz="1200" dirty="0">
                <a:solidFill>
                  <a:schemeClr val="dk1"/>
                </a:solidFill>
              </a:rPr>
              <a:t>Fjöldi heimsókna á veitingahús, kaffihús, verslunarmiðstöðvar, skemmtigarða, söfn og kvikmyndahús samkvæmt </a:t>
            </a:r>
            <a:r>
              <a:rPr lang="is-IS" sz="1200" dirty="0" err="1">
                <a:solidFill>
                  <a:schemeClr val="dk1"/>
                </a:solidFill>
              </a:rPr>
              <a:t>Google</a:t>
            </a:r>
            <a:r>
              <a:rPr lang="is-IS" sz="1200" dirty="0">
                <a:solidFill>
                  <a:schemeClr val="dk1"/>
                </a:solidFill>
              </a:rPr>
              <a:t>. Breyting frá tímabilinu 3. janúar - 6. febrúar 2020</a:t>
            </a:r>
            <a:r>
              <a:rPr lang="is-IS" sz="1200" dirty="0" smtClean="0">
                <a:solidFill>
                  <a:schemeClr val="dk1"/>
                </a:solidFill>
              </a:rPr>
              <a:t>. S</a:t>
            </a:r>
            <a:r>
              <a:rPr lang="is-IS" sz="1200" dirty="0" smtClean="0"/>
              <a:t>jö </a:t>
            </a:r>
            <a:r>
              <a:rPr lang="is-IS" sz="1200" dirty="0" smtClean="0"/>
              <a:t>daga hreyfanlegt meðaltal. </a:t>
            </a:r>
            <a:r>
              <a:rPr lang="is-IS" sz="1200" dirty="0">
                <a:solidFill>
                  <a:schemeClr val="dk1"/>
                </a:solidFill>
              </a:rPr>
              <a:t>Norðurlönd eru Danmörk, Noregur og Svíþjóð</a:t>
            </a:r>
            <a:r>
              <a:rPr lang="is-IS" sz="1200" dirty="0" smtClean="0">
                <a:solidFill>
                  <a:schemeClr val="dk1"/>
                </a:solidFill>
              </a:rPr>
              <a:t>. </a:t>
            </a:r>
            <a:r>
              <a:rPr lang="is-IS" sz="1200" dirty="0" smtClean="0">
                <a:solidFill>
                  <a:schemeClr val="dk1"/>
                </a:solidFill>
              </a:rPr>
              <a:t>2</a:t>
            </a:r>
            <a:r>
              <a:rPr lang="is-IS" sz="1200" dirty="0" smtClean="0">
                <a:solidFill>
                  <a:schemeClr val="dk1"/>
                </a:solidFill>
              </a:rPr>
              <a:t>. </a:t>
            </a:r>
            <a:r>
              <a:rPr lang="is-IS" sz="1200" dirty="0"/>
              <a:t>Árstíðarleiðréttar tölur. Grunnspá Seðlabankans 4. </a:t>
            </a:r>
            <a:r>
              <a:rPr lang="is-IS" sz="1200" dirty="0" err="1"/>
              <a:t>ársfj</a:t>
            </a:r>
            <a:r>
              <a:rPr lang="is-IS" sz="1200" dirty="0"/>
              <a:t>. 2020 fyrir helstu viðskiptalönd. </a:t>
            </a:r>
            <a:r>
              <a:rPr lang="is-IS" sz="1200" dirty="0" smtClean="0"/>
              <a:t>3. </a:t>
            </a:r>
            <a:r>
              <a:rPr lang="is-IS" sz="1200" dirty="0" err="1"/>
              <a:t>PMI-framleiðsluvísitala</a:t>
            </a:r>
            <a:r>
              <a:rPr lang="is-IS" sz="1200" dirty="0"/>
              <a:t> IHS </a:t>
            </a:r>
            <a:r>
              <a:rPr lang="is-IS" sz="1200" dirty="0" err="1"/>
              <a:t>Markit</a:t>
            </a:r>
            <a:r>
              <a:rPr lang="is-IS" sz="1200" dirty="0"/>
              <a:t> fyrir framleiðslu- og þjónustu (</a:t>
            </a:r>
            <a:r>
              <a:rPr lang="is-IS" sz="1200" dirty="0" err="1"/>
              <a:t>Composite</a:t>
            </a:r>
            <a:r>
              <a:rPr lang="is-IS" sz="1200" dirty="0"/>
              <a:t> </a:t>
            </a:r>
            <a:r>
              <a:rPr lang="is-IS" sz="1200" dirty="0" err="1"/>
              <a:t>Output</a:t>
            </a:r>
            <a:r>
              <a:rPr lang="is-IS" sz="1200" dirty="0"/>
              <a:t> </a:t>
            </a:r>
            <a:r>
              <a:rPr lang="is-IS" sz="1200" dirty="0" err="1"/>
              <a:t>Purchasing</a:t>
            </a:r>
            <a:r>
              <a:rPr lang="is-IS" sz="1200" dirty="0"/>
              <a:t> Managers' Index). Vísitalan er birt mánaðarlega og er árstíðarleiðrétt. Þegar gildi vísitölunnar er yfir 50 táknar það vöxt í framleiðslu milli mánaða en ef hún er undir 50 táknar það samdrátt.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</a:t>
            </a:r>
            <a:r>
              <a:rPr lang="is-IS" sz="1200" dirty="0" err="1" smtClean="0">
                <a:solidFill>
                  <a:schemeClr val="dk1"/>
                </a:solidFill>
              </a:rPr>
              <a:t>Google</a:t>
            </a:r>
            <a:r>
              <a:rPr lang="is-IS" sz="1200" dirty="0" smtClean="0">
                <a:solidFill>
                  <a:schemeClr val="dk1"/>
                </a:solidFill>
              </a:rPr>
              <a:t>, </a:t>
            </a:r>
            <a:r>
              <a:rPr lang="is-IS" sz="1200" dirty="0" err="1" smtClean="0">
                <a:solidFill>
                  <a:schemeClr val="dk1"/>
                </a:solidFill>
              </a:rPr>
              <a:t>Refinitiv</a:t>
            </a:r>
            <a:r>
              <a:rPr lang="is-IS" sz="1200" dirty="0" smtClean="0">
                <a:solidFill>
                  <a:schemeClr val="dk1"/>
                </a:solidFill>
              </a:rPr>
              <a:t> </a:t>
            </a:r>
            <a:r>
              <a:rPr lang="is-IS" sz="1200" dirty="0" err="1" smtClean="0">
                <a:solidFill>
                  <a:schemeClr val="dk1"/>
                </a:solidFill>
              </a:rPr>
              <a:t>Datastream</a:t>
            </a:r>
            <a:r>
              <a:rPr lang="is-IS" sz="1200" dirty="0" smtClean="0">
                <a:solidFill>
                  <a:schemeClr val="dk1"/>
                </a:solidFill>
              </a:rPr>
              <a:t>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Alþjóðlegt </a:t>
            </a:r>
            <a:r>
              <a:rPr lang="is-IS" dirty="0" smtClean="0"/>
              <a:t>olíu- og hrávöruverð </a:t>
            </a:r>
            <a:r>
              <a:rPr lang="is-IS" dirty="0" smtClean="0"/>
              <a:t>tók að hækka á ný í nóvember í takt við aukna bjartsýni um bóluefni gegn </a:t>
            </a:r>
            <a:r>
              <a:rPr lang="is-IS" dirty="0" smtClean="0"/>
              <a:t>farsóttinni …</a:t>
            </a:r>
          </a:p>
          <a:p>
            <a:r>
              <a:rPr lang="is-IS" dirty="0" smtClean="0"/>
              <a:t>… en horfur um verð sjávarafurða hafa versnað mikið og við bætist meiri lækkun í fyrra en áður var áætlað …</a:t>
            </a:r>
          </a:p>
          <a:p>
            <a:r>
              <a:rPr lang="is-IS" dirty="0" smtClean="0"/>
              <a:t>… og því rýrna viðskiptakjör meira en spáð var í PM 20/4: </a:t>
            </a:r>
            <a:r>
              <a:rPr lang="is-IS" dirty="0" smtClean="0"/>
              <a:t>nú </a:t>
            </a:r>
            <a:r>
              <a:rPr lang="is-IS" dirty="0" smtClean="0"/>
              <a:t>spáð 2½% rýrnun 2020-21 en í PM 20/4 var spáð ½% </a:t>
            </a:r>
            <a:r>
              <a:rPr lang="is-IS" dirty="0" smtClean="0"/>
              <a:t>bata</a:t>
            </a:r>
            <a:endParaRPr lang="is-IS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Viðskiptakjör rýrna meira en áður var spáð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dk1"/>
                </a:solidFill>
              </a:rPr>
              <a:t>1. </a:t>
            </a:r>
            <a:r>
              <a:rPr lang="is-IS" sz="1200" dirty="0"/>
              <a:t>Grunnspá Seðlabankans 2020-2023. Brotalína sýnir spá frá PM </a:t>
            </a:r>
            <a:r>
              <a:rPr lang="is-IS" sz="1200" dirty="0" smtClean="0"/>
              <a:t>2020/4. </a:t>
            </a:r>
            <a:endParaRPr lang="is-IS" sz="1200" dirty="0"/>
          </a:p>
          <a:p>
            <a:r>
              <a:rPr lang="is-IS" sz="1200" i="1" dirty="0">
                <a:solidFill>
                  <a:schemeClr val="dk1"/>
                </a:solidFill>
              </a:rPr>
              <a:t>Heimildir:</a:t>
            </a:r>
            <a:r>
              <a:rPr lang="is-IS" sz="1200" dirty="0">
                <a:solidFill>
                  <a:schemeClr val="dk1"/>
                </a:solidFill>
              </a:rPr>
              <a:t> </a:t>
            </a:r>
            <a:r>
              <a:rPr lang="is-IS" sz="1200" dirty="0" smtClean="0">
                <a:solidFill>
                  <a:schemeClr val="dk1"/>
                </a:solidFill>
              </a:rPr>
              <a:t>Hagstofa Íslands, </a:t>
            </a:r>
            <a:r>
              <a:rPr lang="is-IS" sz="1200" dirty="0" err="1" smtClean="0">
                <a:solidFill>
                  <a:schemeClr val="dk1"/>
                </a:solidFill>
              </a:rPr>
              <a:t>Refinitiv</a:t>
            </a:r>
            <a:r>
              <a:rPr lang="is-IS" sz="1200" dirty="0" smtClean="0">
                <a:solidFill>
                  <a:schemeClr val="dk1"/>
                </a:solidFill>
              </a:rPr>
              <a:t>, Seðlabanki </a:t>
            </a:r>
            <a:r>
              <a:rPr lang="is-IS" sz="1200" dirty="0">
                <a:solidFill>
                  <a:schemeClr val="dk1"/>
                </a:solidFill>
              </a:rPr>
              <a:t>Íslands.</a:t>
            </a:r>
            <a:r>
              <a:rPr lang="is-IS" sz="1200" dirty="0"/>
              <a:t> 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Útflutningur vöru </a:t>
            </a:r>
            <a:r>
              <a:rPr lang="is-IS" dirty="0"/>
              <a:t>og </a:t>
            </a:r>
            <a:r>
              <a:rPr lang="is-IS" dirty="0" smtClean="0"/>
              <a:t>þjónustu </a:t>
            </a:r>
            <a:r>
              <a:rPr lang="is-IS" dirty="0"/>
              <a:t>jókst lítillega milli fjórðunga á Q3 en er enn 39% minni en á </a:t>
            </a:r>
            <a:r>
              <a:rPr lang="is-IS" dirty="0" smtClean="0"/>
              <a:t>Q3/2019 (þjónusta 64% minni)</a:t>
            </a:r>
          </a:p>
          <a:p>
            <a:r>
              <a:rPr lang="is-IS" dirty="0" smtClean="0"/>
              <a:t>Minni aukning á Q3 </a:t>
            </a:r>
            <a:r>
              <a:rPr lang="is-IS" dirty="0"/>
              <a:t>en spáð </a:t>
            </a:r>
            <a:r>
              <a:rPr lang="is-IS" dirty="0" smtClean="0"/>
              <a:t>í </a:t>
            </a:r>
            <a:r>
              <a:rPr lang="is-IS" dirty="0"/>
              <a:t>PM </a:t>
            </a:r>
            <a:r>
              <a:rPr lang="is-IS" dirty="0" smtClean="0"/>
              <a:t>20/4 – útflutningur hugverka vegur þungt en hann færist á Q4 og spá fyrir 2020 því óbreytt</a:t>
            </a:r>
            <a:endParaRPr lang="is-IS" dirty="0"/>
          </a:p>
          <a:p>
            <a:r>
              <a:rPr lang="is-IS" dirty="0" smtClean="0"/>
              <a:t>Spá um viðskiptajöfnuð breytist meira: endurskoðun á sögulegum tölum og lakari horfur um útflutning og viðskiptakjör í ár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Útflutningssamdráttur og minni viðskiptaafgangur</a:t>
            </a:r>
            <a:endParaRPr lang="is-I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400" y="8305800"/>
            <a:ext cx="14776200" cy="6463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Árstíðarleiðréttar magnvísitölur. 2. </a:t>
            </a:r>
            <a:r>
              <a:rPr lang="is-IS" sz="1200" dirty="0"/>
              <a:t>Vegna keðjutengingar getur verið að summa undirliðanna sé ekki jöfn heildarútflutningi. </a:t>
            </a:r>
            <a:r>
              <a:rPr lang="is-IS" sz="1200" dirty="0" smtClean="0"/>
              <a:t>Ferðaþjónusta </a:t>
            </a:r>
            <a:r>
              <a:rPr lang="is-IS" sz="1200" dirty="0"/>
              <a:t>er samtala á „ferðalögum“ og „farþegaflutningum með flugi“. Álútflutningur skv. skilgreiningu þjóðhagsreikninga. Grunnspá Seðlabankans 2020-2023. Brotalína sýnir spá frá PM </a:t>
            </a:r>
            <a:r>
              <a:rPr lang="is-IS" sz="1200" dirty="0" smtClean="0"/>
              <a:t>2020/4. 3. </a:t>
            </a:r>
            <a:r>
              <a:rPr lang="is-IS" sz="1200" dirty="0"/>
              <a:t>Jöfnuður rekstrarframlaga talin með frumþáttajöfnuði. Grunnspá Seðlabankans 2020-2023. Brotalína sýnir spá frá PM </a:t>
            </a:r>
            <a:r>
              <a:rPr lang="is-IS" sz="1200" dirty="0" smtClean="0"/>
              <a:t>2020/4.</a:t>
            </a:r>
            <a:endParaRPr lang="is-IS" sz="1200" dirty="0"/>
          </a:p>
          <a:p>
            <a:r>
              <a:rPr lang="is-IS" sz="1200" i="1" dirty="0"/>
              <a:t>Heimildir:</a:t>
            </a:r>
            <a:r>
              <a:rPr lang="is-IS" sz="1200" dirty="0"/>
              <a:t> Hagstofa Íslands, </a:t>
            </a:r>
            <a:r>
              <a:rPr lang="is-IS" sz="1200" dirty="0" smtClean="0"/>
              <a:t>Seðlabanki Íslands.</a:t>
            </a:r>
            <a:endParaRPr lang="is-IS" sz="12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10605332" cy="1030288"/>
          </a:xfrm>
        </p:spPr>
        <p:txBody>
          <a:bodyPr anchor="ctr" anchorCtr="0">
            <a:normAutofit/>
          </a:bodyPr>
          <a:lstStyle/>
          <a:p>
            <a:r>
              <a:rPr lang="is-IS" dirty="0" smtClean="0"/>
              <a:t>Innlent raunhagkerfi</a:t>
            </a:r>
            <a:endParaRPr lang="is-I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68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Eftir kröftugan bata í sumar gáfu innlend umsvif (sérstaklega þjónusta sem krefst nálægðar við annað fólk) eftir í haust þegar smitum fjölgaði mikið og hert var á sóttvörnum …</a:t>
            </a:r>
          </a:p>
          <a:p>
            <a:r>
              <a:rPr lang="is-IS" dirty="0" smtClean="0"/>
              <a:t>… en þau sóttu í sig veðrið á ný eftir að smitum fækkaði í </a:t>
            </a:r>
            <a:r>
              <a:rPr lang="is-IS" dirty="0" smtClean="0"/>
              <a:t>nóvember </a:t>
            </a:r>
            <a:r>
              <a:rPr lang="is-IS" dirty="0" smtClean="0"/>
              <a:t>og heldur var slakað á sóttvörnum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Innlend umsvif sveiflast með smitum og sóttvörnum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153400"/>
            <a:ext cx="14626000" cy="7987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dk1"/>
                </a:solidFill>
              </a:rPr>
              <a:t>1. Fjöldi staðfestra smita er sjö daga hreyfanlegt meðaltal. </a:t>
            </a:r>
            <a:r>
              <a:rPr lang="is-IS" sz="1200" dirty="0">
                <a:solidFill>
                  <a:schemeClr val="dk1"/>
                </a:solidFill>
              </a:rPr>
              <a:t>Umfang sóttvarna vegur saman ýmsa mælikvarða á hversu hart stjórnvöld ganga </a:t>
            </a:r>
            <a:r>
              <a:rPr lang="is-IS" sz="1200" dirty="0" smtClean="0">
                <a:solidFill>
                  <a:schemeClr val="dk1"/>
                </a:solidFill>
              </a:rPr>
              <a:t>fram</a:t>
            </a:r>
            <a:r>
              <a:rPr lang="is-IS" sz="1200" dirty="0" smtClean="0"/>
              <a:t> </a:t>
            </a:r>
            <a:r>
              <a:rPr lang="is-IS" sz="1200" dirty="0"/>
              <a:t>við að draga úr útbreiðslu COVID-19. </a:t>
            </a:r>
            <a:r>
              <a:rPr lang="is-IS" sz="1200" dirty="0" smtClean="0"/>
              <a:t> 2. Akandi </a:t>
            </a:r>
            <a:r>
              <a:rPr lang="is-IS" sz="1200" dirty="0"/>
              <a:t>umferð er dagleg umferð um Hafnarfjarðarveg sunnan </a:t>
            </a:r>
            <a:r>
              <a:rPr lang="is-IS" sz="1200" dirty="0" err="1" smtClean="0"/>
              <a:t>Kópavogslækjar</a:t>
            </a:r>
            <a:r>
              <a:rPr lang="is-IS" sz="1200" dirty="0"/>
              <a:t>, Reykjanesbraut við Dalveg í </a:t>
            </a:r>
            <a:r>
              <a:rPr lang="is-IS" sz="1200" dirty="0" err="1"/>
              <a:t>Kópavogi</a:t>
            </a:r>
            <a:r>
              <a:rPr lang="is-IS" sz="1200" dirty="0"/>
              <a:t> og Vesturlandsveg ofan Ártúnsbrekku. </a:t>
            </a:r>
            <a:r>
              <a:rPr lang="is-IS" sz="1200" dirty="0" smtClean="0"/>
              <a:t>Greiðslukortatölur </a:t>
            </a:r>
            <a:r>
              <a:rPr lang="is-IS" sz="1200" dirty="0"/>
              <a:t>eru sa</a:t>
            </a:r>
            <a:r>
              <a:rPr lang="is-IS" sz="1200" dirty="0">
                <a:solidFill>
                  <a:schemeClr val="dk1"/>
                </a:solidFill>
              </a:rPr>
              <a:t>mtala debet- og kreditkort </a:t>
            </a:r>
            <a:r>
              <a:rPr lang="is-IS" sz="1200" dirty="0" err="1">
                <a:solidFill>
                  <a:schemeClr val="dk1"/>
                </a:solidFill>
              </a:rPr>
              <a:t>útgefinna</a:t>
            </a:r>
            <a:r>
              <a:rPr lang="is-IS" sz="1200" dirty="0">
                <a:solidFill>
                  <a:schemeClr val="dk1"/>
                </a:solidFill>
              </a:rPr>
              <a:t> af innlendum aðilum</a:t>
            </a:r>
            <a:r>
              <a:rPr lang="is-IS" sz="1200" dirty="0" smtClean="0">
                <a:solidFill>
                  <a:schemeClr val="dk1"/>
                </a:solidFill>
              </a:rPr>
              <a:t>. Fjórtán daga hreyfanlegt meðaltal. 3. Ýmis </a:t>
            </a:r>
            <a:r>
              <a:rPr lang="is-IS" sz="1200" dirty="0">
                <a:solidFill>
                  <a:schemeClr val="dk1"/>
                </a:solidFill>
              </a:rPr>
              <a:t>þjónusta á við veitingastaði, leikhús, líkamsræktarstöðvar o.fl. Heimilisútgjöld eiga við kaup á raftækjum, húsgögnum og í byggingavöruverslunum.</a:t>
            </a:r>
            <a:r>
              <a:rPr lang="is-IS" sz="1200" dirty="0" smtClean="0"/>
              <a:t> 4 vikna hreyfanlegt meðaltal.</a:t>
            </a:r>
          </a:p>
          <a:p>
            <a:r>
              <a:rPr lang="is-IS" sz="1200" i="1" dirty="0" smtClean="0">
                <a:solidFill>
                  <a:schemeClr val="dk1"/>
                </a:solidFill>
              </a:rPr>
              <a:t>Heimildir:</a:t>
            </a:r>
            <a:r>
              <a:rPr lang="is-IS" sz="1200" dirty="0" smtClean="0">
                <a:solidFill>
                  <a:schemeClr val="dk1"/>
                </a:solidFill>
              </a:rPr>
              <a:t> </a:t>
            </a:r>
            <a:r>
              <a:rPr lang="is-IS" sz="1200" dirty="0" err="1" smtClean="0">
                <a:solidFill>
                  <a:schemeClr val="dk1"/>
                </a:solidFill>
              </a:rPr>
              <a:t>Covid.is</a:t>
            </a:r>
            <a:r>
              <a:rPr lang="is-IS" sz="1200" dirty="0" smtClean="0">
                <a:solidFill>
                  <a:schemeClr val="dk1"/>
                </a:solidFill>
              </a:rPr>
              <a:t>, Hagstofa </a:t>
            </a:r>
            <a:r>
              <a:rPr lang="is-IS" sz="1200" dirty="0" smtClean="0"/>
              <a:t>Íslands, </a:t>
            </a:r>
            <a:r>
              <a:rPr lang="is-IS" sz="1200" dirty="0" err="1" smtClean="0"/>
              <a:t>Meniga</a:t>
            </a:r>
            <a:r>
              <a:rPr lang="is-IS" sz="1200" dirty="0" smtClean="0"/>
              <a:t> Markaðsvakt, </a:t>
            </a:r>
            <a:r>
              <a:rPr lang="is-IS" sz="1200" dirty="0" err="1" smtClean="0"/>
              <a:t>Oxford</a:t>
            </a:r>
            <a:r>
              <a:rPr lang="is-IS" sz="1200" dirty="0" smtClean="0"/>
              <a:t> COVID-19 </a:t>
            </a:r>
            <a:r>
              <a:rPr lang="is-IS" sz="1200" dirty="0" err="1" smtClean="0"/>
              <a:t>Government</a:t>
            </a:r>
            <a:r>
              <a:rPr lang="is-IS" sz="1200" dirty="0" smtClean="0"/>
              <a:t> </a:t>
            </a:r>
            <a:r>
              <a:rPr lang="is-IS" sz="1200" dirty="0" err="1" smtClean="0"/>
              <a:t>Response</a:t>
            </a:r>
            <a:r>
              <a:rPr lang="is-IS" sz="1200" dirty="0" smtClean="0"/>
              <a:t> </a:t>
            </a:r>
            <a:r>
              <a:rPr lang="is-IS" sz="1200" dirty="0" err="1" smtClean="0"/>
              <a:t>Tracker</a:t>
            </a:r>
            <a:r>
              <a:rPr lang="is-IS" sz="1200" dirty="0" smtClean="0"/>
              <a:t>, Vegagerðin</a:t>
            </a:r>
            <a:r>
              <a:rPr lang="is-IS" sz="1200" dirty="0" smtClean="0">
                <a:solidFill>
                  <a:schemeClr val="dk1"/>
                </a:solidFill>
              </a:rPr>
              <a:t>, Seðlabanki Íslands.</a:t>
            </a:r>
            <a:r>
              <a:rPr lang="is-IS" sz="1200" dirty="0" smtClean="0"/>
              <a:t> </a:t>
            </a:r>
            <a:endParaRPr lang="is-IS" sz="1200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71268</TotalTime>
  <Words>1862</Words>
  <Application>Microsoft Office PowerPoint</Application>
  <PresentationFormat>Custom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Mikil fjölgun smita leiðir til hertra sóttvarna …</vt:lpstr>
      <vt:lpstr>… og alþjóðleg efnahagsumsvif gefa eftir á ný</vt:lpstr>
      <vt:lpstr>Viðskiptakjör rýrna meira en áður var spáð</vt:lpstr>
      <vt:lpstr>Útflutningssamdráttur og minni viðskiptaafgangur</vt:lpstr>
      <vt:lpstr>PowerPoint Presentation</vt:lpstr>
      <vt:lpstr>Innlend umsvif sveiflast með smitum og sóttvörnum</vt:lpstr>
      <vt:lpstr>Kröftugri viðsnúningur á Q3 en spáð var í nóvember</vt:lpstr>
      <vt:lpstr>Innlend eftirspurn og utanríkisviðskipti vegast á</vt:lpstr>
      <vt:lpstr>Mikið atvinnuleysi en vísbendingar um viðsnúning …</vt:lpstr>
      <vt:lpstr>… en slakinn ekki talinn hverfa fyrr en í lok spátíma</vt:lpstr>
      <vt:lpstr>PowerPoint Presentation</vt:lpstr>
      <vt:lpstr>Verðbólga yfir efri mörkum í fyrsta sinn frá 2013 …</vt:lpstr>
      <vt:lpstr>… en verðbólguvæntingar eru enn við markmið …</vt:lpstr>
      <vt:lpstr>… og horfur á að verðbólga hjaðni tiltölulega hratt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Sedlabankinn_PPT_grunnur_1-10</dc:title>
  <dc:creator>SÍ Þórarinn Gunnar Pétursson</dc:creator>
  <cp:lastModifiedBy>SÍ Þórarinn Gunnar Pétursson</cp:lastModifiedBy>
  <cp:revision>1668</cp:revision>
  <cp:lastPrinted>2020-10-13T16:00:12Z</cp:lastPrinted>
  <dcterms:created xsi:type="dcterms:W3CDTF">2017-01-22T13:40:49Z</dcterms:created>
  <dcterms:modified xsi:type="dcterms:W3CDTF">2021-02-03T11:15:32Z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2017-01-22T00:00:00Z</vt:filetime>
  </property>
</Properties>
</file>