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711" r:id="rId2"/>
    <p:sldId id="715" r:id="rId3"/>
    <p:sldId id="717" r:id="rId4"/>
    <p:sldId id="754" r:id="rId5"/>
    <p:sldId id="721" r:id="rId6"/>
    <p:sldId id="722" r:id="rId7"/>
    <p:sldId id="723" r:id="rId8"/>
    <p:sldId id="724" r:id="rId9"/>
    <p:sldId id="725" r:id="rId10"/>
    <p:sldId id="727" r:id="rId11"/>
    <p:sldId id="728" r:id="rId12"/>
    <p:sldId id="729" r:id="rId13"/>
    <p:sldId id="755" r:id="rId14"/>
    <p:sldId id="732" r:id="rId15"/>
    <p:sldId id="733" r:id="rId16"/>
    <p:sldId id="734" r:id="rId17"/>
    <p:sldId id="735" r:id="rId18"/>
    <p:sldId id="736" r:id="rId19"/>
    <p:sldId id="737" r:id="rId20"/>
    <p:sldId id="751" r:id="rId21"/>
    <p:sldId id="741" r:id="rId22"/>
    <p:sldId id="748" r:id="rId23"/>
  </p:sldIdLst>
  <p:sldSz cx="16256000" cy="9144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03C"/>
    <a:srgbClr val="C00000"/>
    <a:srgbClr val="ECE9E4"/>
    <a:srgbClr val="004562"/>
    <a:srgbClr val="FFD100"/>
    <a:srgbClr val="F79646"/>
    <a:srgbClr val="EC6B12"/>
    <a:srgbClr val="941813"/>
    <a:srgbClr val="F5F4F4"/>
    <a:srgbClr val="008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0" autoAdjust="0"/>
    <p:restoredTop sz="96473" autoAdjust="0"/>
  </p:normalViewPr>
  <p:slideViewPr>
    <p:cSldViewPr>
      <p:cViewPr varScale="1">
        <p:scale>
          <a:sx n="87" d="100"/>
          <a:sy n="87" d="100"/>
        </p:scale>
        <p:origin x="108" y="90"/>
      </p:cViewPr>
      <p:guideLst>
        <p:guide orient="horz" pos="2880"/>
        <p:guide pos="190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9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587" cy="498499"/>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915" y="1"/>
            <a:ext cx="2946674" cy="498499"/>
          </a:xfrm>
          <a:prstGeom prst="rect">
            <a:avLst/>
          </a:prstGeom>
        </p:spPr>
        <p:txBody>
          <a:bodyPr vert="horz" lIns="91440" tIns="45720" rIns="91440" bIns="45720" rtlCol="0"/>
          <a:lstStyle>
            <a:lvl1pPr algn="r">
              <a:defRPr sz="1200"/>
            </a:lvl1pPr>
          </a:lstStyle>
          <a:p>
            <a:fld id="{9D0418B7-B189-4925-8CAA-399CF16DEDC2}" type="datetimeFigureOut">
              <a:rPr lang="is-IS" smtClean="0"/>
              <a:t>19.5.2021</a:t>
            </a:fld>
            <a:endParaRPr lang="is-IS"/>
          </a:p>
        </p:txBody>
      </p:sp>
      <p:sp>
        <p:nvSpPr>
          <p:cNvPr id="4" name="Footer Placeholder 3"/>
          <p:cNvSpPr>
            <a:spLocks noGrp="1"/>
          </p:cNvSpPr>
          <p:nvPr>
            <p:ph type="ftr" sz="quarter" idx="2"/>
          </p:nvPr>
        </p:nvSpPr>
        <p:spPr>
          <a:xfrm>
            <a:off x="0" y="9429728"/>
            <a:ext cx="2945587" cy="498497"/>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915" y="9429728"/>
            <a:ext cx="2946674" cy="498497"/>
          </a:xfrm>
          <a:prstGeom prst="rect">
            <a:avLst/>
          </a:prstGeom>
        </p:spPr>
        <p:txBody>
          <a:bodyPr vert="horz" lIns="91440" tIns="45720" rIns="91440" bIns="45720" rtlCol="0" anchor="b"/>
          <a:lstStyle>
            <a:lvl1pPr algn="r">
              <a:defRPr sz="1200"/>
            </a:lvl1pPr>
          </a:lstStyle>
          <a:p>
            <a:fld id="{642DEB4B-235F-4E2E-AC53-DE5FD93D0D03}" type="slidenum">
              <a:rPr lang="is-IS" smtClean="0"/>
              <a:t>‹#›</a:t>
            </a:fld>
            <a:endParaRPr lang="is-IS"/>
          </a:p>
        </p:txBody>
      </p:sp>
    </p:spTree>
    <p:extLst>
      <p:ext uri="{BB962C8B-B14F-4D97-AF65-F5344CB8AC3E}">
        <p14:creationId xmlns:p14="http://schemas.microsoft.com/office/powerpoint/2010/main" val="3810282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38" cy="498135"/>
          </a:xfrm>
          <a:prstGeom prst="rect">
            <a:avLst/>
          </a:prstGeom>
        </p:spPr>
        <p:txBody>
          <a:bodyPr vert="horz" lIns="60213" tIns="30107" rIns="60213" bIns="30107" rtlCol="0"/>
          <a:lstStyle>
            <a:lvl1pPr algn="l">
              <a:defRPr sz="800"/>
            </a:lvl1pPr>
          </a:lstStyle>
          <a:p>
            <a:endParaRPr lang="en-US"/>
          </a:p>
        </p:txBody>
      </p:sp>
      <p:sp>
        <p:nvSpPr>
          <p:cNvPr id="3" name="Date Placeholder 2"/>
          <p:cNvSpPr>
            <a:spLocks noGrp="1"/>
          </p:cNvSpPr>
          <p:nvPr>
            <p:ph type="dt" idx="1"/>
          </p:nvPr>
        </p:nvSpPr>
        <p:spPr>
          <a:xfrm>
            <a:off x="3850246" y="0"/>
            <a:ext cx="2946102" cy="498135"/>
          </a:xfrm>
          <a:prstGeom prst="rect">
            <a:avLst/>
          </a:prstGeom>
        </p:spPr>
        <p:txBody>
          <a:bodyPr vert="horz" lIns="60213" tIns="30107" rIns="60213" bIns="30107" rtlCol="0"/>
          <a:lstStyle>
            <a:lvl1pPr algn="r">
              <a:defRPr sz="800"/>
            </a:lvl1pPr>
          </a:lstStyle>
          <a:p>
            <a:fld id="{A018983A-DE37-6548-8B7B-FA71F791DEB9}" type="datetimeFigureOut">
              <a:rPr lang="en-US" smtClean="0"/>
              <a:t>5/19/2021</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60213" tIns="30107" rIns="60213" bIns="30107" rtlCol="0" anchor="ctr"/>
          <a:lstStyle/>
          <a:p>
            <a:endParaRPr lang="en-US"/>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60213" tIns="30107" rIns="60213" bIns="301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438" cy="498135"/>
          </a:xfrm>
          <a:prstGeom prst="rect">
            <a:avLst/>
          </a:prstGeom>
        </p:spPr>
        <p:txBody>
          <a:bodyPr vert="horz" lIns="60213" tIns="30107" rIns="60213" bIns="30107" rtlCol="0" anchor="b"/>
          <a:lstStyle>
            <a:lvl1pPr algn="l">
              <a:defRPr sz="800"/>
            </a:lvl1pPr>
          </a:lstStyle>
          <a:p>
            <a:endParaRPr lang="en-US"/>
          </a:p>
        </p:txBody>
      </p:sp>
      <p:sp>
        <p:nvSpPr>
          <p:cNvPr id="7" name="Slide Number Placeholder 6"/>
          <p:cNvSpPr>
            <a:spLocks noGrp="1"/>
          </p:cNvSpPr>
          <p:nvPr>
            <p:ph type="sldNum" sz="quarter" idx="5"/>
          </p:nvPr>
        </p:nvSpPr>
        <p:spPr>
          <a:xfrm>
            <a:off x="3850246" y="9430091"/>
            <a:ext cx="2946102" cy="498135"/>
          </a:xfrm>
          <a:prstGeom prst="rect">
            <a:avLst/>
          </a:prstGeom>
        </p:spPr>
        <p:txBody>
          <a:bodyPr vert="horz" lIns="60213" tIns="30107" rIns="60213" bIns="30107" rtlCol="0" anchor="b"/>
          <a:lstStyle>
            <a:lvl1pPr algn="r">
              <a:defRPr sz="800"/>
            </a:lvl1pPr>
          </a:lstStyle>
          <a:p>
            <a:fld id="{5B160DF1-44A9-254D-B319-9F503AACB0A0}" type="slidenum">
              <a:rPr lang="en-US" smtClean="0"/>
              <a:t>‹#›</a:t>
            </a:fld>
            <a:endParaRPr lang="en-US"/>
          </a:p>
        </p:txBody>
      </p:sp>
    </p:spTree>
    <p:extLst>
      <p:ext uri="{BB962C8B-B14F-4D97-AF65-F5344CB8AC3E}">
        <p14:creationId xmlns:p14="http://schemas.microsoft.com/office/powerpoint/2010/main" val="10675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íða">
    <p:spTree>
      <p:nvGrpSpPr>
        <p:cNvPr id="1" name=""/>
        <p:cNvGrpSpPr/>
        <p:nvPr/>
      </p:nvGrpSpPr>
      <p:grpSpPr>
        <a:xfrm>
          <a:off x="0" y="0"/>
          <a:ext cx="0" cy="0"/>
          <a:chOff x="0" y="0"/>
          <a:chExt cx="0" cy="0"/>
        </a:xfrm>
      </p:grpSpPr>
      <p:pic>
        <p:nvPicPr>
          <p:cNvPr id="1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 r="3"/>
          <a:stretch>
            <a:fillRect/>
          </a:stretch>
        </p:blipFill>
        <p:spPr>
          <a:xfrm>
            <a:off x="0" y="1316038"/>
            <a:ext cx="13157834" cy="6509941"/>
          </a:xfrm>
          <a:prstGeom prst="rect">
            <a:avLst/>
          </a:prstGeom>
        </p:spPr>
      </p:pic>
      <p:sp>
        <p:nvSpPr>
          <p:cNvPr id="16"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noProof="0"/>
          </a:p>
        </p:txBody>
      </p:sp>
      <p:sp>
        <p:nvSpPr>
          <p:cNvPr id="18" name="object 12"/>
          <p:cNvSpPr/>
          <p:nvPr userDrawn="1"/>
        </p:nvSpPr>
        <p:spPr>
          <a:xfrm>
            <a:off x="13158392" y="1316596"/>
            <a:ext cx="3097607"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noProof="0"/>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06500" y="3743127"/>
            <a:ext cx="1612900" cy="1651000"/>
          </a:xfrm>
          <a:prstGeom prst="rect">
            <a:avLst/>
          </a:prstGeom>
        </p:spPr>
      </p:pic>
      <p:sp>
        <p:nvSpPr>
          <p:cNvPr id="25"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26"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5/19/2021</a:t>
            </a:fld>
            <a:endParaRPr lang="en-US" noProof="0" dirty="0"/>
          </a:p>
        </p:txBody>
      </p:sp>
      <p:sp>
        <p:nvSpPr>
          <p:cNvPr id="27"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4087" y="460533"/>
            <a:ext cx="5763126" cy="457200"/>
          </a:xfrm>
          <a:prstGeom prst="rect">
            <a:avLst/>
          </a:prstGeom>
        </p:spPr>
      </p:pic>
      <p:sp>
        <p:nvSpPr>
          <p:cNvPr id="35" name="Text Placeholder 32"/>
          <p:cNvSpPr>
            <a:spLocks noGrp="1"/>
          </p:cNvSpPr>
          <p:nvPr>
            <p:ph type="body" sz="quarter" idx="16"/>
          </p:nvPr>
        </p:nvSpPr>
        <p:spPr>
          <a:xfrm>
            <a:off x="1651000" y="7950630"/>
            <a:ext cx="556260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36" name="Text Placeholder 32"/>
          <p:cNvSpPr>
            <a:spLocks noGrp="1"/>
          </p:cNvSpPr>
          <p:nvPr>
            <p:ph type="body" sz="quarter" idx="17"/>
          </p:nvPr>
        </p:nvSpPr>
        <p:spPr>
          <a:xfrm>
            <a:off x="1651000" y="8332029"/>
            <a:ext cx="556260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39" name="Text Placeholder 32"/>
          <p:cNvSpPr>
            <a:spLocks noGrp="1"/>
          </p:cNvSpPr>
          <p:nvPr>
            <p:ph type="body" sz="quarter" idx="18"/>
          </p:nvPr>
        </p:nvSpPr>
        <p:spPr>
          <a:xfrm>
            <a:off x="7617896" y="7950630"/>
            <a:ext cx="5075240" cy="365126"/>
          </a:xfrm>
        </p:spPr>
        <p:txBody>
          <a:bodyPr>
            <a:normAutofit/>
          </a:bodyPr>
          <a:lstStyle>
            <a:lvl1pPr marL="0" indent="0">
              <a:buNone/>
              <a:defRPr sz="2400">
                <a:solidFill>
                  <a:srgbClr val="004562"/>
                </a:solidFill>
              </a:defRPr>
            </a:lvl1pPr>
          </a:lstStyle>
          <a:p>
            <a:pPr lvl="0"/>
            <a:r>
              <a:rPr lang="is-IS" noProof="0" dirty="0" smtClean="0"/>
              <a:t>Click to edit Master text styles</a:t>
            </a:r>
          </a:p>
        </p:txBody>
      </p:sp>
      <p:sp>
        <p:nvSpPr>
          <p:cNvPr id="40" name="Text Placeholder 32"/>
          <p:cNvSpPr>
            <a:spLocks noGrp="1"/>
          </p:cNvSpPr>
          <p:nvPr>
            <p:ph type="body" sz="quarter" idx="19"/>
          </p:nvPr>
        </p:nvSpPr>
        <p:spPr>
          <a:xfrm>
            <a:off x="7617896" y="8332029"/>
            <a:ext cx="5075240" cy="365126"/>
          </a:xfrm>
        </p:spPr>
        <p:txBody>
          <a:bodyPr>
            <a:normAutofit/>
          </a:bodyPr>
          <a:lstStyle>
            <a:lvl1pPr marL="0" indent="0">
              <a:buNone/>
              <a:defRPr sz="2000">
                <a:solidFill>
                  <a:srgbClr val="004562"/>
                </a:solidFill>
              </a:defRPr>
            </a:lvl1pPr>
          </a:lstStyle>
          <a:p>
            <a:pPr lvl="0"/>
            <a:r>
              <a:rPr lang="is-IS" noProof="0" dirty="0" smtClean="0"/>
              <a:t>Click to edit Master text styles</a:t>
            </a:r>
          </a:p>
        </p:txBody>
      </p:sp>
      <p:sp>
        <p:nvSpPr>
          <p:cNvPr id="2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4"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extagl_fyris 1 lína_3 myndir">
    <p:spTree>
      <p:nvGrpSpPr>
        <p:cNvPr id="1" name=""/>
        <p:cNvGrpSpPr/>
        <p:nvPr/>
      </p:nvGrpSpPr>
      <p:grpSpPr>
        <a:xfrm>
          <a:off x="0" y="0"/>
          <a:ext cx="0" cy="0"/>
          <a:chOff x="0" y="0"/>
          <a:chExt cx="0" cy="0"/>
        </a:xfrm>
      </p:grpSpPr>
      <p:sp>
        <p:nvSpPr>
          <p:cNvPr id="26" name="Content Placeholder 2"/>
          <p:cNvSpPr>
            <a:spLocks noGrp="1"/>
          </p:cNvSpPr>
          <p:nvPr>
            <p:ph idx="1"/>
          </p:nvPr>
        </p:nvSpPr>
        <p:spPr>
          <a:xfrm>
            <a:off x="817200" y="1219200"/>
            <a:ext cx="14630400" cy="1299600"/>
          </a:xfrm>
        </p:spPr>
        <p:txBody>
          <a:bodyPr>
            <a:noAutofit/>
          </a:bodyPr>
          <a:lstStyle>
            <a:lvl1pPr marL="288000" indent="-288000">
              <a:buClr>
                <a:srgbClr val="004562"/>
              </a:buClr>
              <a:buFont typeface="Arial" charset="0"/>
              <a:buChar char="•"/>
              <a:tabLst/>
              <a:defRPr sz="2200"/>
            </a:lvl1pPr>
            <a:lvl2pPr marL="7452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21" name="Content Placeholder 5"/>
          <p:cNvSpPr>
            <a:spLocks noGrp="1"/>
          </p:cNvSpPr>
          <p:nvPr>
            <p:ph sz="quarter" idx="17"/>
          </p:nvPr>
        </p:nvSpPr>
        <p:spPr>
          <a:xfrm>
            <a:off x="8172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3" name="Content Placeholder 5"/>
          <p:cNvSpPr>
            <a:spLocks noGrp="1"/>
          </p:cNvSpPr>
          <p:nvPr>
            <p:ph sz="quarter" idx="18"/>
          </p:nvPr>
        </p:nvSpPr>
        <p:spPr>
          <a:xfrm>
            <a:off x="5781358"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9"/>
          </p:nvPr>
        </p:nvSpPr>
        <p:spPr>
          <a:xfrm>
            <a:off x="10718800" y="2518801"/>
            <a:ext cx="4724400" cy="5863200"/>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33"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4"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35"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0"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extagl_fyrirsögn 2 línur_stærra let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extagl_2 myndir_stærra letu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20" name="Content Placeholder 2"/>
          <p:cNvSpPr>
            <a:spLocks noGrp="1"/>
          </p:cNvSpPr>
          <p:nvPr>
            <p:ph idx="1"/>
          </p:nvPr>
        </p:nvSpPr>
        <p:spPr>
          <a:xfrm>
            <a:off x="8172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1" name="Content Placeholder 2"/>
          <p:cNvSpPr>
            <a:spLocks noGrp="1"/>
          </p:cNvSpPr>
          <p:nvPr>
            <p:ph idx="10"/>
          </p:nvPr>
        </p:nvSpPr>
        <p:spPr>
          <a:xfrm>
            <a:off x="8280400" y="2049876"/>
            <a:ext cx="7158400" cy="6332124"/>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extaglæra_meiri-texti-pos">
    <p:spTree>
      <p:nvGrpSpPr>
        <p:cNvPr id="1" name=""/>
        <p:cNvGrpSpPr/>
        <p:nvPr/>
      </p:nvGrpSpPr>
      <p:grpSpPr>
        <a:xfrm>
          <a:off x="0" y="0"/>
          <a:ext cx="0" cy="0"/>
          <a:chOff x="0" y="0"/>
          <a:chExt cx="0" cy="0"/>
        </a:xfrm>
      </p:grpSpPr>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 name="Holder 2"/>
          <p:cNvSpPr>
            <a:spLocks noGrp="1"/>
          </p:cNvSpPr>
          <p:nvPr>
            <p:ph type="ctrTitle"/>
          </p:nvPr>
        </p:nvSpPr>
        <p:spPr>
          <a:xfrm>
            <a:off x="818025" y="417983"/>
            <a:ext cx="12923375" cy="763410"/>
          </a:xfrm>
          <a:prstGeom prst="rect">
            <a:avLst/>
          </a:prstGeom>
        </p:spPr>
        <p:txBody>
          <a:bodyPr wrap="square" lIns="0" tIns="0" rIns="0" bIns="0">
            <a:normAutofit/>
          </a:bodyPr>
          <a:lstStyle>
            <a:lvl1pPr>
              <a:defRPr/>
            </a:lvl1pPr>
          </a:lstStyle>
          <a:p>
            <a:endParaRPr lang="is-IS" noProof="0" dirty="0"/>
          </a:p>
        </p:txBody>
      </p:sp>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2" name="Content Placeholder 2"/>
          <p:cNvSpPr>
            <a:spLocks noGrp="1"/>
          </p:cNvSpPr>
          <p:nvPr>
            <p:ph idx="1"/>
          </p:nvPr>
        </p:nvSpPr>
        <p:spPr>
          <a:xfrm>
            <a:off x="812800" y="1181393"/>
            <a:ext cx="14630400" cy="1230607"/>
          </a:xfrm>
        </p:spPr>
        <p:txBody>
          <a:bodyPr>
            <a:normAutofit/>
          </a:bodyPr>
          <a:lstStyle>
            <a:lvl1pPr marL="273050" indent="-273050">
              <a:buClr>
                <a:srgbClr val="004562"/>
              </a:buClr>
              <a:buFont typeface="Arial" charset="0"/>
              <a:buChar char="•"/>
              <a:tabLst/>
              <a:defRPr sz="1800"/>
            </a:lvl1pPr>
            <a:lvl2pPr marL="800100" indent="-342900">
              <a:buClr>
                <a:srgbClr val="004562"/>
              </a:buClr>
              <a:buFont typeface="Arial" charset="0"/>
              <a:buChar char="•"/>
              <a:defRPr sz="1800"/>
            </a:lvl2pPr>
            <a:lvl3pPr marL="1200150" indent="-285750">
              <a:buClr>
                <a:srgbClr val="004562"/>
              </a:buClr>
              <a:buFont typeface="Arial" charset="0"/>
              <a:buChar char="•"/>
              <a:defRPr sz="1800"/>
            </a:lvl3pPr>
            <a:lvl4pPr marL="1657350" indent="-285750">
              <a:buClr>
                <a:srgbClr val="004562"/>
              </a:buClr>
              <a:buFont typeface="Arial" charset="0"/>
              <a:buChar char="•"/>
              <a:defRPr sz="1800"/>
            </a:lvl4pPr>
            <a:lvl5pPr marL="2114550" indent="-285750">
              <a:buClr>
                <a:srgbClr val="004562"/>
              </a:buClr>
              <a:buFont typeface="Arial" charset="0"/>
              <a:buChar char="•"/>
              <a:defRPr sz="18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4" name="Text Placeholder 3"/>
          <p:cNvSpPr>
            <a:spLocks noGrp="1"/>
          </p:cNvSpPr>
          <p:nvPr>
            <p:ph type="body" sz="quarter" idx="16"/>
          </p:nvPr>
        </p:nvSpPr>
        <p:spPr>
          <a:xfrm>
            <a:off x="812800" y="8160603"/>
            <a:ext cx="14648961" cy="678597"/>
          </a:xfrm>
        </p:spPr>
        <p:txBody>
          <a:bodyPr>
            <a:normAutofit/>
          </a:bodyPr>
          <a:lstStyle>
            <a:lvl1pPr>
              <a:defRPr sz="1200"/>
            </a:lvl1pPr>
          </a:lstStyle>
          <a:p>
            <a:pPr>
              <a:defRPr/>
            </a:pPr>
            <a:endParaRPr lang="is-IS" sz="1200" noProof="0" dirty="0">
              <a:solidFill>
                <a:srgbClr val="000000"/>
              </a:solidFill>
              <a:cs typeface="Arial"/>
            </a:endParaRPr>
          </a:p>
        </p:txBody>
      </p:sp>
      <p:sp>
        <p:nvSpPr>
          <p:cNvPr id="21" name="Content Placeholder 5"/>
          <p:cNvSpPr>
            <a:spLocks noGrp="1"/>
          </p:cNvSpPr>
          <p:nvPr>
            <p:ph sz="quarter" idx="17"/>
          </p:nvPr>
        </p:nvSpPr>
        <p:spPr>
          <a:xfrm>
            <a:off x="812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4" name="Content Placeholder 5"/>
          <p:cNvSpPr>
            <a:spLocks noGrp="1"/>
          </p:cNvSpPr>
          <p:nvPr>
            <p:ph sz="quarter" idx="18"/>
          </p:nvPr>
        </p:nvSpPr>
        <p:spPr>
          <a:xfrm>
            <a:off x="5781358"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5"/>
          <p:cNvSpPr>
            <a:spLocks noGrp="1"/>
          </p:cNvSpPr>
          <p:nvPr>
            <p:ph sz="quarter" idx="19"/>
          </p:nvPr>
        </p:nvSpPr>
        <p:spPr>
          <a:xfrm>
            <a:off x="10718800" y="2411413"/>
            <a:ext cx="4724400" cy="5622925"/>
          </a:xfrm>
        </p:spPr>
        <p:txBody>
          <a:bodyPr>
            <a:normAutofit/>
          </a:body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102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Milliglæra-ljósgrá_með_táknum">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12" name="Text Placeholder 24"/>
          <p:cNvSpPr>
            <a:spLocks noGrp="1"/>
          </p:cNvSpPr>
          <p:nvPr>
            <p:ph type="body" sz="quarter" idx="13"/>
          </p:nvPr>
        </p:nvSpPr>
        <p:spPr>
          <a:xfrm>
            <a:off x="1117600" y="1832281"/>
            <a:ext cx="14031686" cy="1030288"/>
          </a:xfrm>
        </p:spPr>
        <p:txBody>
          <a:bodyPr>
            <a:normAutofit/>
          </a:bodyPr>
          <a:lstStyle>
            <a:lvl1pPr marL="0" indent="0" algn="ctr">
              <a:lnSpc>
                <a:spcPct val="80000"/>
              </a:lnSpc>
              <a:buNone/>
              <a:defRPr sz="6000" spc="-150">
                <a:solidFill>
                  <a:srgbClr val="004562"/>
                </a:solidFill>
              </a:defRPr>
            </a:lvl1pPr>
          </a:lstStyle>
          <a:p>
            <a:pPr lvl="0"/>
            <a:r>
              <a:rPr lang="is-IS" noProof="0" dirty="0"/>
              <a:t>Click to edit Master text styles</a:t>
            </a:r>
          </a:p>
        </p:txBody>
      </p:sp>
      <p:sp>
        <p:nvSpPr>
          <p:cNvPr id="37" name="Picture Placeholder 4">
            <a:extLst>
              <a:ext uri="{FF2B5EF4-FFF2-40B4-BE49-F238E27FC236}">
                <a16:creationId xmlns:a16="http://schemas.microsoft.com/office/drawing/2014/main" id="{BF76D7E8-DF4F-2343-956E-DFBBCA50ED64}"/>
              </a:ext>
            </a:extLst>
          </p:cNvPr>
          <p:cNvSpPr>
            <a:spLocks noGrp="1"/>
          </p:cNvSpPr>
          <p:nvPr>
            <p:ph type="pic" sz="quarter" idx="11"/>
          </p:nvPr>
        </p:nvSpPr>
        <p:spPr>
          <a:xfrm>
            <a:off x="1117600" y="2958484"/>
            <a:ext cx="1905000" cy="1918316"/>
          </a:xfrm>
        </p:spPr>
        <p:txBody>
          <a:bodyPr/>
          <a:lstStyle>
            <a:lvl1pPr marL="0" indent="0">
              <a:buNone/>
              <a:defRPr/>
            </a:lvl1pPr>
          </a:lstStyle>
          <a:p>
            <a:endParaRPr lang="is-IS"/>
          </a:p>
        </p:txBody>
      </p:sp>
      <p:sp>
        <p:nvSpPr>
          <p:cNvPr id="38" name="Picture Placeholder 4">
            <a:extLst>
              <a:ext uri="{FF2B5EF4-FFF2-40B4-BE49-F238E27FC236}">
                <a16:creationId xmlns:a16="http://schemas.microsoft.com/office/drawing/2014/main" id="{5A1A6675-4F64-E146-8D49-B87C75D05605}"/>
              </a:ext>
            </a:extLst>
          </p:cNvPr>
          <p:cNvSpPr>
            <a:spLocks noGrp="1"/>
          </p:cNvSpPr>
          <p:nvPr>
            <p:ph type="pic" sz="quarter" idx="14"/>
          </p:nvPr>
        </p:nvSpPr>
        <p:spPr>
          <a:xfrm>
            <a:off x="3556000" y="2958484"/>
            <a:ext cx="1905000" cy="1918316"/>
          </a:xfrm>
        </p:spPr>
        <p:txBody>
          <a:bodyPr/>
          <a:lstStyle>
            <a:lvl1pPr marL="0" indent="0">
              <a:buNone/>
              <a:defRPr/>
            </a:lvl1pPr>
          </a:lstStyle>
          <a:p>
            <a:endParaRPr lang="is-IS"/>
          </a:p>
        </p:txBody>
      </p:sp>
      <p:sp>
        <p:nvSpPr>
          <p:cNvPr id="39" name="Picture Placeholder 4">
            <a:extLst>
              <a:ext uri="{FF2B5EF4-FFF2-40B4-BE49-F238E27FC236}">
                <a16:creationId xmlns:a16="http://schemas.microsoft.com/office/drawing/2014/main" id="{FF1F34D4-87CF-3345-A477-61089947DFF7}"/>
              </a:ext>
            </a:extLst>
          </p:cNvPr>
          <p:cNvSpPr>
            <a:spLocks noGrp="1"/>
          </p:cNvSpPr>
          <p:nvPr>
            <p:ph type="pic" sz="quarter" idx="15"/>
          </p:nvPr>
        </p:nvSpPr>
        <p:spPr>
          <a:xfrm>
            <a:off x="5972628" y="2958484"/>
            <a:ext cx="1905000" cy="1918316"/>
          </a:xfrm>
        </p:spPr>
        <p:txBody>
          <a:bodyPr/>
          <a:lstStyle>
            <a:lvl1pPr marL="0" indent="0">
              <a:buNone/>
              <a:defRPr/>
            </a:lvl1pPr>
          </a:lstStyle>
          <a:p>
            <a:endParaRPr lang="is-IS"/>
          </a:p>
        </p:txBody>
      </p:sp>
      <p:sp>
        <p:nvSpPr>
          <p:cNvPr id="40" name="Picture Placeholder 4">
            <a:extLst>
              <a:ext uri="{FF2B5EF4-FFF2-40B4-BE49-F238E27FC236}">
                <a16:creationId xmlns:a16="http://schemas.microsoft.com/office/drawing/2014/main" id="{731759A4-EB56-664A-B577-E95989D44DEC}"/>
              </a:ext>
            </a:extLst>
          </p:cNvPr>
          <p:cNvSpPr>
            <a:spLocks noGrp="1"/>
          </p:cNvSpPr>
          <p:nvPr>
            <p:ph type="pic" sz="quarter" idx="16"/>
          </p:nvPr>
        </p:nvSpPr>
        <p:spPr>
          <a:xfrm>
            <a:off x="8367486" y="2958484"/>
            <a:ext cx="1905000" cy="1918316"/>
          </a:xfrm>
        </p:spPr>
        <p:txBody>
          <a:bodyPr/>
          <a:lstStyle>
            <a:lvl1pPr marL="0" indent="0">
              <a:buNone/>
              <a:defRPr/>
            </a:lvl1pPr>
          </a:lstStyle>
          <a:p>
            <a:endParaRPr lang="is-IS"/>
          </a:p>
        </p:txBody>
      </p:sp>
      <p:sp>
        <p:nvSpPr>
          <p:cNvPr id="41" name="Picture Placeholder 4">
            <a:extLst>
              <a:ext uri="{FF2B5EF4-FFF2-40B4-BE49-F238E27FC236}">
                <a16:creationId xmlns:a16="http://schemas.microsoft.com/office/drawing/2014/main" id="{73921F2E-563D-C44E-BF00-950453490821}"/>
              </a:ext>
            </a:extLst>
          </p:cNvPr>
          <p:cNvSpPr>
            <a:spLocks noGrp="1"/>
          </p:cNvSpPr>
          <p:nvPr>
            <p:ph type="pic" sz="quarter" idx="17"/>
          </p:nvPr>
        </p:nvSpPr>
        <p:spPr>
          <a:xfrm>
            <a:off x="10805886" y="2958484"/>
            <a:ext cx="1905000" cy="1918316"/>
          </a:xfrm>
        </p:spPr>
        <p:txBody>
          <a:bodyPr/>
          <a:lstStyle>
            <a:lvl1pPr marL="0" indent="0">
              <a:buNone/>
              <a:defRPr/>
            </a:lvl1pPr>
          </a:lstStyle>
          <a:p>
            <a:endParaRPr lang="is-IS"/>
          </a:p>
        </p:txBody>
      </p:sp>
      <p:sp>
        <p:nvSpPr>
          <p:cNvPr id="42" name="Picture Placeholder 4">
            <a:extLst>
              <a:ext uri="{FF2B5EF4-FFF2-40B4-BE49-F238E27FC236}">
                <a16:creationId xmlns:a16="http://schemas.microsoft.com/office/drawing/2014/main" id="{733A607C-7FC6-354C-AB82-9F6724CB4C2F}"/>
              </a:ext>
            </a:extLst>
          </p:cNvPr>
          <p:cNvSpPr>
            <a:spLocks noGrp="1"/>
          </p:cNvSpPr>
          <p:nvPr>
            <p:ph type="pic" sz="quarter" idx="18"/>
          </p:nvPr>
        </p:nvSpPr>
        <p:spPr>
          <a:xfrm>
            <a:off x="13244286" y="2958484"/>
            <a:ext cx="1905000" cy="1918316"/>
          </a:xfrm>
        </p:spPr>
        <p:txBody>
          <a:bodyPr/>
          <a:lstStyle>
            <a:lvl1pPr marL="0" indent="0">
              <a:buNone/>
              <a:defRPr/>
            </a:lvl1pPr>
          </a:lstStyle>
          <a:p>
            <a:endParaRPr lang="is-IS"/>
          </a:p>
        </p:txBody>
      </p:sp>
      <p:grpSp>
        <p:nvGrpSpPr>
          <p:cNvPr id="65" name="Group 64">
            <a:extLst>
              <a:ext uri="{FF2B5EF4-FFF2-40B4-BE49-F238E27FC236}">
                <a16:creationId xmlns:a16="http://schemas.microsoft.com/office/drawing/2014/main" id="{FBFCB488-37F8-B24A-A7F2-7752FCD094CC}"/>
              </a:ext>
            </a:extLst>
          </p:cNvPr>
          <p:cNvGrpSpPr/>
          <p:nvPr userDrawn="1"/>
        </p:nvGrpSpPr>
        <p:grpSpPr>
          <a:xfrm>
            <a:off x="3543026" y="5105400"/>
            <a:ext cx="1905000" cy="1828800"/>
            <a:chOff x="3543026" y="5105400"/>
            <a:chExt cx="1905000" cy="1828800"/>
          </a:xfrm>
        </p:grpSpPr>
        <p:cxnSp>
          <p:nvCxnSpPr>
            <p:cNvPr id="49" name="Straight Connector 48">
              <a:extLst>
                <a:ext uri="{FF2B5EF4-FFF2-40B4-BE49-F238E27FC236}">
                  <a16:creationId xmlns:a16="http://schemas.microsoft.com/office/drawing/2014/main" id="{E9F6C22B-520D-AF40-AF79-A2C4A1373ECD}"/>
                </a:ext>
              </a:extLst>
            </p:cNvPr>
            <p:cNvCxnSpPr/>
            <p:nvPr userDrawn="1"/>
          </p:nvCxnSpPr>
          <p:spPr>
            <a:xfrm>
              <a:off x="354302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976309-298E-2341-9AAE-C332EB3D43EC}"/>
                </a:ext>
              </a:extLst>
            </p:cNvPr>
            <p:cNvCxnSpPr/>
            <p:nvPr userDrawn="1"/>
          </p:nvCxnSpPr>
          <p:spPr>
            <a:xfrm>
              <a:off x="354302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32390D35-E1CD-6442-B2CA-1FEA4DF71604}"/>
              </a:ext>
            </a:extLst>
          </p:cNvPr>
          <p:cNvGrpSpPr/>
          <p:nvPr userDrawn="1"/>
        </p:nvGrpSpPr>
        <p:grpSpPr>
          <a:xfrm>
            <a:off x="1118803" y="5105400"/>
            <a:ext cx="1905000" cy="1828800"/>
            <a:chOff x="1118803" y="5105400"/>
            <a:chExt cx="1905000" cy="1828800"/>
          </a:xfrm>
        </p:grpSpPr>
        <p:cxnSp>
          <p:nvCxnSpPr>
            <p:cNvPr id="50" name="Straight Connector 49">
              <a:extLst>
                <a:ext uri="{FF2B5EF4-FFF2-40B4-BE49-F238E27FC236}">
                  <a16:creationId xmlns:a16="http://schemas.microsoft.com/office/drawing/2014/main" id="{D4895157-08EB-2746-8116-6B458E851D78}"/>
                </a:ext>
              </a:extLst>
            </p:cNvPr>
            <p:cNvCxnSpPr/>
            <p:nvPr userDrawn="1"/>
          </p:nvCxnSpPr>
          <p:spPr>
            <a:xfrm>
              <a:off x="1118803"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340370-10AD-DD4E-A5ED-965DED844990}"/>
                </a:ext>
              </a:extLst>
            </p:cNvPr>
            <p:cNvCxnSpPr/>
            <p:nvPr userDrawn="1"/>
          </p:nvCxnSpPr>
          <p:spPr>
            <a:xfrm>
              <a:off x="1118803"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D23CAC22-16D4-5848-85C5-1A2D1A4E8BCD}"/>
              </a:ext>
            </a:extLst>
          </p:cNvPr>
          <p:cNvGrpSpPr/>
          <p:nvPr userDrawn="1"/>
        </p:nvGrpSpPr>
        <p:grpSpPr>
          <a:xfrm>
            <a:off x="5935352" y="5105400"/>
            <a:ext cx="1905000" cy="1828800"/>
            <a:chOff x="5935352" y="5105400"/>
            <a:chExt cx="1905000" cy="1828800"/>
          </a:xfrm>
        </p:grpSpPr>
        <p:cxnSp>
          <p:nvCxnSpPr>
            <p:cNvPr id="51" name="Straight Connector 50">
              <a:extLst>
                <a:ext uri="{FF2B5EF4-FFF2-40B4-BE49-F238E27FC236}">
                  <a16:creationId xmlns:a16="http://schemas.microsoft.com/office/drawing/2014/main" id="{B942CB71-ED7D-3F44-8B75-FDDDEDBD1CCC}"/>
                </a:ext>
              </a:extLst>
            </p:cNvPr>
            <p:cNvCxnSpPr/>
            <p:nvPr userDrawn="1"/>
          </p:nvCxnSpPr>
          <p:spPr>
            <a:xfrm>
              <a:off x="5935352"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C6506-90A7-8648-B64E-3765D5F1F6D5}"/>
                </a:ext>
              </a:extLst>
            </p:cNvPr>
            <p:cNvCxnSpPr/>
            <p:nvPr userDrawn="1"/>
          </p:nvCxnSpPr>
          <p:spPr>
            <a:xfrm>
              <a:off x="5935352"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833F18FC-8C93-704B-BA4E-4314A3F11681}"/>
              </a:ext>
            </a:extLst>
          </p:cNvPr>
          <p:cNvGrpSpPr/>
          <p:nvPr userDrawn="1"/>
        </p:nvGrpSpPr>
        <p:grpSpPr>
          <a:xfrm>
            <a:off x="8317045" y="5105400"/>
            <a:ext cx="1905000" cy="1828800"/>
            <a:chOff x="8317045" y="5105400"/>
            <a:chExt cx="1905000" cy="1828800"/>
          </a:xfrm>
        </p:grpSpPr>
        <p:cxnSp>
          <p:nvCxnSpPr>
            <p:cNvPr id="52" name="Straight Connector 51">
              <a:extLst>
                <a:ext uri="{FF2B5EF4-FFF2-40B4-BE49-F238E27FC236}">
                  <a16:creationId xmlns:a16="http://schemas.microsoft.com/office/drawing/2014/main" id="{A5DAD304-DBD5-4B47-9DC0-78DDEA157AFD}"/>
                </a:ext>
              </a:extLst>
            </p:cNvPr>
            <p:cNvCxnSpPr/>
            <p:nvPr userDrawn="1"/>
          </p:nvCxnSpPr>
          <p:spPr>
            <a:xfrm>
              <a:off x="831704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974725D-8DE9-ED43-8D23-946BB9CE865F}"/>
                </a:ext>
              </a:extLst>
            </p:cNvPr>
            <p:cNvCxnSpPr/>
            <p:nvPr userDrawn="1"/>
          </p:nvCxnSpPr>
          <p:spPr>
            <a:xfrm>
              <a:off x="831704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BE657EC-34BC-D544-AED5-F98292E121E7}"/>
              </a:ext>
            </a:extLst>
          </p:cNvPr>
          <p:cNvGrpSpPr/>
          <p:nvPr userDrawn="1"/>
        </p:nvGrpSpPr>
        <p:grpSpPr>
          <a:xfrm>
            <a:off x="10773166" y="5105400"/>
            <a:ext cx="1905000" cy="1828800"/>
            <a:chOff x="10773166" y="5105400"/>
            <a:chExt cx="1905000" cy="1828800"/>
          </a:xfrm>
        </p:grpSpPr>
        <p:cxnSp>
          <p:nvCxnSpPr>
            <p:cNvPr id="53" name="Straight Connector 52">
              <a:extLst>
                <a:ext uri="{FF2B5EF4-FFF2-40B4-BE49-F238E27FC236}">
                  <a16:creationId xmlns:a16="http://schemas.microsoft.com/office/drawing/2014/main" id="{06346521-0BE4-EE4B-A5C9-718C94D460E5}"/>
                </a:ext>
              </a:extLst>
            </p:cNvPr>
            <p:cNvCxnSpPr/>
            <p:nvPr userDrawn="1"/>
          </p:nvCxnSpPr>
          <p:spPr>
            <a:xfrm>
              <a:off x="10773166"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C06AD8-DDF4-AE4A-BF59-89AD0CDC6405}"/>
                </a:ext>
              </a:extLst>
            </p:cNvPr>
            <p:cNvCxnSpPr/>
            <p:nvPr userDrawn="1"/>
          </p:nvCxnSpPr>
          <p:spPr>
            <a:xfrm>
              <a:off x="10773166"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2969681D-5A00-2244-9879-E603F90F5783}"/>
              </a:ext>
            </a:extLst>
          </p:cNvPr>
          <p:cNvGrpSpPr/>
          <p:nvPr userDrawn="1"/>
        </p:nvGrpSpPr>
        <p:grpSpPr>
          <a:xfrm>
            <a:off x="13218655" y="5105400"/>
            <a:ext cx="1905000" cy="1828800"/>
            <a:chOff x="13218655" y="5105400"/>
            <a:chExt cx="1905000" cy="1828800"/>
          </a:xfrm>
        </p:grpSpPr>
        <p:cxnSp>
          <p:nvCxnSpPr>
            <p:cNvPr id="54" name="Straight Connector 53">
              <a:extLst>
                <a:ext uri="{FF2B5EF4-FFF2-40B4-BE49-F238E27FC236}">
                  <a16:creationId xmlns:a16="http://schemas.microsoft.com/office/drawing/2014/main" id="{19F3ACFC-3462-C54C-8256-C461E05D8181}"/>
                </a:ext>
              </a:extLst>
            </p:cNvPr>
            <p:cNvCxnSpPr/>
            <p:nvPr userDrawn="1"/>
          </p:nvCxnSpPr>
          <p:spPr>
            <a:xfrm>
              <a:off x="13218655" y="69342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5ACDFA2-C725-2843-AFD9-70A45CB9A467}"/>
                </a:ext>
              </a:extLst>
            </p:cNvPr>
            <p:cNvCxnSpPr/>
            <p:nvPr userDrawn="1"/>
          </p:nvCxnSpPr>
          <p:spPr>
            <a:xfrm>
              <a:off x="13218655" y="5105400"/>
              <a:ext cx="1905000" cy="0"/>
            </a:xfrm>
            <a:prstGeom prst="line">
              <a:avLst/>
            </a:prstGeom>
            <a:ln w="25400" cmpd="sng">
              <a:solidFill>
                <a:srgbClr val="004562"/>
              </a:solidFill>
            </a:ln>
          </p:spPr>
          <p:style>
            <a:lnRef idx="1">
              <a:schemeClr val="accent1"/>
            </a:lnRef>
            <a:fillRef idx="0">
              <a:schemeClr val="accent1"/>
            </a:fillRef>
            <a:effectRef idx="0">
              <a:schemeClr val="accent1"/>
            </a:effectRef>
            <a:fontRef idx="minor">
              <a:schemeClr val="tx1"/>
            </a:fontRef>
          </p:style>
        </p:cxnSp>
      </p:grpSp>
      <p:sp>
        <p:nvSpPr>
          <p:cNvPr id="72" name="Text Placeholder 71">
            <a:extLst>
              <a:ext uri="{FF2B5EF4-FFF2-40B4-BE49-F238E27FC236}">
                <a16:creationId xmlns:a16="http://schemas.microsoft.com/office/drawing/2014/main" id="{08E42343-FBDD-A549-AEA8-5A445C382A83}"/>
              </a:ext>
            </a:extLst>
          </p:cNvPr>
          <p:cNvSpPr>
            <a:spLocks noGrp="1"/>
          </p:cNvSpPr>
          <p:nvPr>
            <p:ph type="body" sz="quarter" idx="19"/>
          </p:nvPr>
        </p:nvSpPr>
        <p:spPr>
          <a:xfrm>
            <a:off x="1193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3" name="Date Placeholder 72">
            <a:extLst>
              <a:ext uri="{FF2B5EF4-FFF2-40B4-BE49-F238E27FC236}">
                <a16:creationId xmlns:a16="http://schemas.microsoft.com/office/drawing/2014/main" id="{6E673527-246E-8549-9DB2-47169C1F9344}"/>
              </a:ext>
            </a:extLst>
          </p:cNvPr>
          <p:cNvSpPr>
            <a:spLocks noGrp="1"/>
          </p:cNvSpPr>
          <p:nvPr>
            <p:ph type="dt" sz="half" idx="20"/>
          </p:nvPr>
        </p:nvSpPr>
        <p:spPr/>
        <p:txBody>
          <a:bodyPr/>
          <a:lstStyle/>
          <a:p>
            <a:fld id="{1D8BD707-D9CF-40AE-B4C6-C98DA3205C09}" type="datetimeFigureOut">
              <a:rPr lang="en-US" noProof="0"/>
              <a:t>5/19/2021</a:t>
            </a:fld>
            <a:endParaRPr lang="en-US" noProof="0" dirty="0"/>
          </a:p>
        </p:txBody>
      </p:sp>
      <p:sp>
        <p:nvSpPr>
          <p:cNvPr id="74" name="Footer Placeholder 73">
            <a:extLst>
              <a:ext uri="{FF2B5EF4-FFF2-40B4-BE49-F238E27FC236}">
                <a16:creationId xmlns:a16="http://schemas.microsoft.com/office/drawing/2014/main" id="{D40F4CA1-8DAE-8042-AC9E-EC0C05793FA9}"/>
              </a:ext>
            </a:extLst>
          </p:cNvPr>
          <p:cNvSpPr>
            <a:spLocks noGrp="1"/>
          </p:cNvSpPr>
          <p:nvPr>
            <p:ph type="ftr" sz="quarter" idx="21"/>
          </p:nvPr>
        </p:nvSpPr>
        <p:spPr/>
        <p:txBody>
          <a:bodyPr/>
          <a:lstStyle/>
          <a:p>
            <a:endParaRPr lang="en-US" noProof="0"/>
          </a:p>
        </p:txBody>
      </p:sp>
      <p:sp>
        <p:nvSpPr>
          <p:cNvPr id="75" name="Slide Number Placeholder 74">
            <a:extLst>
              <a:ext uri="{FF2B5EF4-FFF2-40B4-BE49-F238E27FC236}">
                <a16:creationId xmlns:a16="http://schemas.microsoft.com/office/drawing/2014/main" id="{98959BE8-4C5E-9C48-A199-633595329380}"/>
              </a:ext>
            </a:extLst>
          </p:cNvPr>
          <p:cNvSpPr>
            <a:spLocks noGrp="1"/>
          </p:cNvSpPr>
          <p:nvPr>
            <p:ph type="sldNum" sz="quarter" idx="22"/>
          </p:nvPr>
        </p:nvSpPr>
        <p:spPr/>
        <p:txBody>
          <a:bodyPr/>
          <a:lstStyle/>
          <a:p>
            <a:fld id="{B6F15528-21DE-4FAA-801E-634DDDAF4B2B}" type="slidenum">
              <a:rPr lang="en-US" noProof="0"/>
              <a:t>‹#›</a:t>
            </a:fld>
            <a:endParaRPr lang="en-US" noProof="0"/>
          </a:p>
        </p:txBody>
      </p:sp>
      <p:sp>
        <p:nvSpPr>
          <p:cNvPr id="76" name="Text Placeholder 71">
            <a:extLst>
              <a:ext uri="{FF2B5EF4-FFF2-40B4-BE49-F238E27FC236}">
                <a16:creationId xmlns:a16="http://schemas.microsoft.com/office/drawing/2014/main" id="{06695B6D-B591-CE4B-B200-E105E091E081}"/>
              </a:ext>
            </a:extLst>
          </p:cNvPr>
          <p:cNvSpPr>
            <a:spLocks noGrp="1"/>
          </p:cNvSpPr>
          <p:nvPr>
            <p:ph type="body" sz="quarter" idx="23"/>
          </p:nvPr>
        </p:nvSpPr>
        <p:spPr>
          <a:xfrm>
            <a:off x="3643086"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a:p>
        </p:txBody>
      </p:sp>
      <p:sp>
        <p:nvSpPr>
          <p:cNvPr id="77" name="Text Placeholder 71">
            <a:extLst>
              <a:ext uri="{FF2B5EF4-FFF2-40B4-BE49-F238E27FC236}">
                <a16:creationId xmlns:a16="http://schemas.microsoft.com/office/drawing/2014/main" id="{C48D11C9-BBDE-7B4A-8D8F-D9B3F5CF9B4D}"/>
              </a:ext>
            </a:extLst>
          </p:cNvPr>
          <p:cNvSpPr>
            <a:spLocks noGrp="1"/>
          </p:cNvSpPr>
          <p:nvPr>
            <p:ph type="body" sz="quarter" idx="24"/>
          </p:nvPr>
        </p:nvSpPr>
        <p:spPr>
          <a:xfrm>
            <a:off x="6027058"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8" name="Text Placeholder 71">
            <a:extLst>
              <a:ext uri="{FF2B5EF4-FFF2-40B4-BE49-F238E27FC236}">
                <a16:creationId xmlns:a16="http://schemas.microsoft.com/office/drawing/2014/main" id="{129285B1-343D-7746-B6DB-BF61F8150E73}"/>
              </a:ext>
            </a:extLst>
          </p:cNvPr>
          <p:cNvSpPr>
            <a:spLocks noGrp="1"/>
          </p:cNvSpPr>
          <p:nvPr>
            <p:ph type="body" sz="quarter" idx="25"/>
          </p:nvPr>
        </p:nvSpPr>
        <p:spPr>
          <a:xfrm>
            <a:off x="84328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79" name="Text Placeholder 71">
            <a:extLst>
              <a:ext uri="{FF2B5EF4-FFF2-40B4-BE49-F238E27FC236}">
                <a16:creationId xmlns:a16="http://schemas.microsoft.com/office/drawing/2014/main" id="{450C7BF9-C98D-3149-B19E-F5A9B8E93D58}"/>
              </a:ext>
            </a:extLst>
          </p:cNvPr>
          <p:cNvSpPr>
            <a:spLocks noGrp="1"/>
          </p:cNvSpPr>
          <p:nvPr>
            <p:ph type="body" sz="quarter" idx="26"/>
          </p:nvPr>
        </p:nvSpPr>
        <p:spPr>
          <a:xfrm>
            <a:off x="10871200"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
        <p:nvSpPr>
          <p:cNvPr id="81" name="Text Placeholder 71">
            <a:extLst>
              <a:ext uri="{FF2B5EF4-FFF2-40B4-BE49-F238E27FC236}">
                <a16:creationId xmlns:a16="http://schemas.microsoft.com/office/drawing/2014/main" id="{D16D9D93-9DBC-1344-969A-B886555CE1C1}"/>
              </a:ext>
            </a:extLst>
          </p:cNvPr>
          <p:cNvSpPr>
            <a:spLocks noGrp="1"/>
          </p:cNvSpPr>
          <p:nvPr>
            <p:ph type="body" sz="quarter" idx="27"/>
          </p:nvPr>
        </p:nvSpPr>
        <p:spPr>
          <a:xfrm>
            <a:off x="13331372" y="5334000"/>
            <a:ext cx="1676400" cy="1371600"/>
          </a:xfrm>
        </p:spPr>
        <p:txBody>
          <a:bodyPr wrap="square" lIns="0" anchor="t" anchorCtr="0">
            <a:noAutofit/>
          </a:bodyPr>
          <a:lstStyle>
            <a:lvl1pPr marL="0" indent="0" algn="ctr">
              <a:buNone/>
              <a:defRPr sz="2000">
                <a:solidFill>
                  <a:srgbClr val="004562"/>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endParaRPr lang="is-IS" dirty="0"/>
          </a:p>
        </p:txBody>
      </p:sp>
    </p:spTree>
    <p:extLst>
      <p:ext uri="{BB962C8B-B14F-4D97-AF65-F5344CB8AC3E}">
        <p14:creationId xmlns:p14="http://schemas.microsoft.com/office/powerpoint/2010/main" val="1845404093"/>
      </p:ext>
    </p:extLst>
  </p:cSld>
  <p:clrMapOvr>
    <a:masterClrMapping/>
  </p:clrMapOvr>
  <p:extLst mod="1">
    <p:ext uri="{DCECCB84-F9BA-43D5-87BE-67443E8EF086}">
      <p15:sldGuideLst xmlns:p15="http://schemas.microsoft.com/office/powerpoint/2012/main">
        <p15:guide id="1" orient="horz" pos="2880">
          <p15:clr>
            <a:srgbClr val="FBAE40"/>
          </p15:clr>
        </p15:guide>
        <p15:guide id="2" orient="horz" pos="3072">
          <p15:clr>
            <a:srgbClr val="FBAE40"/>
          </p15:clr>
        </p15:guide>
        <p15:guide id="3" orient="horz" pos="3360">
          <p15:clr>
            <a:srgbClr val="FBAE40"/>
          </p15:clr>
        </p15:guide>
        <p15:guide id="4" orient="horz" pos="4224">
          <p15:clr>
            <a:srgbClr val="FBAE40"/>
          </p15:clr>
        </p15:guide>
        <p15:guide id="5" pos="5120">
          <p15:clr>
            <a:srgbClr val="FBAE40"/>
          </p15:clr>
        </p15:guide>
        <p15:guide id="6" pos="752">
          <p15:clr>
            <a:srgbClr val="FBAE40"/>
          </p15:clr>
        </p15:guide>
        <p15:guide id="7" pos="18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Milliglæra-ljósgrá_með_tákni">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3542468" y="3799669"/>
            <a:ext cx="9005132" cy="1030288"/>
          </a:xfrm>
        </p:spPr>
        <p:txBody>
          <a:bodyPr>
            <a:normAutofit/>
          </a:bodyPr>
          <a:lstStyle>
            <a:lvl1pPr marL="0" indent="0">
              <a:lnSpc>
                <a:spcPct val="80000"/>
              </a:lnSpc>
              <a:buNone/>
              <a:defRPr sz="6000" spc="-150">
                <a:solidFill>
                  <a:srgbClr val="004562"/>
                </a:solidFill>
              </a:defRPr>
            </a:lvl1pPr>
          </a:lstStyle>
          <a:p>
            <a:pPr lvl="0"/>
            <a:r>
              <a:rPr lang="is-IS" noProof="0" dirty="0"/>
              <a:t>Click to edit Master text styles</a:t>
            </a:r>
          </a:p>
        </p:txBody>
      </p:sp>
      <p:sp>
        <p:nvSpPr>
          <p:cNvPr id="13" name="Text Placeholder 27"/>
          <p:cNvSpPr>
            <a:spLocks noGrp="1"/>
          </p:cNvSpPr>
          <p:nvPr>
            <p:ph type="body" sz="quarter" idx="14"/>
          </p:nvPr>
        </p:nvSpPr>
        <p:spPr>
          <a:xfrm>
            <a:off x="3542468" y="4829957"/>
            <a:ext cx="9005132" cy="1010989"/>
          </a:xfrm>
        </p:spPr>
        <p:txBody>
          <a:bodyPr>
            <a:normAutofit/>
          </a:bodyPr>
          <a:lstStyle>
            <a:lvl1pPr marL="0" indent="0">
              <a:buNone/>
              <a:defRPr sz="4000">
                <a:solidFill>
                  <a:srgbClr val="004562"/>
                </a:solidFill>
              </a:defRPr>
            </a:lvl1pPr>
          </a:lstStyle>
          <a:p>
            <a:pPr lvl="0"/>
            <a:r>
              <a:rPr lang="is-IS" noProof="0" dirty="0"/>
              <a:t>Click to edit Master text styles</a:t>
            </a:r>
          </a:p>
        </p:txBody>
      </p:sp>
      <p:sp>
        <p:nvSpPr>
          <p:cNvPr id="11" name="Picture Placeholder 2">
            <a:extLst>
              <a:ext uri="{FF2B5EF4-FFF2-40B4-BE49-F238E27FC236}">
                <a16:creationId xmlns:a16="http://schemas.microsoft.com/office/drawing/2014/main" id="{CC1645B4-D753-E84E-B4E6-749BC293C9F2}"/>
              </a:ext>
            </a:extLst>
          </p:cNvPr>
          <p:cNvSpPr>
            <a:spLocks noGrp="1"/>
          </p:cNvSpPr>
          <p:nvPr>
            <p:ph type="pic" sz="quarter" idx="15"/>
          </p:nvPr>
        </p:nvSpPr>
        <p:spPr>
          <a:xfrm>
            <a:off x="396875" y="3413125"/>
            <a:ext cx="2206625" cy="2205038"/>
          </a:xfrm>
        </p:spPr>
        <p:txBody>
          <a:bodyPr/>
          <a:lstStyle/>
          <a:p>
            <a:endParaRPr lang="is-IS"/>
          </a:p>
        </p:txBody>
      </p:sp>
    </p:spTree>
    <p:extLst>
      <p:ext uri="{BB962C8B-B14F-4D97-AF65-F5344CB8AC3E}">
        <p14:creationId xmlns:p14="http://schemas.microsoft.com/office/powerpoint/2010/main" val="2649800260"/>
      </p:ext>
    </p:extLst>
  </p:cSld>
  <p:clrMapOvr>
    <a:masterClrMapping/>
  </p:clrMapOvr>
  <p:extLst mod="1">
    <p:ext uri="{DCECCB84-F9BA-43D5-87BE-67443E8EF086}">
      <p15:sldGuideLst xmlns:p15="http://schemas.microsoft.com/office/powerpoint/2012/main">
        <p15:guide id="1" orient="horz" pos="2880">
          <p15:clr>
            <a:srgbClr val="FBAE40"/>
          </p15:clr>
        </p15:guide>
        <p15:guide id="2" orient="horz" pos="2736">
          <p15:clr>
            <a:srgbClr val="FBAE40"/>
          </p15:clr>
        </p15:guide>
        <p15:guide id="3" pos="5120">
          <p15:clr>
            <a:srgbClr val="FBAE40"/>
          </p15:clr>
        </p15:guide>
        <p15:guide id="4" pos="2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illiglæra-blá">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6" name="object 12"/>
          <p:cNvSpPr/>
          <p:nvPr userDrawn="1"/>
        </p:nvSpPr>
        <p:spPr>
          <a:xfrm>
            <a:off x="0" y="1317308"/>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004562"/>
          </a:solidFill>
        </p:spPr>
        <p:txBody>
          <a:bodyPr wrap="square" lIns="0" tIns="0" rIns="0" bIns="0" rtlCol="0"/>
          <a:lstStyle/>
          <a:p>
            <a:endParaRPr/>
          </a:p>
        </p:txBody>
      </p:sp>
      <p:sp>
        <p:nvSpPr>
          <p:cNvPr id="25"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28"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89224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userDrawn="1">
          <p15:clr>
            <a:srgbClr val="FBAE40"/>
          </p15:clr>
        </p15:guide>
        <p15:guide id="2" orient="horz" pos="2736" userDrawn="1">
          <p15:clr>
            <a:srgbClr val="FBAE40"/>
          </p15:clr>
        </p15:guide>
        <p15:guide id="4" pos="1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Milliglæra-blá_mynd">
    <p:spTree>
      <p:nvGrpSpPr>
        <p:cNvPr id="1" name=""/>
        <p:cNvGrpSpPr/>
        <p:nvPr/>
      </p:nvGrpSpPr>
      <p:grpSpPr>
        <a:xfrm>
          <a:off x="0" y="0"/>
          <a:ext cx="0" cy="0"/>
          <a:chOff x="0" y="0"/>
          <a:chExt cx="0" cy="0"/>
        </a:xfrm>
      </p:grpSpPr>
      <p:sp>
        <p:nvSpPr>
          <p:cNvPr id="14"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ECE9E4"/>
          </a:solidFill>
        </p:spPr>
        <p:txBody>
          <a:bodyPr wrap="square" lIns="0" tIns="0" rIns="0" bIns="0" rtlCol="0"/>
          <a:lstStyle/>
          <a:p>
            <a:endParaRPr/>
          </a:p>
        </p:txBody>
      </p:sp>
      <p:sp>
        <p:nvSpPr>
          <p:cNvPr id="10" name="Picture Placeholder 28"/>
          <p:cNvSpPr>
            <a:spLocks noGrp="1"/>
          </p:cNvSpPr>
          <p:nvPr>
            <p:ph type="pic" sz="quarter" idx="15" hasCustomPrompt="1"/>
          </p:nvPr>
        </p:nvSpPr>
        <p:spPr>
          <a:xfrm>
            <a:off x="-1" y="1316038"/>
            <a:ext cx="16255999" cy="6509941"/>
          </a:xfrm>
          <a:solidFill>
            <a:schemeClr val="bg1">
              <a:lumMod val="75000"/>
            </a:schemeClr>
          </a:solidFill>
        </p:spPr>
        <p:txBody>
          <a:bodyPr/>
          <a:lstStyle>
            <a:lvl1pPr marL="0" indent="0">
              <a:buNone/>
              <a:defRPr baseline="0"/>
            </a:lvl1pPr>
          </a:lstStyle>
          <a:p>
            <a:r>
              <a:rPr lang="is-IS" dirty="0" smtClean="0"/>
              <a:t>Dragið </a:t>
            </a:r>
            <a:r>
              <a:rPr lang="is-IS" noProof="0" dirty="0" smtClean="0"/>
              <a:t>mynd</a:t>
            </a:r>
            <a:r>
              <a:rPr lang="is-IS" dirty="0" smtClean="0"/>
              <a:t> inn í myndflötinn eða veljið myndflöt og notið „insert picture“ hnapp frá valblaði</a:t>
            </a:r>
            <a:endParaRPr lang="is-IS"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26"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7"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30"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3"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chemeClr val="bg1"/>
                </a:solidFill>
              </a:defRPr>
            </a:lvl1pPr>
          </a:lstStyle>
          <a:p>
            <a:pPr lvl="0"/>
            <a:r>
              <a:rPr lang="is-IS" noProof="0" dirty="0" smtClean="0"/>
              <a:t>Click to edit Master text styles</a:t>
            </a:r>
          </a:p>
        </p:txBody>
      </p:sp>
      <p:sp>
        <p:nvSpPr>
          <p:cNvPr id="15"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chemeClr val="bg1"/>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illiglæra-ljósgrá">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a:p>
        </p:txBody>
      </p:sp>
      <p:sp>
        <p:nvSpPr>
          <p:cNvPr id="16" name="object 12"/>
          <p:cNvSpPr/>
          <p:nvPr userDrawn="1"/>
        </p:nvSpPr>
        <p:spPr>
          <a:xfrm>
            <a:off x="0" y="1316596"/>
            <a:ext cx="16256000" cy="6509384"/>
          </a:xfrm>
          <a:custGeom>
            <a:avLst/>
            <a:gdLst/>
            <a:ahLst/>
            <a:cxnLst/>
            <a:rect l="l" t="t" r="r" b="b"/>
            <a:pathLst>
              <a:path w="16256000" h="6509384">
                <a:moveTo>
                  <a:pt x="0" y="6508902"/>
                </a:moveTo>
                <a:lnTo>
                  <a:pt x="16256000" y="6508902"/>
                </a:lnTo>
                <a:lnTo>
                  <a:pt x="16256000" y="0"/>
                </a:lnTo>
                <a:lnTo>
                  <a:pt x="0" y="0"/>
                </a:lnTo>
                <a:lnTo>
                  <a:pt x="0" y="6508902"/>
                </a:lnTo>
                <a:close/>
              </a:path>
            </a:pathLst>
          </a:custGeom>
          <a:solidFill>
            <a:srgbClr val="ECE9E4"/>
          </a:solidFill>
        </p:spPr>
        <p:txBody>
          <a:bodyPr wrap="square" lIns="0" tIns="0" rIns="0" bIns="0" rtlCol="0"/>
          <a:lstStyle/>
          <a:p>
            <a:endParaRP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3"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Milliglæra-ljósgrá_mynd">
    <p:spTree>
      <p:nvGrpSpPr>
        <p:cNvPr id="1" name=""/>
        <p:cNvGrpSpPr/>
        <p:nvPr/>
      </p:nvGrpSpPr>
      <p:grpSpPr>
        <a:xfrm>
          <a:off x="0" y="0"/>
          <a:ext cx="0" cy="0"/>
          <a:chOff x="0" y="0"/>
          <a:chExt cx="0" cy="0"/>
        </a:xfrm>
      </p:grpSpPr>
      <p:sp>
        <p:nvSpPr>
          <p:cNvPr id="27" name="object 10"/>
          <p:cNvSpPr/>
          <p:nvPr userDrawn="1"/>
        </p:nvSpPr>
        <p:spPr>
          <a:xfrm>
            <a:off x="13158393" y="-1"/>
            <a:ext cx="3098165" cy="9144001"/>
          </a:xfrm>
          <a:custGeom>
            <a:avLst/>
            <a:gdLst/>
            <a:ahLst/>
            <a:cxnLst/>
            <a:rect l="l" t="t" r="r" b="b"/>
            <a:pathLst>
              <a:path w="3098165" h="1316990">
                <a:moveTo>
                  <a:pt x="0" y="1316596"/>
                </a:moveTo>
                <a:lnTo>
                  <a:pt x="3097606" y="1316596"/>
                </a:lnTo>
                <a:lnTo>
                  <a:pt x="3097606" y="0"/>
                </a:lnTo>
                <a:lnTo>
                  <a:pt x="0" y="0"/>
                </a:lnTo>
                <a:lnTo>
                  <a:pt x="0" y="1316596"/>
                </a:lnTo>
                <a:close/>
              </a:path>
            </a:pathLst>
          </a:custGeom>
          <a:solidFill>
            <a:srgbClr val="004562"/>
          </a:solidFill>
        </p:spPr>
        <p:txBody>
          <a:bodyPr wrap="square" lIns="0" tIns="0" rIns="0" bIns="0" rtlCol="0"/>
          <a:lstStyle/>
          <a:p>
            <a:endParaRPr noProof="0"/>
          </a:p>
        </p:txBody>
      </p:sp>
      <p:sp>
        <p:nvSpPr>
          <p:cNvPr id="10" name="Picture Placeholder 28"/>
          <p:cNvSpPr>
            <a:spLocks noGrp="1"/>
          </p:cNvSpPr>
          <p:nvPr>
            <p:ph type="pic" sz="quarter" idx="15"/>
          </p:nvPr>
        </p:nvSpPr>
        <p:spPr>
          <a:xfrm>
            <a:off x="0" y="1316038"/>
            <a:ext cx="13157834" cy="6509941"/>
          </a:xfrm>
          <a:solidFill>
            <a:schemeClr val="bg1">
              <a:lumMod val="75000"/>
            </a:schemeClr>
          </a:solidFill>
        </p:spPr>
        <p:txBody>
          <a:bodyPr/>
          <a:lstStyle/>
          <a:p>
            <a:endParaRPr lang="en-US" noProof="0"/>
          </a:p>
        </p:txBody>
      </p:sp>
      <p:sp>
        <p:nvSpPr>
          <p:cNvPr id="11" name="Picture Placeholder 28"/>
          <p:cNvSpPr>
            <a:spLocks noGrp="1"/>
          </p:cNvSpPr>
          <p:nvPr>
            <p:ph type="pic" sz="quarter" idx="16" hasCustomPrompt="1"/>
          </p:nvPr>
        </p:nvSpPr>
        <p:spPr>
          <a:xfrm>
            <a:off x="-15570" y="1317029"/>
            <a:ext cx="16271569" cy="6509941"/>
          </a:xfrm>
          <a:solidFill>
            <a:schemeClr val="bg1">
              <a:lumMod val="75000"/>
            </a:schemeClr>
          </a:solidFill>
        </p:spPr>
        <p:txBody>
          <a:bodyPr/>
          <a:lstStyle>
            <a:lvl1pPr marL="0" marR="0" indent="0" defTabSz="914400" eaLnBrk="1" fontAlgn="auto" latinLnBrk="0" hangingPunct="1">
              <a:lnSpc>
                <a:spcPct val="100000"/>
              </a:lnSpc>
              <a:spcBef>
                <a:spcPts val="0"/>
              </a:spcBef>
              <a:spcAft>
                <a:spcPts val="0"/>
              </a:spcAft>
              <a:buClr>
                <a:srgbClr val="004562"/>
              </a:buClr>
              <a:buSzTx/>
              <a:buFont typeface="Arial" charset="0"/>
              <a:buNone/>
              <a:tabLst/>
              <a:defRPr/>
            </a:lvl1pPr>
          </a:lstStyle>
          <a:p>
            <a:r>
              <a:rPr lang="is-IS" noProof="0" dirty="0" smtClean="0"/>
              <a:t>Dragið mynd inn í myndflötinn eða veljið myndflöt og notið „insert picture“ hnapp frá valblaði</a:t>
            </a:r>
          </a:p>
          <a:p>
            <a:endParaRPr lang="is-IS" noProof="0" dirty="0"/>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60343" y="192572"/>
            <a:ext cx="952500" cy="965200"/>
          </a:xfrm>
          <a:prstGeom prst="rect">
            <a:avLst/>
          </a:prstGeom>
        </p:spPr>
      </p:pic>
      <p:sp>
        <p:nvSpPr>
          <p:cNvPr id="3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32"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5/19/2021</a:t>
            </a:fld>
            <a:endParaRPr lang="en-US" noProof="0"/>
          </a:p>
        </p:txBody>
      </p:sp>
      <p:sp>
        <p:nvSpPr>
          <p:cNvPr id="33"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
        <p:nvSpPr>
          <p:cNvPr id="16" name="Text Placeholder 24"/>
          <p:cNvSpPr>
            <a:spLocks noGrp="1"/>
          </p:cNvSpPr>
          <p:nvPr>
            <p:ph type="body" sz="quarter" idx="13"/>
          </p:nvPr>
        </p:nvSpPr>
        <p:spPr>
          <a:xfrm>
            <a:off x="1641331" y="3799669"/>
            <a:ext cx="10906269" cy="1030288"/>
          </a:xfrm>
        </p:spPr>
        <p:txBody>
          <a:bodyPr>
            <a:normAutofit/>
          </a:bodyPr>
          <a:lstStyle>
            <a:lvl1pPr marL="0" indent="0">
              <a:lnSpc>
                <a:spcPct val="80000"/>
              </a:lnSpc>
              <a:buNone/>
              <a:defRPr sz="6000" spc="-150">
                <a:solidFill>
                  <a:srgbClr val="004562"/>
                </a:solidFill>
              </a:defRPr>
            </a:lvl1pPr>
          </a:lstStyle>
          <a:p>
            <a:pPr lvl="0"/>
            <a:r>
              <a:rPr lang="is-IS" noProof="0" dirty="0" smtClean="0"/>
              <a:t>Click to edit Master text styles</a:t>
            </a:r>
          </a:p>
        </p:txBody>
      </p:sp>
      <p:sp>
        <p:nvSpPr>
          <p:cNvPr id="17" name="Text Placeholder 27"/>
          <p:cNvSpPr>
            <a:spLocks noGrp="1"/>
          </p:cNvSpPr>
          <p:nvPr>
            <p:ph type="body" sz="quarter" idx="14"/>
          </p:nvPr>
        </p:nvSpPr>
        <p:spPr>
          <a:xfrm>
            <a:off x="1651000" y="4829957"/>
            <a:ext cx="10896600" cy="1010989"/>
          </a:xfrm>
        </p:spPr>
        <p:txBody>
          <a:bodyPr>
            <a:normAutofit/>
          </a:bodyPr>
          <a:lstStyle>
            <a:lvl1pPr marL="0" indent="0">
              <a:buNone/>
              <a:defRPr sz="4000">
                <a:solidFill>
                  <a:srgbClr val="004562"/>
                </a:solidFill>
              </a:defRPr>
            </a:lvl1pPr>
          </a:lstStyle>
          <a:p>
            <a:pPr lvl="0"/>
            <a:r>
              <a:rPr lang="is-IS" noProof="0" dirty="0" smtClean="0"/>
              <a:t>Click to 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orient="horz" pos="27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aglæra_fyrirsögn 2 línur">
    <p:spTree>
      <p:nvGrpSpPr>
        <p:cNvPr id="1" name=""/>
        <p:cNvGrpSpPr/>
        <p:nvPr/>
      </p:nvGrpSpPr>
      <p:grpSpPr>
        <a:xfrm>
          <a:off x="0" y="0"/>
          <a:ext cx="0" cy="0"/>
          <a:chOff x="0" y="0"/>
          <a:chExt cx="0" cy="0"/>
        </a:xfrm>
      </p:grpSpPr>
      <p:sp>
        <p:nvSpPr>
          <p:cNvPr id="17" name="Holder 2"/>
          <p:cNvSpPr txBox="1">
            <a:spLocks/>
          </p:cNvSpPr>
          <p:nvPr userDrawn="1"/>
        </p:nvSpPr>
        <p:spPr>
          <a:xfrm>
            <a:off x="825500" y="533400"/>
            <a:ext cx="12923375" cy="1295399"/>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049876"/>
            <a:ext cx="14630400" cy="6332124"/>
          </a:xfrm>
        </p:spPr>
        <p:txBody>
          <a:bodyPr>
            <a:normAutofit/>
          </a:bodyPr>
          <a:lstStyle>
            <a:lvl1pPr marL="288000" marR="0" indent="-288000" defTabSz="914400" eaLnBrk="1" fontAlgn="auto" latinLnBrk="0" hangingPunct="1">
              <a:lnSpc>
                <a:spcPct val="100000"/>
              </a:lnSpc>
              <a:spcBef>
                <a:spcPts val="1000"/>
              </a:spcBef>
              <a:spcAft>
                <a:spcPts val="0"/>
              </a:spcAft>
              <a:buClr>
                <a:srgbClr val="004562"/>
              </a:buClr>
              <a:buSzTx/>
              <a:buFont typeface="Arial" charset="0"/>
              <a:buChar char="•"/>
              <a:tabLst/>
              <a:defRPr sz="4000"/>
            </a:lvl1pPr>
            <a:lvl2pPr marL="7429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600"/>
            </a:lvl2pPr>
            <a:lvl3pPr marL="12001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3200"/>
            </a:lvl3pPr>
            <a:lvl4pPr marL="16573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800"/>
            </a:lvl4pPr>
            <a:lvl5pPr marL="2114550" marR="0" indent="-285750" defTabSz="914400" eaLnBrk="1" fontAlgn="auto" latinLnBrk="0" hangingPunct="1">
              <a:lnSpc>
                <a:spcPct val="100000"/>
              </a:lnSpc>
              <a:spcBef>
                <a:spcPts val="1000"/>
              </a:spcBef>
              <a:spcAft>
                <a:spcPts val="0"/>
              </a:spcAft>
              <a:buClr>
                <a:srgbClr val="004562"/>
              </a:buClr>
              <a:buSzTx/>
              <a:buFont typeface="Arial" charset="0"/>
              <a:buChar char="•"/>
              <a:tabLst/>
              <a:defRPr sz="2400"/>
            </a:lvl5pPr>
          </a:lstStyle>
          <a:p>
            <a:pPr marL="288000" marR="0" lvl="0" indent="-28800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3200" b="0" i="0" u="none" strike="noStrike" kern="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800" b="0" i="0" u="none" strike="noStrike" kern="0" cap="none" spc="0" normalizeH="0" baseline="0" noProof="0" dirty="0" smtClean="0">
                <a:ln>
                  <a:noFill/>
                </a:ln>
                <a:solidFill>
                  <a:sysClr val="windowText" lastClr="000000"/>
                </a:solidFill>
                <a:effectLst/>
                <a:uLnTx/>
                <a:uFillTx/>
                <a:latin typeface="+mn-lt"/>
                <a:ea typeface="+mn-ea"/>
                <a:cs typeface="+mn-cs"/>
              </a:rPr>
              <a:t>Second level</a:t>
            </a:r>
          </a:p>
          <a:p>
            <a:pPr marL="1200150" marR="0" lvl="2"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400" b="0" i="0" u="none" strike="noStrike" kern="0" cap="none" spc="0" normalizeH="0" baseline="0" noProof="0" dirty="0" smtClean="0">
                <a:ln>
                  <a:noFill/>
                </a:ln>
                <a:solidFill>
                  <a:sysClr val="windowText" lastClr="000000"/>
                </a:solidFill>
                <a:effectLst/>
                <a:uLnTx/>
                <a:uFillTx/>
                <a:latin typeface="+mn-lt"/>
                <a:ea typeface="+mn-ea"/>
                <a:cs typeface="+mn-cs"/>
              </a:rPr>
              <a:t>Third level</a:t>
            </a:r>
          </a:p>
          <a:p>
            <a:pPr marL="1657350" marR="0" lvl="3"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2000" b="0" i="0" u="none" strike="noStrike" kern="0" cap="none" spc="0" normalizeH="0" baseline="0" noProof="0" dirty="0" smtClean="0">
                <a:ln>
                  <a:noFill/>
                </a:ln>
                <a:solidFill>
                  <a:sysClr val="windowText" lastClr="000000"/>
                </a:solidFill>
                <a:effectLst/>
                <a:uLnTx/>
                <a:uFillTx/>
                <a:latin typeface="+mn-lt"/>
                <a:ea typeface="+mn-ea"/>
                <a:cs typeface="+mn-cs"/>
              </a:rPr>
              <a:t>Fourth level</a:t>
            </a:r>
          </a:p>
          <a:p>
            <a:pPr marL="2114550" marR="0" lvl="4" indent="-285750" defTabSz="914400" eaLnBrk="1" fontAlgn="auto" latinLnBrk="0" hangingPunct="1">
              <a:lnSpc>
                <a:spcPct val="100000"/>
              </a:lnSpc>
              <a:spcBef>
                <a:spcPts val="0"/>
              </a:spcBef>
              <a:spcAft>
                <a:spcPts val="0"/>
              </a:spcAft>
              <a:buClr>
                <a:srgbClr val="004562"/>
              </a:buClr>
              <a:buSzTx/>
              <a:buFont typeface="Arial" charset="0"/>
              <a:buChar char="•"/>
              <a:tabLst/>
              <a:defRPr/>
            </a:pPr>
            <a:r>
              <a:rPr kumimoji="0" lang="is-IS" sz="1800" b="0" i="0" u="none" strike="noStrike" kern="0" cap="none" spc="0" normalizeH="0" baseline="0" noProof="0" dirty="0" smtClean="0">
                <a:ln>
                  <a:noFill/>
                </a:ln>
                <a:solidFill>
                  <a:sysClr val="windowText" lastClr="000000"/>
                </a:solidFill>
                <a:effectLst/>
                <a:uLnTx/>
                <a:uFillTx/>
                <a:latin typeface="+mn-lt"/>
                <a:ea typeface="+mn-ea"/>
                <a:cs typeface="+mn-cs"/>
              </a:rPr>
              <a:t>Fifth level</a:t>
            </a:r>
            <a:endParaRPr kumimoji="0" lang="is-IS" sz="1800" b="0" i="0" u="none" strike="noStrike" kern="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agl_fyrirs 2 línur_2 myndir">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5" name="Content Placeholder 4"/>
          <p:cNvSpPr>
            <a:spLocks noGrp="1"/>
          </p:cNvSpPr>
          <p:nvPr>
            <p:ph sz="quarter" idx="17"/>
          </p:nvPr>
        </p:nvSpPr>
        <p:spPr>
          <a:xfrm>
            <a:off x="817200" y="2045914"/>
            <a:ext cx="7151687" cy="6323386"/>
          </a:xfrm>
        </p:spPr>
        <p:txBody>
          <a:bodyPr>
            <a:normAutofit/>
          </a:bodyPr>
          <a:lstStyle>
            <a:lvl1pPr marL="288000" indent="-288000">
              <a:spcBef>
                <a:spcPts val="600"/>
              </a:spcBef>
              <a:buClr>
                <a:srgbClr val="004562"/>
              </a:buClr>
              <a:tabLs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6" name="Content Placeholder 4"/>
          <p:cNvSpPr>
            <a:spLocks noGrp="1"/>
          </p:cNvSpPr>
          <p:nvPr>
            <p:ph sz="quarter" idx="18"/>
          </p:nvPr>
        </p:nvSpPr>
        <p:spPr>
          <a:xfrm>
            <a:off x="8291513" y="2045914"/>
            <a:ext cx="7151687" cy="6323386"/>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8" name="Holder 2"/>
          <p:cNvSpPr>
            <a:spLocks noGrp="1"/>
          </p:cNvSpPr>
          <p:nvPr>
            <p:ph type="ctrTitle"/>
          </p:nvPr>
        </p:nvSpPr>
        <p:spPr>
          <a:xfrm>
            <a:off x="818025" y="546816"/>
            <a:ext cx="12923375" cy="1281983"/>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aglæra_fyrirsögn 1 lína">
    <p:spTree>
      <p:nvGrpSpPr>
        <p:cNvPr id="1" name=""/>
        <p:cNvGrpSpPr/>
        <p:nvPr/>
      </p:nvGrpSpPr>
      <p:grpSpPr>
        <a:xfrm>
          <a:off x="0" y="0"/>
          <a:ext cx="0" cy="0"/>
          <a:chOff x="0" y="0"/>
          <a:chExt cx="0" cy="0"/>
        </a:xfrm>
      </p:grpSpPr>
      <p:sp>
        <p:nvSpPr>
          <p:cNvPr id="17" name="Holder 2"/>
          <p:cNvSpPr txBox="1">
            <a:spLocks/>
          </p:cNvSpPr>
          <p:nvPr userDrawn="1"/>
        </p:nvSpPr>
        <p:spPr>
          <a:xfrm>
            <a:off x="825500" y="533401"/>
            <a:ext cx="12923375" cy="1143000"/>
          </a:xfrm>
          <a:prstGeom prst="rect">
            <a:avLst/>
          </a:prstGeom>
        </p:spPr>
        <p:txBody>
          <a:bodyPr wrap="square" lIns="0" tIns="0" rIns="0" bIns="0">
            <a:normAutofit/>
          </a:bodyPr>
          <a:lstStyle>
            <a:lvl1pPr>
              <a:lnSpc>
                <a:spcPct val="80000"/>
              </a:lnSpc>
              <a:spcBef>
                <a:spcPts val="0"/>
              </a:spcBef>
              <a:spcAft>
                <a:spcPts val="0"/>
              </a:spcAft>
              <a:defRPr sz="4800" b="0" i="0">
                <a:solidFill>
                  <a:srgbClr val="004562"/>
                </a:solidFill>
                <a:latin typeface="Calibri"/>
                <a:ea typeface="+mj-ea"/>
                <a:cs typeface="Calibri"/>
              </a:defRPr>
            </a:lvl1pPr>
          </a:lstStyle>
          <a:p>
            <a:endParaRPr lang="en-US" kern="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20"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21"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14"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15"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16"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9" name="Holder 2"/>
          <p:cNvSpPr>
            <a:spLocks noGrp="1"/>
          </p:cNvSpPr>
          <p:nvPr>
            <p:ph type="ctrTitle"/>
          </p:nvPr>
        </p:nvSpPr>
        <p:spPr>
          <a:xfrm>
            <a:off x="818025" y="546817"/>
            <a:ext cx="12923375" cy="668422"/>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
        <p:nvSpPr>
          <p:cNvPr id="18" name="Content Placeholder 2"/>
          <p:cNvSpPr>
            <a:spLocks noGrp="1"/>
          </p:cNvSpPr>
          <p:nvPr>
            <p:ph idx="1"/>
          </p:nvPr>
        </p:nvSpPr>
        <p:spPr>
          <a:xfrm>
            <a:off x="817200" y="2514838"/>
            <a:ext cx="14630400" cy="5855162"/>
          </a:xfrm>
        </p:spPr>
        <p:txBody>
          <a:bodyPr>
            <a:normAutofit/>
          </a:bodyPr>
          <a:lstStyle>
            <a:lvl1pPr marL="288000" indent="-288000">
              <a:buClr>
                <a:srgbClr val="004562"/>
              </a:buClr>
              <a:buFont typeface="Arial" charset="0"/>
              <a:buChar char="•"/>
              <a:tabLst/>
              <a:defRPr sz="4000"/>
            </a:lvl1pPr>
            <a:lvl2pPr marL="741600" indent="-284400">
              <a:buClr>
                <a:srgbClr val="004562"/>
              </a:buClr>
              <a:buFont typeface="Arial" charset="0"/>
              <a:buChar char="•"/>
              <a:tabLst/>
              <a:defRPr sz="3600"/>
            </a:lvl2pPr>
            <a:lvl3pPr marL="1200150" indent="-285750">
              <a:buClr>
                <a:srgbClr val="004562"/>
              </a:buClr>
              <a:buFont typeface="Arial" charset="0"/>
              <a:buChar char="•"/>
              <a:defRPr sz="3200"/>
            </a:lvl3pPr>
            <a:lvl4pPr marL="1657350" indent="-285750">
              <a:buClr>
                <a:srgbClr val="004562"/>
              </a:buClr>
              <a:buFont typeface="Arial" charset="0"/>
              <a:buChar char="•"/>
              <a:defRPr sz="2800"/>
            </a:lvl4pPr>
            <a:lvl5pPr marL="2114550" indent="-285750">
              <a:buClr>
                <a:srgbClr val="004562"/>
              </a:buClr>
              <a:buFont typeface="Arial" charset="0"/>
              <a:buChar char="•"/>
              <a:defRPr sz="2400"/>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2" name="Content Placeholder 2"/>
          <p:cNvSpPr>
            <a:spLocks noGrp="1"/>
          </p:cNvSpPr>
          <p:nvPr>
            <p:ph idx="10"/>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p>
        </p:txBody>
      </p:sp>
    </p:spTree>
    <p:extLst>
      <p:ext uri="{BB962C8B-B14F-4D97-AF65-F5344CB8AC3E}">
        <p14:creationId xmlns:p14="http://schemas.microsoft.com/office/powerpoint/2010/main" val="35604764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agl_fyris 1 lína_2 myndir">
    <p:spTree>
      <p:nvGrpSpPr>
        <p:cNvPr id="1" name=""/>
        <p:cNvGrpSpPr/>
        <p:nvPr/>
      </p:nvGrpSpPr>
      <p:grpSpPr>
        <a:xfrm>
          <a:off x="0" y="0"/>
          <a:ext cx="0" cy="0"/>
          <a:chOff x="0" y="0"/>
          <a:chExt cx="0" cy="0"/>
        </a:xfrm>
      </p:grpSpPr>
      <p:sp>
        <p:nvSpPr>
          <p:cNvPr id="29" name="Content Placeholder 2"/>
          <p:cNvSpPr>
            <a:spLocks noGrp="1"/>
          </p:cNvSpPr>
          <p:nvPr>
            <p:ph idx="1"/>
          </p:nvPr>
        </p:nvSpPr>
        <p:spPr>
          <a:xfrm>
            <a:off x="817200" y="1215238"/>
            <a:ext cx="14630400" cy="1299600"/>
          </a:xfrm>
        </p:spPr>
        <p:txBody>
          <a:bodyPr>
            <a:noAutofit/>
          </a:bodyPr>
          <a:lstStyle>
            <a:lvl1pPr marL="288000" indent="-288000">
              <a:buClr>
                <a:srgbClr val="004562"/>
              </a:buClr>
              <a:buFont typeface="Arial" charset="0"/>
              <a:buChar char="•"/>
              <a:tabLst/>
              <a:defRPr sz="2200"/>
            </a:lvl1pPr>
            <a:lvl2pPr marL="741600" indent="-284400">
              <a:buClr>
                <a:srgbClr val="004562"/>
              </a:buClr>
              <a:buFont typeface="Arial" charset="0"/>
              <a:buChar char="•"/>
              <a:tabLst/>
              <a:defRPr sz="2200"/>
            </a:lvl2pPr>
            <a:lvl3pPr marL="1200150" indent="-285750">
              <a:buClr>
                <a:srgbClr val="004562"/>
              </a:buClr>
              <a:buFont typeface="Arial" charset="0"/>
              <a:buChar char="•"/>
              <a:defRPr sz="2200"/>
            </a:lvl3pPr>
            <a:lvl4pPr marL="1657350" indent="-285750">
              <a:buClr>
                <a:srgbClr val="004562"/>
              </a:buClr>
              <a:buFont typeface="Arial" charset="0"/>
              <a:buChar char="•"/>
              <a:defRPr sz="2200"/>
            </a:lvl4pPr>
            <a:lvl5pPr marL="2114550" indent="-285750">
              <a:buClr>
                <a:srgbClr val="004562"/>
              </a:buClr>
              <a:buFont typeface="Arial" charset="0"/>
              <a:buChar char="•"/>
              <a:defRPr sz="2200"/>
            </a:lvl5pPr>
          </a:lstStyle>
          <a:p>
            <a:pPr lvl="0"/>
            <a:r>
              <a:rPr lang="is-IS" noProof="0" dirty="0" smtClean="0"/>
              <a:t>Click to edit Master text styles</a:t>
            </a:r>
            <a:endParaRPr lang="is-IS" noProof="0" dirty="0"/>
          </a:p>
        </p:txBody>
      </p:sp>
      <p:sp>
        <p:nvSpPr>
          <p:cNvPr id="17" name="Content Placeholder 4"/>
          <p:cNvSpPr>
            <a:spLocks noGrp="1"/>
          </p:cNvSpPr>
          <p:nvPr>
            <p:ph sz="quarter" idx="17"/>
          </p:nvPr>
        </p:nvSpPr>
        <p:spPr>
          <a:xfrm>
            <a:off x="817200"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20" name="Content Placeholder 4"/>
          <p:cNvSpPr>
            <a:spLocks noGrp="1"/>
          </p:cNvSpPr>
          <p:nvPr>
            <p:ph sz="quarter" idx="18"/>
          </p:nvPr>
        </p:nvSpPr>
        <p:spPr>
          <a:xfrm>
            <a:off x="8291513" y="2514839"/>
            <a:ext cx="7151687" cy="5854462"/>
          </a:xfrm>
        </p:spPr>
        <p:txBody>
          <a:bodyPr>
            <a:normAutofit/>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is-IS" noProof="0" dirty="0" smtClean="0"/>
              <a:t>Click to edit Master text styles</a:t>
            </a:r>
          </a:p>
          <a:p>
            <a:pPr lvl="1"/>
            <a:r>
              <a:rPr lang="is-IS" noProof="0" dirty="0" smtClean="0"/>
              <a:t>Second level</a:t>
            </a:r>
          </a:p>
          <a:p>
            <a:pPr lvl="2"/>
            <a:r>
              <a:rPr lang="is-IS" noProof="0" dirty="0" smtClean="0"/>
              <a:t>Third level</a:t>
            </a:r>
          </a:p>
          <a:p>
            <a:pPr lvl="3"/>
            <a:r>
              <a:rPr lang="is-IS" noProof="0" dirty="0" smtClean="0"/>
              <a:t>Fourth level</a:t>
            </a:r>
          </a:p>
          <a:p>
            <a:pPr lvl="4"/>
            <a:r>
              <a:rPr lang="is-IS" noProof="0" dirty="0" smtClean="0"/>
              <a:t>Fifth level</a:t>
            </a:r>
            <a:endParaRPr lang="is-IS" noProof="0" dirty="0"/>
          </a:p>
        </p:txBody>
      </p:sp>
      <p:sp>
        <p:nvSpPr>
          <p:cNvPr id="7" name="object 2"/>
          <p:cNvSpPr/>
          <p:nvPr userDrawn="1"/>
        </p:nvSpPr>
        <p:spPr>
          <a:xfrm>
            <a:off x="13937259" y="8965082"/>
            <a:ext cx="2319020" cy="179070"/>
          </a:xfrm>
          <a:custGeom>
            <a:avLst/>
            <a:gdLst/>
            <a:ahLst/>
            <a:cxnLst/>
            <a:rect l="l" t="t" r="r" b="b"/>
            <a:pathLst>
              <a:path w="2319019" h="179070">
                <a:moveTo>
                  <a:pt x="0" y="178917"/>
                </a:moveTo>
                <a:lnTo>
                  <a:pt x="2318740" y="178917"/>
                </a:lnTo>
                <a:lnTo>
                  <a:pt x="2318740" y="0"/>
                </a:lnTo>
                <a:lnTo>
                  <a:pt x="0" y="0"/>
                </a:lnTo>
                <a:lnTo>
                  <a:pt x="0" y="178917"/>
                </a:lnTo>
                <a:close/>
              </a:path>
            </a:pathLst>
          </a:custGeom>
          <a:solidFill>
            <a:srgbClr val="004562"/>
          </a:solidFill>
        </p:spPr>
        <p:txBody>
          <a:bodyPr wrap="square" lIns="0" tIns="0" rIns="0" bIns="0" rtlCol="0"/>
          <a:lstStyle/>
          <a:p>
            <a:endParaRPr/>
          </a:p>
        </p:txBody>
      </p:sp>
      <p:sp>
        <p:nvSpPr>
          <p:cNvPr id="8" name="object 5"/>
          <p:cNvSpPr/>
          <p:nvPr userDrawn="1"/>
        </p:nvSpPr>
        <p:spPr>
          <a:xfrm>
            <a:off x="0" y="0"/>
            <a:ext cx="824865" cy="181610"/>
          </a:xfrm>
          <a:custGeom>
            <a:avLst/>
            <a:gdLst/>
            <a:ahLst/>
            <a:cxnLst/>
            <a:rect l="l" t="t" r="r" b="b"/>
            <a:pathLst>
              <a:path w="824865" h="181610">
                <a:moveTo>
                  <a:pt x="0" y="181419"/>
                </a:moveTo>
                <a:lnTo>
                  <a:pt x="824687" y="181419"/>
                </a:lnTo>
                <a:lnTo>
                  <a:pt x="824687" y="0"/>
                </a:lnTo>
                <a:lnTo>
                  <a:pt x="0" y="0"/>
                </a:lnTo>
                <a:lnTo>
                  <a:pt x="0" y="181419"/>
                </a:lnTo>
                <a:close/>
              </a:path>
            </a:pathLst>
          </a:custGeom>
          <a:solidFill>
            <a:srgbClr val="004562"/>
          </a:solidFill>
        </p:spPr>
        <p:txBody>
          <a:bodyPr wrap="square" lIns="0" tIns="0" rIns="0" bIns="0" rtlCol="0"/>
          <a:lstStyle/>
          <a:p>
            <a:endParaRPr/>
          </a:p>
        </p:txBody>
      </p:sp>
      <p:sp>
        <p:nvSpPr>
          <p:cNvPr id="9" name="object 6"/>
          <p:cNvSpPr/>
          <p:nvPr userDrawn="1"/>
        </p:nvSpPr>
        <p:spPr>
          <a:xfrm>
            <a:off x="0" y="8965082"/>
            <a:ext cx="824865" cy="179070"/>
          </a:xfrm>
          <a:custGeom>
            <a:avLst/>
            <a:gdLst/>
            <a:ahLst/>
            <a:cxnLst/>
            <a:rect l="l" t="t" r="r" b="b"/>
            <a:pathLst>
              <a:path w="824865" h="179070">
                <a:moveTo>
                  <a:pt x="0" y="178917"/>
                </a:moveTo>
                <a:lnTo>
                  <a:pt x="824687" y="178917"/>
                </a:lnTo>
                <a:lnTo>
                  <a:pt x="824687" y="0"/>
                </a:lnTo>
                <a:lnTo>
                  <a:pt x="0" y="0"/>
                </a:lnTo>
                <a:lnTo>
                  <a:pt x="0" y="178917"/>
                </a:lnTo>
                <a:close/>
              </a:path>
            </a:pathLst>
          </a:custGeom>
          <a:solidFill>
            <a:srgbClr val="004562"/>
          </a:solidFill>
        </p:spPr>
        <p:txBody>
          <a:bodyPr wrap="square" lIns="0" tIns="0" rIns="0" bIns="0" rtlCol="0"/>
          <a:lstStyle/>
          <a:p>
            <a:endParaRPr/>
          </a:p>
        </p:txBody>
      </p:sp>
      <p:sp>
        <p:nvSpPr>
          <p:cNvPr id="10" name="object 7"/>
          <p:cNvSpPr/>
          <p:nvPr userDrawn="1"/>
        </p:nvSpPr>
        <p:spPr>
          <a:xfrm>
            <a:off x="13937259" y="0"/>
            <a:ext cx="2319020" cy="1069340"/>
          </a:xfrm>
          <a:custGeom>
            <a:avLst/>
            <a:gdLst/>
            <a:ahLst/>
            <a:cxnLst/>
            <a:rect l="l" t="t" r="r" b="b"/>
            <a:pathLst>
              <a:path w="2319019" h="1069340">
                <a:moveTo>
                  <a:pt x="0" y="1069174"/>
                </a:moveTo>
                <a:lnTo>
                  <a:pt x="2318740" y="1069174"/>
                </a:lnTo>
                <a:lnTo>
                  <a:pt x="2318740" y="0"/>
                </a:lnTo>
                <a:lnTo>
                  <a:pt x="0" y="0"/>
                </a:lnTo>
                <a:lnTo>
                  <a:pt x="0" y="1069174"/>
                </a:lnTo>
                <a:close/>
              </a:path>
            </a:pathLst>
          </a:custGeom>
          <a:solidFill>
            <a:srgbClr val="004562"/>
          </a:solidFill>
        </p:spPr>
        <p:txBody>
          <a:bodyPr wrap="square" lIns="0" tIns="0" rIns="0" bIns="0" rtlCol="0"/>
          <a:lstStyle/>
          <a:p>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37861" y="169417"/>
            <a:ext cx="723900" cy="736600"/>
          </a:xfrm>
          <a:prstGeom prst="rect">
            <a:avLst/>
          </a:prstGeom>
        </p:spPr>
      </p:pic>
      <p:sp>
        <p:nvSpPr>
          <p:cNvPr id="18" name="bk object 16"/>
          <p:cNvSpPr/>
          <p:nvPr userDrawn="1"/>
        </p:nvSpPr>
        <p:spPr>
          <a:xfrm>
            <a:off x="824687" y="0"/>
            <a:ext cx="13112750" cy="181610"/>
          </a:xfrm>
          <a:custGeom>
            <a:avLst/>
            <a:gdLst/>
            <a:ahLst/>
            <a:cxnLst/>
            <a:rect l="l" t="t" r="r" b="b"/>
            <a:pathLst>
              <a:path w="13112750" h="181610">
                <a:moveTo>
                  <a:pt x="0" y="181432"/>
                </a:moveTo>
                <a:lnTo>
                  <a:pt x="13112572" y="181432"/>
                </a:lnTo>
                <a:lnTo>
                  <a:pt x="13112572" y="0"/>
                </a:lnTo>
                <a:lnTo>
                  <a:pt x="0" y="0"/>
                </a:lnTo>
                <a:lnTo>
                  <a:pt x="0" y="181432"/>
                </a:lnTo>
                <a:close/>
              </a:path>
            </a:pathLst>
          </a:custGeom>
          <a:solidFill>
            <a:srgbClr val="ECE9E4"/>
          </a:solidFill>
        </p:spPr>
        <p:txBody>
          <a:bodyPr wrap="square" lIns="0" tIns="0" rIns="0" bIns="0" rtlCol="0"/>
          <a:lstStyle/>
          <a:p>
            <a:endParaRPr/>
          </a:p>
        </p:txBody>
      </p:sp>
      <p:sp>
        <p:nvSpPr>
          <p:cNvPr id="19" name="bk object 17"/>
          <p:cNvSpPr/>
          <p:nvPr userDrawn="1"/>
        </p:nvSpPr>
        <p:spPr>
          <a:xfrm>
            <a:off x="824687" y="8965082"/>
            <a:ext cx="13112750" cy="179070"/>
          </a:xfrm>
          <a:custGeom>
            <a:avLst/>
            <a:gdLst/>
            <a:ahLst/>
            <a:cxnLst/>
            <a:rect l="l" t="t" r="r" b="b"/>
            <a:pathLst>
              <a:path w="13112750" h="179070">
                <a:moveTo>
                  <a:pt x="0" y="178917"/>
                </a:moveTo>
                <a:lnTo>
                  <a:pt x="13112572" y="178917"/>
                </a:lnTo>
                <a:lnTo>
                  <a:pt x="13112572" y="0"/>
                </a:lnTo>
                <a:lnTo>
                  <a:pt x="0" y="0"/>
                </a:lnTo>
                <a:lnTo>
                  <a:pt x="0" y="178917"/>
                </a:lnTo>
                <a:close/>
              </a:path>
            </a:pathLst>
          </a:custGeom>
          <a:solidFill>
            <a:srgbClr val="ECE9E4"/>
          </a:solidFill>
        </p:spPr>
        <p:txBody>
          <a:bodyPr wrap="square" lIns="0" tIns="0" rIns="0" bIns="0" rtlCol="0"/>
          <a:lstStyle/>
          <a:p>
            <a:endParaRPr/>
          </a:p>
        </p:txBody>
      </p:sp>
      <p:sp>
        <p:nvSpPr>
          <p:cNvPr id="21" name="Holder 4"/>
          <p:cNvSpPr>
            <a:spLocks noGrp="1"/>
          </p:cNvSpPr>
          <p:nvPr>
            <p:ph type="ftr" sz="quarter" idx="5"/>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a:p>
        </p:txBody>
      </p:sp>
      <p:sp>
        <p:nvSpPr>
          <p:cNvPr id="23" name="Holder 5"/>
          <p:cNvSpPr>
            <a:spLocks noGrp="1"/>
          </p:cNvSpPr>
          <p:nvPr>
            <p:ph type="dt" sz="half" idx="6"/>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5/19/2021</a:t>
            </a:fld>
            <a:endParaRPr lang="en-US"/>
          </a:p>
        </p:txBody>
      </p:sp>
      <p:sp>
        <p:nvSpPr>
          <p:cNvPr id="24" name="Holder 6"/>
          <p:cNvSpPr>
            <a:spLocks noGrp="1"/>
          </p:cNvSpPr>
          <p:nvPr>
            <p:ph type="sldNum" sz="quarter" idx="7"/>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2" name="Holder 2"/>
          <p:cNvSpPr>
            <a:spLocks noGrp="1"/>
          </p:cNvSpPr>
          <p:nvPr>
            <p:ph type="ctrTitle"/>
          </p:nvPr>
        </p:nvSpPr>
        <p:spPr>
          <a:xfrm>
            <a:off x="818025" y="546817"/>
            <a:ext cx="12923375" cy="664460"/>
          </a:xfrm>
          <a:prstGeom prst="rect">
            <a:avLst/>
          </a:prstGeom>
        </p:spPr>
        <p:txBody>
          <a:bodyPr wrap="square" lIns="0" tIns="0" rIns="0" bIns="0">
            <a:normAutofit/>
          </a:bodyPr>
          <a:lstStyle>
            <a:lvl1pPr>
              <a:lnSpc>
                <a:spcPct val="80000"/>
              </a:lnSpc>
              <a:spcBef>
                <a:spcPts val="0"/>
              </a:spcBef>
              <a:spcAft>
                <a:spcPts val="0"/>
              </a:spcAft>
              <a:defRPr/>
            </a:lvl1pPr>
          </a:lstStyle>
          <a:p>
            <a:endParaRPr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0">
          <p15:clr>
            <a:srgbClr val="FBAE40"/>
          </p15:clr>
        </p15:guide>
        <p15:guide id="2" pos="5120">
          <p15:clr>
            <a:srgbClr val="FBAE40"/>
          </p15:clr>
        </p15:guide>
        <p15:guide id="3" orient="horz" pos="5280">
          <p15:clr>
            <a:srgbClr val="FBAE40"/>
          </p15:clr>
        </p15:guide>
        <p15:guide id="5" pos="5216">
          <p15:clr>
            <a:srgbClr val="FBAE40"/>
          </p15:clr>
        </p15:guide>
        <p15:guide id="6" pos="5024">
          <p15:clr>
            <a:srgbClr val="FBAE40"/>
          </p15:clr>
        </p15:guide>
        <p15:guide id="8" pos="9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8187" y="465292"/>
            <a:ext cx="14579625" cy="786130"/>
          </a:xfrm>
          <a:prstGeom prst="rect">
            <a:avLst/>
          </a:prstGeom>
        </p:spPr>
        <p:txBody>
          <a:bodyPr wrap="square" lIns="0" tIns="0" rIns="0" bIns="0">
            <a:normAutofit/>
          </a:bodyPr>
          <a:lstStyle>
            <a:lvl1pPr>
              <a:defRPr sz="4800" b="0" i="0">
                <a:solidFill>
                  <a:srgbClr val="004562"/>
                </a:solidFill>
                <a:latin typeface="Calibri"/>
                <a:cs typeface="Calibri"/>
              </a:defRPr>
            </a:lvl1pPr>
          </a:lstStyle>
          <a:p>
            <a:endParaRPr dirty="0"/>
          </a:p>
        </p:txBody>
      </p:sp>
      <p:sp>
        <p:nvSpPr>
          <p:cNvPr id="3" name="Holder 3"/>
          <p:cNvSpPr>
            <a:spLocks noGrp="1"/>
          </p:cNvSpPr>
          <p:nvPr>
            <p:ph type="body" idx="1"/>
          </p:nvPr>
        </p:nvSpPr>
        <p:spPr>
          <a:xfrm>
            <a:off x="838200" y="2019224"/>
            <a:ext cx="14579612" cy="6286576"/>
          </a:xfrm>
          <a:prstGeom prst="rect">
            <a:avLst/>
          </a:prstGeom>
        </p:spPr>
        <p:txBody>
          <a:bodyPr wrap="square" lIns="0" tIns="0" rIns="0" bIns="0">
            <a:normAutofit/>
          </a:bodyPr>
          <a:lstStyle>
            <a:lvl1pPr>
              <a:defRPr b="0" i="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Holder 4"/>
          <p:cNvSpPr>
            <a:spLocks noGrp="1"/>
          </p:cNvSpPr>
          <p:nvPr>
            <p:ph type="ftr" sz="quarter" idx="3"/>
          </p:nvPr>
        </p:nvSpPr>
        <p:spPr>
          <a:xfrm>
            <a:off x="5527040" y="8686800"/>
            <a:ext cx="5201920" cy="274320"/>
          </a:xfrm>
          <a:prstGeom prst="rect">
            <a:avLst/>
          </a:prstGeom>
        </p:spPr>
        <p:txBody>
          <a:bodyPr lIns="0" tIns="0" rIns="0" bIns="0"/>
          <a:lstStyle>
            <a:lvl1pPr algn="ctr">
              <a:defRPr>
                <a:solidFill>
                  <a:schemeClr val="tx1">
                    <a:tint val="75000"/>
                  </a:schemeClr>
                </a:solidFill>
              </a:defRPr>
            </a:lvl1pPr>
          </a:lstStyle>
          <a:p>
            <a:endParaRPr noProof="0"/>
          </a:p>
        </p:txBody>
      </p:sp>
      <p:sp>
        <p:nvSpPr>
          <p:cNvPr id="8" name="Holder 5"/>
          <p:cNvSpPr>
            <a:spLocks noGrp="1"/>
          </p:cNvSpPr>
          <p:nvPr>
            <p:ph type="dt" sz="half" idx="2"/>
          </p:nvPr>
        </p:nvSpPr>
        <p:spPr>
          <a:xfrm>
            <a:off x="812800" y="8686800"/>
            <a:ext cx="3738880" cy="2743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noProof="0"/>
              <a:t>5/19/2021</a:t>
            </a:fld>
            <a:endParaRPr lang="en-US" noProof="0" dirty="0"/>
          </a:p>
        </p:txBody>
      </p:sp>
      <p:sp>
        <p:nvSpPr>
          <p:cNvPr id="9" name="Holder 6"/>
          <p:cNvSpPr>
            <a:spLocks noGrp="1"/>
          </p:cNvSpPr>
          <p:nvPr>
            <p:ph type="sldNum" sz="quarter" idx="4"/>
          </p:nvPr>
        </p:nvSpPr>
        <p:spPr>
          <a:xfrm>
            <a:off x="11704320" y="8686800"/>
            <a:ext cx="3738880" cy="274320"/>
          </a:xfrm>
          <a:prstGeom prst="rect">
            <a:avLst/>
          </a:prstGeom>
        </p:spPr>
        <p:txBody>
          <a:bodyPr lIns="0" tIns="0" rIns="0" bIns="0"/>
          <a:lstStyle>
            <a:lvl1pPr algn="r">
              <a:defRPr>
                <a:solidFill>
                  <a:schemeClr val="tx1">
                    <a:tint val="75000"/>
                  </a:schemeClr>
                </a:solidFill>
              </a:defRPr>
            </a:lvl1pPr>
          </a:lstStyle>
          <a:p>
            <a:fld id="{B6F15528-21DE-4FAA-801E-634DDDAF4B2B}" type="slidenum">
              <a:rPr noProof="0"/>
              <a:t>‹#›</a:t>
            </a:fld>
            <a:endParaRPr noProof="0"/>
          </a:p>
        </p:txBody>
      </p:sp>
    </p:spTree>
  </p:cSld>
  <p:clrMap bg1="lt1" tx1="dk1" bg2="lt2" tx2="dk2" accent1="accent1" accent2="accent2" accent3="accent3" accent4="accent4" accent5="accent5" accent6="accent6" hlink="hlink" folHlink="folHlink"/>
  <p:sldLayoutIdLst>
    <p:sldLayoutId id="2147483680" r:id="rId1"/>
    <p:sldLayoutId id="2147483671" r:id="rId2"/>
    <p:sldLayoutId id="2147483678" r:id="rId3"/>
    <p:sldLayoutId id="2147483672" r:id="rId4"/>
    <p:sldLayoutId id="2147483677" r:id="rId5"/>
    <p:sldLayoutId id="2147483682" r:id="rId6"/>
    <p:sldLayoutId id="2147483683" r:id="rId7"/>
    <p:sldLayoutId id="2147483684" r:id="rId8"/>
    <p:sldLayoutId id="2147483667" r:id="rId9"/>
    <p:sldLayoutId id="2147483670" r:id="rId10"/>
    <p:sldLayoutId id="2147483681" r:id="rId11"/>
    <p:sldLayoutId id="2147483668" r:id="rId12"/>
    <p:sldLayoutId id="2147483674" r:id="rId13"/>
    <p:sldLayoutId id="2147483688" r:id="rId14"/>
    <p:sldLayoutId id="2147483689" r:id="rId15"/>
  </p:sldLayoutIdLst>
  <p:timing>
    <p:tnLst>
      <p:par>
        <p:cTn id="1" dur="indefinite" restart="never" nodeType="tmRoot"/>
      </p:par>
    </p:tnLst>
  </p:timing>
  <p:txStyles>
    <p:titleStyle>
      <a:lvl1pPr>
        <a:defRPr>
          <a:latin typeface="+mj-lt"/>
          <a:ea typeface="+mj-ea"/>
          <a:cs typeface="+mj-cs"/>
        </a:defRPr>
      </a:lvl1pPr>
    </p:titleStyle>
    <p:bodyStyle>
      <a:lvl1pPr marL="288000" indent="-288000">
        <a:buClr>
          <a:srgbClr val="004562"/>
        </a:buClr>
        <a:buFont typeface="Arial" charset="0"/>
        <a:buChar char="•"/>
        <a:tabLst/>
        <a:defRPr sz="3200">
          <a:solidFill>
            <a:schemeClr val="tx1">
              <a:lumMod val="50000"/>
              <a:lumOff val="50000"/>
            </a:schemeClr>
          </a:solidFill>
          <a:latin typeface="+mn-lt"/>
          <a:ea typeface="+mn-ea"/>
          <a:cs typeface="+mn-cs"/>
        </a:defRPr>
      </a:lvl1pPr>
      <a:lvl2pPr marL="742950" indent="-285750">
        <a:buClr>
          <a:srgbClr val="004562"/>
        </a:buClr>
        <a:buFont typeface="Arial" charset="0"/>
        <a:buChar char="•"/>
        <a:defRPr sz="2800">
          <a:latin typeface="+mn-lt"/>
          <a:ea typeface="+mn-ea"/>
          <a:cs typeface="+mn-cs"/>
        </a:defRPr>
      </a:lvl2pPr>
      <a:lvl3pPr marL="1200150" indent="-285750">
        <a:buClr>
          <a:srgbClr val="004562"/>
        </a:buClr>
        <a:buFont typeface="Arial" charset="0"/>
        <a:buChar char="•"/>
        <a:defRPr sz="2400">
          <a:latin typeface="+mn-lt"/>
          <a:ea typeface="+mn-ea"/>
          <a:cs typeface="+mn-cs"/>
        </a:defRPr>
      </a:lvl3pPr>
      <a:lvl4pPr marL="1657350" indent="-285750">
        <a:buClr>
          <a:srgbClr val="004562"/>
        </a:buClr>
        <a:buFont typeface="Arial" charset="0"/>
        <a:buChar char="•"/>
        <a:defRPr sz="2000">
          <a:latin typeface="+mn-lt"/>
          <a:ea typeface="+mn-ea"/>
          <a:cs typeface="+mn-cs"/>
        </a:defRPr>
      </a:lvl4pPr>
      <a:lvl5pPr marL="2114550" indent="-285750">
        <a:buClr>
          <a:srgbClr val="004562"/>
        </a:buClr>
        <a:buFont typeface="Arial" charset="0"/>
        <a:buChar char="•"/>
        <a:defRPr sz="1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8.png"/><Relationship Id="rId7" Type="http://schemas.openxmlformats.org/officeDocument/2006/relationships/image" Target="../media/image50.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49.jpeg"/><Relationship Id="rId11" Type="http://schemas.openxmlformats.org/officeDocument/2006/relationships/image" Target="../media/image53.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is-IS" dirty="0" smtClean="0"/>
              <a:t>Kynningarfundur</a:t>
            </a:r>
            <a:endParaRPr lang="is-IS" dirty="0"/>
          </a:p>
        </p:txBody>
      </p:sp>
      <p:sp>
        <p:nvSpPr>
          <p:cNvPr id="7" name="Text Placeholder 6"/>
          <p:cNvSpPr>
            <a:spLocks noGrp="1"/>
          </p:cNvSpPr>
          <p:nvPr>
            <p:ph type="body" sz="quarter" idx="17"/>
          </p:nvPr>
        </p:nvSpPr>
        <p:spPr/>
        <p:txBody>
          <a:bodyPr/>
          <a:lstStyle/>
          <a:p>
            <a:r>
              <a:rPr lang="is-IS" dirty="0" smtClean="0"/>
              <a:t>19. maí 2021</a:t>
            </a:r>
            <a:endParaRPr lang="is-IS" dirty="0"/>
          </a:p>
        </p:txBody>
      </p:sp>
      <p:sp>
        <p:nvSpPr>
          <p:cNvPr id="8" name="Text Placeholder 7"/>
          <p:cNvSpPr>
            <a:spLocks noGrp="1"/>
          </p:cNvSpPr>
          <p:nvPr>
            <p:ph type="body" sz="quarter" idx="18"/>
          </p:nvPr>
        </p:nvSpPr>
        <p:spPr/>
        <p:txBody>
          <a:bodyPr>
            <a:normAutofit lnSpcReduction="10000"/>
          </a:bodyPr>
          <a:lstStyle/>
          <a:p>
            <a:endParaRPr lang="is-IS" dirty="0"/>
          </a:p>
        </p:txBody>
      </p:sp>
      <p:sp>
        <p:nvSpPr>
          <p:cNvPr id="9" name="Text Placeholder 8"/>
          <p:cNvSpPr>
            <a:spLocks noGrp="1"/>
          </p:cNvSpPr>
          <p:nvPr>
            <p:ph type="body" sz="quarter" idx="19"/>
          </p:nvPr>
        </p:nvSpPr>
        <p:spPr/>
        <p:txBody>
          <a:bodyPr/>
          <a:lstStyle/>
          <a:p>
            <a:endParaRPr lang="is-IS" dirty="0"/>
          </a:p>
        </p:txBody>
      </p:sp>
      <p:sp>
        <p:nvSpPr>
          <p:cNvPr id="4" name="Text Placeholder 3"/>
          <p:cNvSpPr>
            <a:spLocks noGrp="1"/>
          </p:cNvSpPr>
          <p:nvPr>
            <p:ph type="body" sz="quarter" idx="13"/>
          </p:nvPr>
        </p:nvSpPr>
        <p:spPr/>
        <p:txBody>
          <a:bodyPr/>
          <a:lstStyle/>
          <a:p>
            <a:r>
              <a:rPr lang="is-IS" dirty="0" smtClean="0"/>
              <a:t>Vaxtaákvörðun</a:t>
            </a:r>
            <a:endParaRPr lang="is-IS" dirty="0"/>
          </a:p>
        </p:txBody>
      </p:sp>
      <p:sp>
        <p:nvSpPr>
          <p:cNvPr id="5" name="Text Placeholder 4"/>
          <p:cNvSpPr>
            <a:spLocks noGrp="1"/>
          </p:cNvSpPr>
          <p:nvPr>
            <p:ph type="body" sz="quarter" idx="14"/>
          </p:nvPr>
        </p:nvSpPr>
        <p:spPr/>
        <p:txBody>
          <a:bodyPr>
            <a:normAutofit/>
          </a:bodyPr>
          <a:lstStyle/>
          <a:p>
            <a:r>
              <a:rPr lang="is-IS" dirty="0" smtClean="0"/>
              <a:t>Stefnuyfirlýsing peningastefnunefndar</a:t>
            </a:r>
            <a:endParaRPr lang="is-IS" dirty="0"/>
          </a:p>
        </p:txBody>
      </p:sp>
    </p:spTree>
    <p:extLst>
      <p:ext uri="{BB962C8B-B14F-4D97-AF65-F5344CB8AC3E}">
        <p14:creationId xmlns:p14="http://schemas.microsoft.com/office/powerpoint/2010/main" val="179816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930800" cy="1299600"/>
          </a:xfrm>
        </p:spPr>
        <p:txBody>
          <a:bodyPr/>
          <a:lstStyle/>
          <a:p>
            <a:r>
              <a:rPr lang="is-IS" dirty="0" smtClean="0"/>
              <a:t>Landsframleiðslan </a:t>
            </a:r>
            <a:r>
              <a:rPr lang="is-IS" dirty="0"/>
              <a:t>jókst um 4,8% á milli fjórðunga á Q4 – </a:t>
            </a:r>
            <a:r>
              <a:rPr lang="is-IS" dirty="0" smtClean="0"/>
              <a:t>jókst </a:t>
            </a:r>
            <a:r>
              <a:rPr lang="is-IS" dirty="0"/>
              <a:t>annan fjórðunginn í röð og </a:t>
            </a:r>
            <a:r>
              <a:rPr lang="is-IS" dirty="0" smtClean="0"/>
              <a:t>meira en spáð var í PM </a:t>
            </a:r>
            <a:r>
              <a:rPr lang="is-IS" dirty="0"/>
              <a:t>21/1</a:t>
            </a:r>
          </a:p>
          <a:p>
            <a:r>
              <a:rPr lang="is-IS" dirty="0" smtClean="0"/>
              <a:t>Tölur fyrir Q1-Q3 einnig endurskoðaðar upp á við og samdrátturinn á árinu öllu endar því í 6,6% í stað 7,7% skv. PM 21/1 …</a:t>
            </a:r>
          </a:p>
          <a:p>
            <a:r>
              <a:rPr lang="is-IS" dirty="0" smtClean="0"/>
              <a:t>… og náði til næstum helmings atvinnugreina en mest í ýmsum þjónustugreinum – sérstaklega tengt ferðaþjónustu</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Ágætur bati á Q4 en mikill samdráttur á árinu öllu …</a:t>
            </a:r>
            <a:endParaRPr lang="is-IS" dirty="0"/>
          </a:p>
        </p:txBody>
      </p:sp>
      <p:sp>
        <p:nvSpPr>
          <p:cNvPr id="9" name="TextBox 8"/>
          <p:cNvSpPr txBox="1"/>
          <p:nvPr/>
        </p:nvSpPr>
        <p:spPr>
          <a:xfrm>
            <a:off x="819400" y="8151210"/>
            <a:ext cx="14626000" cy="800922"/>
          </a:xfrm>
          <a:prstGeom prst="rect">
            <a:avLst/>
          </a:prstGeom>
          <a:noFill/>
        </p:spPr>
        <p:txBody>
          <a:bodyPr wrap="square" rtlCol="0" anchor="b" anchorCtr="0">
            <a:noAutofit/>
          </a:bodyPr>
          <a:lstStyle/>
          <a:p>
            <a:r>
              <a:rPr lang="is-IS" sz="1200" dirty="0" smtClean="0">
                <a:solidFill>
                  <a:schemeClr val="bg1">
                    <a:lumMod val="50000"/>
                  </a:schemeClr>
                </a:solidFill>
              </a:rPr>
              <a:t>1. </a:t>
            </a:r>
            <a:r>
              <a:rPr lang="is-IS" sz="1200" dirty="0">
                <a:solidFill>
                  <a:schemeClr val="bg1">
                    <a:lumMod val="50000"/>
                  </a:schemeClr>
                </a:solidFill>
              </a:rPr>
              <a:t>Árstíðarleiðrétt gögn. Gögn fyrir röðina PM 2021/2 sýna mælingar Hagstofu Íslands frá febrúar 2021 en gögn fyrir PM 2021/1 </a:t>
            </a:r>
            <a:r>
              <a:rPr lang="is-IS" sz="1200" dirty="0" smtClean="0">
                <a:solidFill>
                  <a:schemeClr val="bg1">
                    <a:lumMod val="50000"/>
                  </a:schemeClr>
                </a:solidFill>
              </a:rPr>
              <a:t>mælingu </a:t>
            </a:r>
            <a:r>
              <a:rPr lang="is-IS" sz="1200" dirty="0">
                <a:solidFill>
                  <a:schemeClr val="bg1">
                    <a:lumMod val="50000"/>
                  </a:schemeClr>
                </a:solidFill>
              </a:rPr>
              <a:t>Hagstofunnar frá nóvember 2021 að 4. ársfjórðungi undanskildum sem sýnir grunnspá </a:t>
            </a:r>
            <a:r>
              <a:rPr lang="is-IS" sz="1200" i="1" dirty="0">
                <a:solidFill>
                  <a:schemeClr val="bg1">
                    <a:lumMod val="50000"/>
                  </a:schemeClr>
                </a:solidFill>
              </a:rPr>
              <a:t>Peningamála</a:t>
            </a:r>
            <a:r>
              <a:rPr lang="is-IS" sz="1200" dirty="0">
                <a:solidFill>
                  <a:schemeClr val="bg1">
                    <a:lumMod val="50000"/>
                  </a:schemeClr>
                </a:solidFill>
              </a:rPr>
              <a:t> </a:t>
            </a:r>
            <a:r>
              <a:rPr lang="is-IS" sz="1200" dirty="0" smtClean="0">
                <a:solidFill>
                  <a:schemeClr val="bg1">
                    <a:lumMod val="50000"/>
                  </a:schemeClr>
                </a:solidFill>
              </a:rPr>
              <a:t>2021/1. 2. </a:t>
            </a:r>
            <a:r>
              <a:rPr lang="is-IS" sz="1200" dirty="0">
                <a:solidFill>
                  <a:schemeClr val="bg1">
                    <a:lumMod val="50000"/>
                  </a:schemeClr>
                </a:solidFill>
              </a:rPr>
              <a:t>Samdráttur vergra þáttatekna (VÞT) árið 2020 eftir einstaka atvinnugreinum. VÞT mæla tekjur allra aðila sem koma að framleiðslunni  og eru jafnar vergri landsframleiðslu (VLF) leiðrétt fyrir óbeinum sköttum og framleiðslustyrkjum. Tölur í svigum sýna hlutdeild atvinnugreina í nafnvirði VÞT árið 2019.</a:t>
            </a:r>
            <a:r>
              <a:rPr lang="is-IS" sz="1200" dirty="0" smtClean="0">
                <a:solidFill>
                  <a:schemeClr val="bg1">
                    <a:lumMod val="50000"/>
                  </a:schemeClr>
                </a:solidFill>
              </a:rPr>
              <a:t>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Hagstofa Íslands, Seðlabanki </a:t>
            </a:r>
            <a:r>
              <a:rPr lang="is-IS" sz="1200" dirty="0">
                <a:solidFill>
                  <a:schemeClr val="bg1">
                    <a:lumMod val="50000"/>
                  </a:schemeClr>
                </a:solidFill>
              </a:rPr>
              <a:t>Íslands. </a:t>
            </a:r>
          </a:p>
        </p:txBody>
      </p:sp>
      <p:pic>
        <p:nvPicPr>
          <p:cNvPr id="3" name="Content Placeholder 2"/>
          <p:cNvPicPr>
            <a:picLocks noGrp="1"/>
          </p:cNvPicPr>
          <p:nvPr>
            <p:ph sz="quarter" idx="17"/>
          </p:nvPr>
        </p:nvPicPr>
        <p:blipFill>
          <a:blip r:embed="rId2"/>
          <a:stretch>
            <a:fillRect/>
          </a:stretch>
        </p:blipFill>
        <p:spPr>
          <a:xfrm>
            <a:off x="1080000" y="2340000"/>
            <a:ext cx="5976000" cy="6660000"/>
          </a:xfrm>
          <a:prstGeom prst="rect">
            <a:avLst/>
          </a:prstGeom>
        </p:spPr>
      </p:pic>
      <p:pic>
        <p:nvPicPr>
          <p:cNvPr id="7" name="Content Placeholder 6"/>
          <p:cNvPicPr>
            <a:picLocks noGrp="1" noChangeAspect="1"/>
          </p:cNvPicPr>
          <p:nvPr>
            <p:ph sz="quarter" idx="18"/>
          </p:nvPr>
        </p:nvPicPr>
        <p:blipFill>
          <a:blip r:embed="rId3"/>
          <a:stretch>
            <a:fillRect/>
          </a:stretch>
        </p:blipFill>
        <p:spPr>
          <a:xfrm>
            <a:off x="8460000" y="2340000"/>
            <a:ext cx="5977063" cy="6660000"/>
          </a:xfrm>
          <a:prstGeom prst="rect">
            <a:avLst/>
          </a:prstGeom>
        </p:spPr>
      </p:pic>
    </p:spTree>
    <p:extLst>
      <p:ext uri="{BB962C8B-B14F-4D97-AF65-F5344CB8AC3E}">
        <p14:creationId xmlns:p14="http://schemas.microsoft.com/office/powerpoint/2010/main" val="2193591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normAutofit/>
          </a:bodyPr>
          <a:lstStyle/>
          <a:p>
            <a:r>
              <a:rPr lang="is-IS" dirty="0" smtClean="0"/>
              <a:t>… sem er samsettur öðruvísi en í öðrum iðnríkjum</a:t>
            </a:r>
            <a:endParaRPr lang="is-IS" dirty="0"/>
          </a:p>
        </p:txBody>
      </p:sp>
      <p:sp>
        <p:nvSpPr>
          <p:cNvPr id="13" name="Content Placeholder 12"/>
          <p:cNvSpPr>
            <a:spLocks noGrp="1"/>
          </p:cNvSpPr>
          <p:nvPr>
            <p:ph idx="10"/>
          </p:nvPr>
        </p:nvSpPr>
        <p:spPr/>
        <p:txBody>
          <a:bodyPr/>
          <a:lstStyle/>
          <a:p>
            <a:r>
              <a:rPr lang="is-IS" dirty="0"/>
              <a:t>Samsetning </a:t>
            </a:r>
            <a:r>
              <a:rPr lang="is-IS" dirty="0" smtClean="0"/>
              <a:t>efnahagssamdráttarins 2020 var </a:t>
            </a:r>
            <a:r>
              <a:rPr lang="is-IS" dirty="0"/>
              <a:t>nokkuð ólík því sem </a:t>
            </a:r>
            <a:r>
              <a:rPr lang="is-IS" dirty="0" smtClean="0"/>
              <a:t>var </a:t>
            </a:r>
            <a:r>
              <a:rPr lang="is-IS" dirty="0"/>
              <a:t>í öðrum þróuðum </a:t>
            </a:r>
            <a:r>
              <a:rPr lang="is-IS" dirty="0" smtClean="0"/>
              <a:t>ríkjum: um ¼ samdráttarins hér á landi má rekja til samdráttar einkaneyslu en ¾ til utanríkisviðskipta … </a:t>
            </a:r>
          </a:p>
          <a:p>
            <a:r>
              <a:rPr lang="is-IS" dirty="0" smtClean="0"/>
              <a:t>… í flestum öðrum iðnríkjum vó samdráttur innlendrar eftirspurnar mun þyngra (Grikkland þó með svipaða samsetningu)</a:t>
            </a:r>
          </a:p>
          <a:p>
            <a:endParaRPr lang="is-IS" dirty="0" smtClean="0"/>
          </a:p>
        </p:txBody>
      </p:sp>
      <p:sp>
        <p:nvSpPr>
          <p:cNvPr id="8" name="TextBox 7"/>
          <p:cNvSpPr txBox="1"/>
          <p:nvPr/>
        </p:nvSpPr>
        <p:spPr>
          <a:xfrm>
            <a:off x="819400" y="8305800"/>
            <a:ext cx="14776200" cy="646332"/>
          </a:xfrm>
          <a:prstGeom prst="rect">
            <a:avLst/>
          </a:prstGeom>
          <a:noFill/>
        </p:spPr>
        <p:txBody>
          <a:bodyPr wrap="square" rtlCol="0" anchor="b" anchorCtr="0">
            <a:noAutofit/>
          </a:bodyPr>
          <a:lstStyle/>
          <a:p>
            <a:r>
              <a:rPr lang="is-IS" sz="1200" dirty="0">
                <a:solidFill>
                  <a:schemeClr val="bg1">
                    <a:lumMod val="50000"/>
                  </a:schemeClr>
                </a:solidFill>
              </a:rPr>
              <a:t>1. Framlag annarrar innlendrar eftirspurnar er samtala framlags samneyslu, fjármunamyndunar og birgðabreytingar, auk mögulegs skekkjuliðar þar sem samtala framlags undirliða þarf ekki að vera jöfn hagvexti vegna keðjutengingar þjóðhagsreikninga. Tölur fyrir Noreg eru án vinnslu og flutnings á olíu og gasi.</a:t>
            </a:r>
          </a:p>
          <a:p>
            <a:r>
              <a:rPr lang="is-IS" sz="1200" i="1" dirty="0">
                <a:solidFill>
                  <a:schemeClr val="bg1">
                    <a:lumMod val="50000"/>
                  </a:schemeClr>
                </a:solidFill>
              </a:rPr>
              <a:t>Heimildir:</a:t>
            </a:r>
            <a:r>
              <a:rPr lang="is-IS" sz="1200" dirty="0">
                <a:solidFill>
                  <a:schemeClr val="bg1">
                    <a:lumMod val="50000"/>
                  </a:schemeClr>
                </a:solidFill>
              </a:rPr>
              <a:t> Hagstofa Íslands, </a:t>
            </a:r>
            <a:r>
              <a:rPr lang="is-IS" sz="1200" dirty="0" smtClean="0">
                <a:solidFill>
                  <a:schemeClr val="bg1">
                    <a:lumMod val="50000"/>
                  </a:schemeClr>
                </a:solidFill>
              </a:rPr>
              <a:t>Noregsbanki, OECD.</a:t>
            </a:r>
            <a:endParaRPr lang="is-IS" sz="1200" dirty="0">
              <a:solidFill>
                <a:schemeClr val="bg1">
                  <a:lumMod val="50000"/>
                </a:schemeClr>
              </a:solidFill>
            </a:endParaRPr>
          </a:p>
        </p:txBody>
      </p:sp>
      <p:pic>
        <p:nvPicPr>
          <p:cNvPr id="3" name="Content Placeholder 2"/>
          <p:cNvPicPr>
            <a:picLocks noGrp="1"/>
          </p:cNvPicPr>
          <p:nvPr>
            <p:ph idx="1"/>
          </p:nvPr>
        </p:nvPicPr>
        <p:blipFill>
          <a:blip r:embed="rId2"/>
          <a:stretch>
            <a:fillRect/>
          </a:stretch>
        </p:blipFill>
        <p:spPr>
          <a:xfrm>
            <a:off x="2160000" y="2340000"/>
            <a:ext cx="11340000" cy="6480000"/>
          </a:xfrm>
          <a:prstGeom prst="rect">
            <a:avLst/>
          </a:prstGeom>
        </p:spPr>
      </p:pic>
    </p:spTree>
    <p:extLst>
      <p:ext uri="{BB962C8B-B14F-4D97-AF65-F5344CB8AC3E}">
        <p14:creationId xmlns:p14="http://schemas.microsoft.com/office/powerpoint/2010/main" val="51222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07000" cy="1299600"/>
          </a:xfrm>
        </p:spPr>
        <p:txBody>
          <a:bodyPr/>
          <a:lstStyle/>
          <a:p>
            <a:r>
              <a:rPr lang="is-IS" dirty="0" smtClean="0"/>
              <a:t>Horfur á ríflega 2% árshagvexti á Q1/2021 – yrði í fyrsta sinn sem landsframleiðslan vex milli ára frá því að farsóttin skall á landinu </a:t>
            </a:r>
          </a:p>
          <a:p>
            <a:r>
              <a:rPr lang="is-IS" dirty="0" smtClean="0"/>
              <a:t>Hagvöxtur eykst enn frekar frá Q2 og verður 3,1% á árinu öllu (2,5% í PM 21/1) … og 5,2% á næsta ári (5,1% í PM 21/1)</a:t>
            </a:r>
          </a:p>
          <a:p>
            <a:r>
              <a:rPr lang="is-IS" dirty="0" smtClean="0"/>
              <a:t>Árangur í baráttu við farsótt ræður miklu um horfur: gangi verr gæti hagvöxtur í ár minnkað í 1,5% en farið í 5,8% gangi betur</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Minni samdráttur í fyrra og bjartari horfur í ár</a:t>
            </a:r>
            <a:endParaRPr lang="is-IS" dirty="0"/>
          </a:p>
        </p:txBody>
      </p:sp>
      <p:pic>
        <p:nvPicPr>
          <p:cNvPr id="9" name="Content Placeholder 8"/>
          <p:cNvPicPr>
            <a:picLocks noGrp="1" noChangeAspect="1"/>
          </p:cNvPicPr>
          <p:nvPr>
            <p:ph sz="quarter" idx="17"/>
          </p:nvPr>
        </p:nvPicPr>
        <p:blipFill>
          <a:blip r:embed="rId2"/>
          <a:stretch>
            <a:fillRect/>
          </a:stretch>
        </p:blipFill>
        <p:spPr>
          <a:xfrm>
            <a:off x="1080000" y="2340000"/>
            <a:ext cx="5976502" cy="6660000"/>
          </a:xfrm>
          <a:prstGeom prst="rect">
            <a:avLst/>
          </a:prstGeom>
        </p:spPr>
      </p:pic>
      <p:sp>
        <p:nvSpPr>
          <p:cNvPr id="10" name="TextBox 9"/>
          <p:cNvSpPr txBox="1"/>
          <p:nvPr/>
        </p:nvSpPr>
        <p:spPr>
          <a:xfrm>
            <a:off x="819400" y="8369300"/>
            <a:ext cx="14626000" cy="582831"/>
          </a:xfrm>
          <a:prstGeom prst="rect">
            <a:avLst/>
          </a:prstGeom>
          <a:noFill/>
        </p:spPr>
        <p:txBody>
          <a:bodyPr wrap="square" rtlCol="0" anchor="b" anchorCtr="0">
            <a:noAutofit/>
          </a:bodyPr>
          <a:lstStyle/>
          <a:p>
            <a:r>
              <a:rPr lang="is-IS" sz="1200" dirty="0" smtClean="0">
                <a:solidFill>
                  <a:schemeClr val="bg1">
                    <a:lumMod val="50000"/>
                  </a:schemeClr>
                </a:solidFill>
              </a:rPr>
              <a:t>1. Grunnspá </a:t>
            </a:r>
            <a:r>
              <a:rPr lang="is-IS" sz="1200" dirty="0">
                <a:solidFill>
                  <a:schemeClr val="bg1">
                    <a:lumMod val="50000"/>
                  </a:schemeClr>
                </a:solidFill>
              </a:rPr>
              <a:t>Seðlabankans </a:t>
            </a:r>
            <a:r>
              <a:rPr lang="is-IS" sz="1200" dirty="0" smtClean="0">
                <a:solidFill>
                  <a:schemeClr val="bg1">
                    <a:lumMod val="50000"/>
                  </a:schemeClr>
                </a:solidFill>
              </a:rPr>
              <a:t>2021-2023. </a:t>
            </a:r>
            <a:r>
              <a:rPr lang="is-IS" sz="1200" dirty="0">
                <a:solidFill>
                  <a:schemeClr val="bg1">
                    <a:lumMod val="50000"/>
                  </a:schemeClr>
                </a:solidFill>
              </a:rPr>
              <a:t>Brotalína sýnir spá frá PM </a:t>
            </a:r>
            <a:r>
              <a:rPr lang="is-IS" sz="1200" dirty="0" smtClean="0">
                <a:solidFill>
                  <a:schemeClr val="bg1">
                    <a:lumMod val="50000"/>
                  </a:schemeClr>
                </a:solidFill>
              </a:rPr>
              <a:t>2021/1.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Hagstofa Íslands, Seðlabanki </a:t>
            </a:r>
            <a:r>
              <a:rPr lang="is-IS" sz="1200" dirty="0">
                <a:solidFill>
                  <a:schemeClr val="bg1">
                    <a:lumMod val="50000"/>
                  </a:schemeClr>
                </a:solidFill>
              </a:rPr>
              <a:t>Íslands. </a:t>
            </a:r>
          </a:p>
        </p:txBody>
      </p:sp>
      <p:pic>
        <p:nvPicPr>
          <p:cNvPr id="3" name="Content Placeholder 2"/>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1692366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07000" cy="1299600"/>
          </a:xfrm>
        </p:spPr>
        <p:txBody>
          <a:bodyPr/>
          <a:lstStyle/>
          <a:p>
            <a:r>
              <a:rPr lang="is-IS" dirty="0" smtClean="0"/>
              <a:t>Árstíðaleiðrétt skráð atvinnuleysi var 11,2% á Q1/2021 – um 3½ prósentu hærra en skv. VMK … báðir mælikvarðar benda þó til viðsnúnings og var skráð atvinnuleysi 1,2 prósentum lægra í apríl en í janúar sl. þegar það náði hámarki</a:t>
            </a:r>
          </a:p>
          <a:p>
            <a:r>
              <a:rPr lang="is-IS" dirty="0" smtClean="0"/>
              <a:t>Einnig vísbending um viðsnúning þegar tekið </a:t>
            </a:r>
            <a:r>
              <a:rPr lang="is-IS" dirty="0"/>
              <a:t>er tillit til þeirra sem vilja vinna meira eða eru á jaðri vinnumarkaðarins</a:t>
            </a:r>
            <a:endParaRPr lang="is-IS" dirty="0" smtClean="0"/>
          </a:p>
        </p:txBody>
      </p:sp>
      <p:sp>
        <p:nvSpPr>
          <p:cNvPr id="4" name="Title 3"/>
          <p:cNvSpPr>
            <a:spLocks noGrp="1"/>
          </p:cNvSpPr>
          <p:nvPr>
            <p:ph type="ctrTitle"/>
          </p:nvPr>
        </p:nvSpPr>
        <p:spPr>
          <a:xfrm>
            <a:off x="818025" y="546817"/>
            <a:ext cx="12948775" cy="664460"/>
          </a:xfrm>
        </p:spPr>
        <p:txBody>
          <a:bodyPr>
            <a:normAutofit/>
          </a:bodyPr>
          <a:lstStyle/>
          <a:p>
            <a:r>
              <a:rPr lang="is-IS" dirty="0"/>
              <a:t>Mikið atvinnuleysi en það virðist hafa náð hámarki</a:t>
            </a:r>
          </a:p>
        </p:txBody>
      </p:sp>
      <p:sp>
        <p:nvSpPr>
          <p:cNvPr id="11" name="TextBox 10"/>
          <p:cNvSpPr txBox="1"/>
          <p:nvPr/>
        </p:nvSpPr>
        <p:spPr>
          <a:xfrm>
            <a:off x="819400" y="8077200"/>
            <a:ext cx="14626000" cy="874932"/>
          </a:xfrm>
          <a:prstGeom prst="rect">
            <a:avLst/>
          </a:prstGeom>
          <a:noFill/>
        </p:spPr>
        <p:txBody>
          <a:bodyPr wrap="square" rtlCol="0" anchor="b" anchorCtr="0">
            <a:noAutofit/>
          </a:bodyPr>
          <a:lstStyle/>
          <a:p>
            <a:r>
              <a:rPr lang="is-IS" sz="1200" dirty="0" smtClean="0">
                <a:solidFill>
                  <a:schemeClr val="bg1">
                    <a:lumMod val="50000"/>
                  </a:schemeClr>
                </a:solidFill>
              </a:rPr>
              <a:t>1. Slaki </a:t>
            </a:r>
            <a:r>
              <a:rPr lang="is-IS" sz="1200" dirty="0">
                <a:solidFill>
                  <a:schemeClr val="bg1">
                    <a:lumMod val="50000"/>
                  </a:schemeClr>
                </a:solidFill>
              </a:rPr>
              <a:t>á vinnumarkaði eru atvinnulausir, vinnulitlir (aðilar í hlutastarfi sem vilja vinna meira) og möguleg viðbót á vinnumarkað (þeir sem eru tilbúnir að vinna en </a:t>
            </a:r>
            <a:r>
              <a:rPr lang="is-IS" sz="1200" dirty="0" smtClean="0">
                <a:solidFill>
                  <a:schemeClr val="bg1">
                    <a:lumMod val="50000"/>
                  </a:schemeClr>
                </a:solidFill>
              </a:rPr>
              <a:t>eru ekki </a:t>
            </a:r>
            <a:r>
              <a:rPr lang="is-IS" sz="1200" dirty="0">
                <a:solidFill>
                  <a:schemeClr val="bg1">
                    <a:lumMod val="50000"/>
                  </a:schemeClr>
                </a:solidFill>
              </a:rPr>
              <a:t>að leita að vinnu og þeir sem eru að leita að vinnu en </a:t>
            </a:r>
            <a:r>
              <a:rPr lang="is-IS" sz="1200" dirty="0" smtClean="0">
                <a:solidFill>
                  <a:schemeClr val="bg1">
                    <a:lumMod val="50000"/>
                  </a:schemeClr>
                </a:solidFill>
              </a:rPr>
              <a:t>eru ekki </a:t>
            </a:r>
            <a:r>
              <a:rPr lang="is-IS" sz="1200" dirty="0">
                <a:solidFill>
                  <a:schemeClr val="bg1">
                    <a:lumMod val="50000"/>
                  </a:schemeClr>
                </a:solidFill>
              </a:rPr>
              <a:t>tilbúnir að vinna) sem hlutfall af mannafla með viðbót (mannafli að viðbættri mögulegri viðbót á vinnumarkaði). Skráð almennt atvinnuleysi er skráð atvinnuleysi án fólks á hlutabótum frá og með 1. </a:t>
            </a:r>
            <a:r>
              <a:rPr lang="is-IS" sz="1200" dirty="0" err="1">
                <a:solidFill>
                  <a:schemeClr val="bg1">
                    <a:lumMod val="50000"/>
                  </a:schemeClr>
                </a:solidFill>
              </a:rPr>
              <a:t>ársfj</a:t>
            </a:r>
            <a:r>
              <a:rPr lang="is-IS" sz="1200" dirty="0">
                <a:solidFill>
                  <a:schemeClr val="bg1">
                    <a:lumMod val="50000"/>
                  </a:schemeClr>
                </a:solidFill>
              </a:rPr>
              <a:t>. 2020 og er röðin árstíðarleiðrétt af Seðlabankanum.</a:t>
            </a: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Hagstofa Íslands, Vinnumálastofnun, Seðlabanki </a:t>
            </a:r>
            <a:r>
              <a:rPr lang="is-IS" sz="1200" dirty="0">
                <a:solidFill>
                  <a:schemeClr val="bg1">
                    <a:lumMod val="50000"/>
                  </a:schemeClr>
                </a:solidFill>
              </a:rPr>
              <a:t>Íslands. </a:t>
            </a:r>
          </a:p>
        </p:txBody>
      </p:sp>
      <p:pic>
        <p:nvPicPr>
          <p:cNvPr id="3" name="Content Placeholder 2"/>
          <p:cNvPicPr>
            <a:picLocks noGrp="1"/>
          </p:cNvPicPr>
          <p:nvPr>
            <p:ph sz="quarter" idx="17"/>
          </p:nvPr>
        </p:nvPicPr>
        <p:blipFill>
          <a:blip r:embed="rId2"/>
          <a:stretch>
            <a:fillRect/>
          </a:stretch>
        </p:blipFill>
        <p:spPr>
          <a:xfrm>
            <a:off x="1080000" y="2340000"/>
            <a:ext cx="5976000" cy="6660000"/>
          </a:xfrm>
          <a:prstGeom prst="rect">
            <a:avLst/>
          </a:prstGeom>
        </p:spPr>
      </p:pic>
      <p:pic>
        <p:nvPicPr>
          <p:cNvPr id="9" name="Content Placeholder 8"/>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1115516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Annan fjórðunginn í röð vilja fleiri fyrirtæki fjölga starfsfólki en fækka og lausum störfum heldur áfram að fjölga milli ára</a:t>
            </a:r>
          </a:p>
          <a:p>
            <a:r>
              <a:rPr lang="is-IS" dirty="0" smtClean="0"/>
              <a:t>Fyrirtækjum sem segjast starfa við full afköst eða skortir starfsfólk heldur áfram að fjölga og </a:t>
            </a:r>
            <a:r>
              <a:rPr lang="is-IS" dirty="0" err="1" smtClean="0"/>
              <a:t>NF-vísitalan</a:t>
            </a:r>
            <a:r>
              <a:rPr lang="is-IS" dirty="0" smtClean="0"/>
              <a:t> hefur hækkað þrjá ársfjórðunga í röð og er nú á sama stað og fyrir farsóttina – slaki enn fyrir hendi en hann fer minnkandi</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Vísbendingar um að slakinn sé tekinn að minnka …</a:t>
            </a:r>
            <a:endParaRPr lang="is-IS" dirty="0"/>
          </a:p>
        </p:txBody>
      </p:sp>
      <p:sp>
        <p:nvSpPr>
          <p:cNvPr id="9" name="TextBox 8"/>
          <p:cNvSpPr txBox="1"/>
          <p:nvPr/>
        </p:nvSpPr>
        <p:spPr>
          <a:xfrm>
            <a:off x="819400" y="8077200"/>
            <a:ext cx="14626000" cy="874931"/>
          </a:xfrm>
          <a:prstGeom prst="rect">
            <a:avLst/>
          </a:prstGeom>
          <a:noFill/>
        </p:spPr>
        <p:txBody>
          <a:bodyPr wrap="square" rtlCol="0" anchor="b" anchorCtr="0">
            <a:noAutofit/>
          </a:bodyPr>
          <a:lstStyle/>
          <a:p>
            <a:r>
              <a:rPr lang="is-IS" sz="1200" dirty="0" smtClean="0">
                <a:solidFill>
                  <a:schemeClr val="bg1">
                    <a:lumMod val="50000"/>
                  </a:schemeClr>
                </a:solidFill>
              </a:rPr>
              <a:t>1. </a:t>
            </a:r>
            <a:r>
              <a:rPr lang="is-IS" sz="1200" dirty="0">
                <a:solidFill>
                  <a:schemeClr val="bg1">
                    <a:lumMod val="50000"/>
                  </a:schemeClr>
                </a:solidFill>
              </a:rPr>
              <a:t>Laus störf skv. fyrirtækjakönnun Hagstofu Íslands og hlutfall fyrirtækja sem vilja fjölga eða fækka starfsfólki næstu 6 mánuði er úr könnun Gallup meðal 400 stærstu fyrirtækja landsins og eru gögnin árstíðarleiðrétt af Seðlabanka Íslands. </a:t>
            </a:r>
            <a:r>
              <a:rPr lang="is-IS" sz="1200" dirty="0" smtClean="0">
                <a:solidFill>
                  <a:schemeClr val="bg1">
                    <a:lumMod val="50000"/>
                  </a:schemeClr>
                </a:solidFill>
              </a:rPr>
              <a:t>2. Mælikvarðar fyrir nýtingu framleiðsluþátta byggjast á viðhorfskönnun Gallup meðal 400 stærstu fyrirtækja landsins. Vísitala nýtingar framleiðsluþátta (</a:t>
            </a:r>
            <a:r>
              <a:rPr lang="is-IS" sz="1200" dirty="0" err="1" smtClean="0">
                <a:solidFill>
                  <a:schemeClr val="bg1">
                    <a:lumMod val="50000"/>
                  </a:schemeClr>
                </a:solidFill>
              </a:rPr>
              <a:t>NF-vísitalan</a:t>
            </a:r>
            <a:r>
              <a:rPr lang="is-IS" sz="1200" dirty="0" smtClean="0">
                <a:solidFill>
                  <a:schemeClr val="bg1">
                    <a:lumMod val="50000"/>
                  </a:schemeClr>
                </a:solidFill>
              </a:rPr>
              <a:t>) </a:t>
            </a:r>
            <a:r>
              <a:rPr lang="is-IS" sz="1200" dirty="0">
                <a:solidFill>
                  <a:schemeClr val="bg1">
                    <a:lumMod val="50000"/>
                  </a:schemeClr>
                </a:solidFill>
              </a:rPr>
              <a:t>er fyrsti frumþáttur valinna vísbendinga um nýtingu framleiðsluþátta sem er </a:t>
            </a:r>
            <a:r>
              <a:rPr lang="is-IS" sz="1200" dirty="0" err="1">
                <a:solidFill>
                  <a:schemeClr val="bg1">
                    <a:lumMod val="50000"/>
                  </a:schemeClr>
                </a:solidFill>
              </a:rPr>
              <a:t>skalaður</a:t>
            </a:r>
            <a:r>
              <a:rPr lang="is-IS" sz="1200" dirty="0">
                <a:solidFill>
                  <a:schemeClr val="bg1">
                    <a:lumMod val="50000"/>
                  </a:schemeClr>
                </a:solidFill>
              </a:rPr>
              <a:t> til svo meðaltal hans er 0 og staðalfrávik 1. Ítarlegri lýsingu má finna í </a:t>
            </a:r>
            <a:r>
              <a:rPr lang="is-IS" sz="1200" dirty="0" smtClean="0">
                <a:solidFill>
                  <a:schemeClr val="bg1">
                    <a:lumMod val="50000"/>
                  </a:schemeClr>
                </a:solidFill>
              </a:rPr>
              <a:t>rammagrein </a:t>
            </a:r>
            <a:r>
              <a:rPr lang="is-IS" sz="1200" dirty="0">
                <a:solidFill>
                  <a:schemeClr val="bg1">
                    <a:lumMod val="50000"/>
                  </a:schemeClr>
                </a:solidFill>
              </a:rPr>
              <a:t>3 </a:t>
            </a:r>
            <a:r>
              <a:rPr lang="is-IS" sz="1200" dirty="0" smtClean="0">
                <a:solidFill>
                  <a:schemeClr val="bg1">
                    <a:lumMod val="50000"/>
                  </a:schemeClr>
                </a:solidFill>
              </a:rPr>
              <a:t>í PM </a:t>
            </a:r>
            <a:r>
              <a:rPr lang="is-IS" sz="1200" dirty="0">
                <a:solidFill>
                  <a:schemeClr val="bg1">
                    <a:lumMod val="50000"/>
                  </a:schemeClr>
                </a:solidFill>
              </a:rPr>
              <a:t>2018/2</a:t>
            </a:r>
            <a:r>
              <a:rPr lang="is-IS" sz="1200" dirty="0" smtClean="0">
                <a:solidFill>
                  <a:schemeClr val="bg1">
                    <a:lumMod val="50000"/>
                  </a:schemeClr>
                </a:solidFill>
              </a:rPr>
              <a:t>. </a:t>
            </a:r>
          </a:p>
          <a:p>
            <a:r>
              <a:rPr lang="is-IS" sz="1200" i="1" dirty="0" smtClean="0">
                <a:solidFill>
                  <a:schemeClr val="bg1">
                    <a:lumMod val="50000"/>
                  </a:schemeClr>
                </a:solidFill>
              </a:rPr>
              <a:t>Heimildir:</a:t>
            </a:r>
            <a:r>
              <a:rPr lang="is-IS" sz="1200" dirty="0" smtClean="0">
                <a:solidFill>
                  <a:schemeClr val="bg1">
                    <a:lumMod val="50000"/>
                  </a:schemeClr>
                </a:solidFill>
              </a:rPr>
              <a:t> Gallup, Hagstofa Íslands, Seðlabanki Íslands.</a:t>
            </a:r>
            <a:endParaRPr lang="is-IS" sz="1200" dirty="0">
              <a:solidFill>
                <a:schemeClr val="bg1">
                  <a:lumMod val="50000"/>
                </a:schemeClr>
              </a:solidFill>
            </a:endParaRPr>
          </a:p>
        </p:txBody>
      </p:sp>
      <p:pic>
        <p:nvPicPr>
          <p:cNvPr id="6" name="Content Placeholder 5"/>
          <p:cNvPicPr>
            <a:picLocks noGrp="1" noChangeAspect="1"/>
          </p:cNvPicPr>
          <p:nvPr>
            <p:ph sz="quarter" idx="17"/>
          </p:nvPr>
        </p:nvPicPr>
        <p:blipFill>
          <a:blip r:embed="rId2"/>
          <a:stretch>
            <a:fillRect/>
          </a:stretch>
        </p:blipFill>
        <p:spPr>
          <a:xfrm>
            <a:off x="1080000" y="2340000"/>
            <a:ext cx="5977063" cy="6660000"/>
          </a:xfrm>
          <a:prstGeom prst="rect">
            <a:avLst/>
          </a:prstGeom>
        </p:spPr>
      </p:pic>
      <p:pic>
        <p:nvPicPr>
          <p:cNvPr id="7" name="Content Placeholder 6"/>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367546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Atvinnuleysi talið ná hámarki í ár (6,7% </a:t>
            </a:r>
            <a:r>
              <a:rPr lang="is-IS" dirty="0" err="1" smtClean="0"/>
              <a:t>m.v</a:t>
            </a:r>
            <a:r>
              <a:rPr lang="is-IS" dirty="0" smtClean="0"/>
              <a:t>. VMK og 9,1% </a:t>
            </a:r>
            <a:r>
              <a:rPr lang="is-IS" dirty="0" err="1" smtClean="0"/>
              <a:t>m.v</a:t>
            </a:r>
            <a:r>
              <a:rPr lang="is-IS" dirty="0" smtClean="0"/>
              <a:t>. VMST) – heldur minna en spáð var í PM 21/1 … en eins og þá er talið að það hjaðni tiltölulega hægt og verði um 6% árið 2023 – ríflega 2 prósentum meira en það var fyrir farsóttina</a:t>
            </a:r>
          </a:p>
          <a:p>
            <a:r>
              <a:rPr lang="is-IS" dirty="0" smtClean="0"/>
              <a:t>Slakinn var um 5% af framleiðslugetu í fyrra – heldur minni en spáð var í PM 21/1 og hann hverfur um ári fyrr en þá var spáð</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 og að hann hverfi fyrr en spáð var í febrúar</a:t>
            </a:r>
            <a:endParaRPr lang="is-IS" dirty="0"/>
          </a:p>
        </p:txBody>
      </p:sp>
      <p:sp>
        <p:nvSpPr>
          <p:cNvPr id="9" name="TextBox 8"/>
          <p:cNvSpPr txBox="1"/>
          <p:nvPr/>
        </p:nvSpPr>
        <p:spPr>
          <a:xfrm>
            <a:off x="819400" y="8369300"/>
            <a:ext cx="14626000" cy="582831"/>
          </a:xfrm>
          <a:prstGeom prst="rect">
            <a:avLst/>
          </a:prstGeom>
          <a:noFill/>
        </p:spPr>
        <p:txBody>
          <a:bodyPr wrap="square" rtlCol="0" anchor="b" anchorCtr="0">
            <a:noAutofit/>
          </a:bodyPr>
          <a:lstStyle/>
          <a:p>
            <a:r>
              <a:rPr lang="is-IS" sz="1200" dirty="0" smtClean="0">
                <a:solidFill>
                  <a:schemeClr val="bg1">
                    <a:lumMod val="50000"/>
                  </a:schemeClr>
                </a:solidFill>
              </a:rPr>
              <a:t>1. Atvinnuleysi miðað við vinnumarkaðskönnun Hagstofu Íslands (VMK) og skráð atvinnuleysi Vinnumálastofnunar án hlutabóta (VMST). Grunnspá </a:t>
            </a:r>
            <a:r>
              <a:rPr lang="is-IS" sz="1200" dirty="0">
                <a:solidFill>
                  <a:schemeClr val="bg1">
                    <a:lumMod val="50000"/>
                  </a:schemeClr>
                </a:solidFill>
              </a:rPr>
              <a:t>Seðlabankans </a:t>
            </a:r>
            <a:r>
              <a:rPr lang="is-IS" sz="1200" dirty="0" smtClean="0">
                <a:solidFill>
                  <a:schemeClr val="bg1">
                    <a:lumMod val="50000"/>
                  </a:schemeClr>
                </a:solidFill>
              </a:rPr>
              <a:t>2021-2023. Brotalínur sýna </a:t>
            </a:r>
            <a:r>
              <a:rPr lang="is-IS" sz="1200" dirty="0">
                <a:solidFill>
                  <a:schemeClr val="bg1">
                    <a:lumMod val="50000"/>
                  </a:schemeClr>
                </a:solidFill>
              </a:rPr>
              <a:t>spá frá PM </a:t>
            </a:r>
            <a:r>
              <a:rPr lang="is-IS" sz="1200" dirty="0" smtClean="0">
                <a:solidFill>
                  <a:schemeClr val="bg1">
                    <a:lumMod val="50000"/>
                  </a:schemeClr>
                </a:solidFill>
              </a:rPr>
              <a:t>2021/1. 2. Grunnspá Seðlabankans 2021-2023. Brotalína sýnir spá frá PM 2021/1.</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Hagstofa Íslands, Vinnumálastofnun, Seðlabanki </a:t>
            </a:r>
            <a:r>
              <a:rPr lang="is-IS" sz="1200" dirty="0">
                <a:solidFill>
                  <a:schemeClr val="bg1">
                    <a:lumMod val="50000"/>
                  </a:schemeClr>
                </a:solidFill>
              </a:rPr>
              <a:t>Íslands. </a:t>
            </a:r>
          </a:p>
        </p:txBody>
      </p:sp>
      <p:pic>
        <p:nvPicPr>
          <p:cNvPr id="3" name="Content Placeholder 2"/>
          <p:cNvPicPr>
            <a:picLocks noGrp="1"/>
          </p:cNvPicPr>
          <p:nvPr>
            <p:ph sz="quarter" idx="17"/>
          </p:nvPr>
        </p:nvPicPr>
        <p:blipFill>
          <a:blip r:embed="rId2"/>
          <a:stretch>
            <a:fillRect/>
          </a:stretch>
        </p:blipFill>
        <p:spPr>
          <a:xfrm>
            <a:off x="1080000" y="2340000"/>
            <a:ext cx="5976000" cy="6660000"/>
          </a:xfrm>
          <a:prstGeom prst="rect">
            <a:avLst/>
          </a:prstGeom>
        </p:spPr>
      </p:pic>
      <p:pic>
        <p:nvPicPr>
          <p:cNvPr id="6" name="Content Placeholder 5"/>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290059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Verðbólga</a:t>
            </a:r>
            <a:endParaRPr lang="is-IS" dirty="0"/>
          </a:p>
        </p:txBody>
      </p:sp>
      <p:pic>
        <p:nvPicPr>
          <p:cNvPr id="5" name="Picture Placeholder 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3770147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smtClean="0"/>
              <a:t>ISK hefur hækkað um 2,2% frá áramótum og 9% frá því það var lægst í sept. ´20 … er þó enn 6,3% lægra en í upphafi faraldurs</a:t>
            </a:r>
          </a:p>
          <a:p>
            <a:r>
              <a:rPr lang="is-IS" dirty="0" smtClean="0"/>
              <a:t>Gengislækkunin leiddi til aukinnar verðbólgu: hún var 2,5% á Q2/2020 en var komin í 4,2% á Q1 í ár og í 4,6% í apríl</a:t>
            </a:r>
          </a:p>
          <a:p>
            <a:r>
              <a:rPr lang="is-IS" dirty="0" smtClean="0"/>
              <a:t>Undirliggjandi verðbólga hjaðnar lítillega milli mánaða og innflutt verðbólga minnkar nokkuð en innlendir þættir vega á móti</a:t>
            </a:r>
          </a:p>
        </p:txBody>
      </p:sp>
      <p:sp>
        <p:nvSpPr>
          <p:cNvPr id="4" name="Title 3"/>
          <p:cNvSpPr>
            <a:spLocks noGrp="1"/>
          </p:cNvSpPr>
          <p:nvPr>
            <p:ph type="ctrTitle"/>
          </p:nvPr>
        </p:nvSpPr>
        <p:spPr/>
        <p:txBody>
          <a:bodyPr>
            <a:normAutofit/>
          </a:bodyPr>
          <a:lstStyle/>
          <a:p>
            <a:r>
              <a:rPr lang="is-IS" dirty="0" smtClean="0"/>
              <a:t>Verðbólga yfir 4% á Q1 – í fyrsta sinn síðan 2013 …</a:t>
            </a:r>
            <a:endParaRPr lang="is-IS" dirty="0"/>
          </a:p>
        </p:txBody>
      </p:sp>
      <p:sp>
        <p:nvSpPr>
          <p:cNvPr id="12" name="TextBox 11"/>
          <p:cNvSpPr txBox="1"/>
          <p:nvPr/>
        </p:nvSpPr>
        <p:spPr>
          <a:xfrm>
            <a:off x="819400" y="8305800"/>
            <a:ext cx="14626000" cy="646331"/>
          </a:xfrm>
          <a:prstGeom prst="rect">
            <a:avLst/>
          </a:prstGeom>
          <a:noFill/>
        </p:spPr>
        <p:txBody>
          <a:bodyPr wrap="square" rtlCol="0" anchor="b" anchorCtr="0">
            <a:noAutofit/>
          </a:bodyPr>
          <a:lstStyle/>
          <a:p>
            <a:r>
              <a:rPr lang="is-IS" sz="1200" dirty="0" smtClean="0">
                <a:solidFill>
                  <a:schemeClr val="bg1">
                    <a:lumMod val="50000"/>
                  </a:schemeClr>
                </a:solidFill>
                <a:cs typeface="Arial"/>
              </a:rPr>
              <a:t>1. Verð </a:t>
            </a:r>
            <a:r>
              <a:rPr lang="is-IS" sz="1200" dirty="0">
                <a:solidFill>
                  <a:schemeClr val="bg1">
                    <a:lumMod val="50000"/>
                  </a:schemeClr>
                </a:solidFill>
                <a:cs typeface="Arial"/>
              </a:rPr>
              <a:t>erlendra gjaldmiðla í krónum </a:t>
            </a:r>
            <a:r>
              <a:rPr lang="is-IS" sz="1200" dirty="0" smtClean="0">
                <a:solidFill>
                  <a:schemeClr val="bg1">
                    <a:lumMod val="50000"/>
                  </a:schemeClr>
                </a:solidFill>
                <a:cs typeface="Arial"/>
              </a:rPr>
              <a:t>(þröng viðskiptavog). 2. Undirliggjandi verðbólga er mæld með kjarnavísitölu (áhrif óbeinna skatta, sveiflukenndra matvöruliða, bensíns, opinberrar þjónustu og raunvaxtakostnaðar húsnæðislána eru undanskilin) og </a:t>
            </a:r>
            <a:r>
              <a:rPr lang="is-IS" sz="1200" dirty="0" err="1" smtClean="0">
                <a:solidFill>
                  <a:schemeClr val="bg1">
                    <a:lumMod val="50000"/>
                  </a:schemeClr>
                </a:solidFill>
                <a:cs typeface="Arial"/>
              </a:rPr>
              <a:t>tölfræðilegum</a:t>
            </a:r>
            <a:r>
              <a:rPr lang="is-IS" sz="1200" dirty="0" smtClean="0">
                <a:solidFill>
                  <a:schemeClr val="bg1">
                    <a:lumMod val="50000"/>
                  </a:schemeClr>
                </a:solidFill>
                <a:cs typeface="Arial"/>
              </a:rPr>
              <a:t> mælikvörðum (vegið miðgildi, klippt meðaltal, kvikt þáttalíkan og sameiginlegur þáttur VNV). </a:t>
            </a:r>
            <a:endParaRPr lang="is-IS" sz="1200" dirty="0" smtClean="0">
              <a:solidFill>
                <a:schemeClr val="bg1">
                  <a:lumMod val="50000"/>
                </a:schemeClr>
              </a:solidFill>
            </a:endParaRPr>
          </a:p>
          <a:p>
            <a:r>
              <a:rPr lang="is-IS" sz="1200" i="1" dirty="0" smtClean="0">
                <a:solidFill>
                  <a:schemeClr val="bg1">
                    <a:lumMod val="50000"/>
                  </a:schemeClr>
                </a:solidFill>
              </a:rPr>
              <a:t>Heimildir:</a:t>
            </a:r>
            <a:r>
              <a:rPr lang="is-IS" sz="1200" dirty="0" smtClean="0">
                <a:solidFill>
                  <a:schemeClr val="bg1">
                    <a:lumMod val="50000"/>
                  </a:schemeClr>
                </a:solidFill>
              </a:rPr>
              <a:t> Hagstofa Íslands, Seðlabanki Íslands.</a:t>
            </a:r>
            <a:endParaRPr lang="is-IS" sz="1200" dirty="0">
              <a:solidFill>
                <a:schemeClr val="bg1">
                  <a:lumMod val="50000"/>
                </a:schemeClr>
              </a:solidFill>
            </a:endParaRPr>
          </a:p>
        </p:txBody>
      </p:sp>
      <p:pic>
        <p:nvPicPr>
          <p:cNvPr id="9" name="Content Placeholder 8"/>
          <p:cNvPicPr>
            <a:picLocks noGrp="1"/>
          </p:cNvPicPr>
          <p:nvPr>
            <p:ph sz="quarter" idx="19"/>
          </p:nvPr>
        </p:nvPicPr>
        <p:blipFill>
          <a:blip r:embed="rId2"/>
          <a:stretch>
            <a:fillRect/>
          </a:stretch>
        </p:blipFill>
        <p:spPr>
          <a:xfrm>
            <a:off x="10800000" y="2340000"/>
            <a:ext cx="4896000" cy="6660000"/>
          </a:xfrm>
          <a:prstGeom prst="rect">
            <a:avLst/>
          </a:prstGeom>
        </p:spPr>
      </p:pic>
      <p:pic>
        <p:nvPicPr>
          <p:cNvPr id="7" name="Content Placeholder 6"/>
          <p:cNvPicPr>
            <a:picLocks noGrp="1"/>
          </p:cNvPicPr>
          <p:nvPr>
            <p:ph sz="quarter" idx="18"/>
          </p:nvPr>
        </p:nvPicPr>
        <p:blipFill>
          <a:blip r:embed="rId3"/>
          <a:stretch>
            <a:fillRect/>
          </a:stretch>
        </p:blipFill>
        <p:spPr>
          <a:xfrm>
            <a:off x="5580000" y="2340000"/>
            <a:ext cx="4896000" cy="6660000"/>
          </a:xfrm>
          <a:prstGeom prst="rect">
            <a:avLst/>
          </a:prstGeom>
        </p:spPr>
      </p:pic>
      <p:pic>
        <p:nvPicPr>
          <p:cNvPr id="3" name="Content Placeholder 2"/>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101498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07000" cy="1299600"/>
          </a:xfrm>
        </p:spPr>
        <p:txBody>
          <a:bodyPr/>
          <a:lstStyle/>
          <a:p>
            <a:r>
              <a:rPr lang="is-IS" dirty="0"/>
              <a:t>Eftir að farsóttin skall á landinu var talið að verðbólga myndi </a:t>
            </a:r>
            <a:r>
              <a:rPr lang="is-IS" dirty="0" smtClean="0"/>
              <a:t>aukast </a:t>
            </a:r>
            <a:r>
              <a:rPr lang="is-IS" dirty="0"/>
              <a:t>tímabundið vegna lækkunar ISK en hjaðna tiltölulega </a:t>
            </a:r>
            <a:r>
              <a:rPr lang="is-IS" dirty="0" smtClean="0"/>
              <a:t>hratt </a:t>
            </a:r>
          </a:p>
          <a:p>
            <a:r>
              <a:rPr lang="is-IS" dirty="0" smtClean="0"/>
              <a:t>Hún hefur hins vegar verið þrálátari og áhrif framboðstruflana voru vanmetin: leiguverð á gámum hefur þrefaldast, olíuverð ríflega tvöfaldast og hrávöruverð ekki verið hærra í átta ár – hækkun mat- og drykkjavöru mun meiri í fyrra en spáð hafði verið</a:t>
            </a:r>
          </a:p>
        </p:txBody>
      </p:sp>
      <p:sp>
        <p:nvSpPr>
          <p:cNvPr id="4" name="Title 3"/>
          <p:cNvSpPr>
            <a:spLocks noGrp="1"/>
          </p:cNvSpPr>
          <p:nvPr>
            <p:ph type="ctrTitle"/>
          </p:nvPr>
        </p:nvSpPr>
        <p:spPr>
          <a:xfrm>
            <a:off x="818025" y="546817"/>
            <a:ext cx="12948775" cy="664460"/>
          </a:xfrm>
        </p:spPr>
        <p:txBody>
          <a:bodyPr>
            <a:normAutofit/>
          </a:bodyPr>
          <a:lstStyle/>
          <a:p>
            <a:r>
              <a:rPr lang="is-IS" dirty="0"/>
              <a:t>… og hefur reynst meiri og þrálátari en vænst var</a:t>
            </a:r>
          </a:p>
        </p:txBody>
      </p:sp>
      <p:sp>
        <p:nvSpPr>
          <p:cNvPr id="9" name="TextBox 8"/>
          <p:cNvSpPr txBox="1"/>
          <p:nvPr/>
        </p:nvSpPr>
        <p:spPr>
          <a:xfrm>
            <a:off x="819400" y="8458200"/>
            <a:ext cx="14626000" cy="493931"/>
          </a:xfrm>
          <a:prstGeom prst="rect">
            <a:avLst/>
          </a:prstGeom>
          <a:noFill/>
        </p:spPr>
        <p:txBody>
          <a:bodyPr wrap="square" rtlCol="0" anchor="b" anchorCtr="0">
            <a:noAutofit/>
          </a:bodyPr>
          <a:lstStyle/>
          <a:p>
            <a:r>
              <a:rPr lang="is-IS" sz="1200" dirty="0" smtClean="0">
                <a:solidFill>
                  <a:schemeClr val="bg1">
                    <a:lumMod val="50000"/>
                  </a:schemeClr>
                </a:solidFill>
                <a:cs typeface="Arial"/>
              </a:rPr>
              <a:t>1. </a:t>
            </a:r>
            <a:r>
              <a:rPr lang="is-IS" sz="1200" dirty="0">
                <a:solidFill>
                  <a:schemeClr val="bg1">
                    <a:lumMod val="50000"/>
                  </a:schemeClr>
                </a:solidFill>
              </a:rPr>
              <a:t>Matvæli eru ýmsar tegundir matarolíu, ýmsar mjöl- og korntegundir, kjöt og ávextir. Drykkjarvörur eru </a:t>
            </a:r>
            <a:r>
              <a:rPr lang="is-IS" sz="1200" dirty="0" err="1">
                <a:solidFill>
                  <a:schemeClr val="bg1">
                    <a:lumMod val="50000"/>
                  </a:schemeClr>
                </a:solidFill>
              </a:rPr>
              <a:t>kakó</a:t>
            </a:r>
            <a:r>
              <a:rPr lang="is-IS" sz="1200" dirty="0">
                <a:solidFill>
                  <a:schemeClr val="bg1">
                    <a:lumMod val="50000"/>
                  </a:schemeClr>
                </a:solidFill>
              </a:rPr>
              <a:t>, kaffi og te. Hráefni er timbur, baðmull, gúmmí og tóbak. Verðvísitala gámaflutninga er </a:t>
            </a:r>
            <a:r>
              <a:rPr lang="is-IS" sz="1200" dirty="0" err="1">
                <a:solidFill>
                  <a:schemeClr val="bg1">
                    <a:lumMod val="50000"/>
                  </a:schemeClr>
                </a:solidFill>
              </a:rPr>
              <a:t>Freightos</a:t>
            </a:r>
            <a:r>
              <a:rPr lang="is-IS" sz="1200" dirty="0">
                <a:solidFill>
                  <a:schemeClr val="bg1">
                    <a:lumMod val="50000"/>
                  </a:schemeClr>
                </a:solidFill>
              </a:rPr>
              <a:t> </a:t>
            </a:r>
            <a:r>
              <a:rPr lang="is-IS" sz="1200" dirty="0" err="1">
                <a:solidFill>
                  <a:schemeClr val="bg1">
                    <a:lumMod val="50000"/>
                  </a:schemeClr>
                </a:solidFill>
              </a:rPr>
              <a:t>Global</a:t>
            </a:r>
            <a:r>
              <a:rPr lang="is-IS" sz="1200" dirty="0">
                <a:solidFill>
                  <a:schemeClr val="bg1">
                    <a:lumMod val="50000"/>
                  </a:schemeClr>
                </a:solidFill>
              </a:rPr>
              <a:t> </a:t>
            </a:r>
            <a:r>
              <a:rPr lang="is-IS" sz="1200" dirty="0" err="1">
                <a:solidFill>
                  <a:schemeClr val="bg1">
                    <a:lumMod val="50000"/>
                  </a:schemeClr>
                </a:solidFill>
              </a:rPr>
              <a:t>Container</a:t>
            </a:r>
            <a:r>
              <a:rPr lang="is-IS" sz="1200" dirty="0">
                <a:solidFill>
                  <a:schemeClr val="bg1">
                    <a:lumMod val="50000"/>
                  </a:schemeClr>
                </a:solidFill>
              </a:rPr>
              <a:t> Index</a:t>
            </a:r>
            <a:r>
              <a:rPr lang="is-IS" sz="1200" dirty="0" smtClean="0">
                <a:solidFill>
                  <a:schemeClr val="bg1">
                    <a:lumMod val="50000"/>
                  </a:schemeClr>
                </a:solidFill>
              </a:rPr>
              <a:t>.</a:t>
            </a:r>
          </a:p>
          <a:p>
            <a:r>
              <a:rPr lang="is-IS" sz="1200" i="1" dirty="0" smtClean="0">
                <a:solidFill>
                  <a:schemeClr val="bg1">
                    <a:lumMod val="50000"/>
                  </a:schemeClr>
                </a:solidFill>
              </a:rPr>
              <a:t>Heimildir:</a:t>
            </a:r>
            <a:r>
              <a:rPr lang="is-IS" sz="1200" dirty="0" smtClean="0">
                <a:solidFill>
                  <a:schemeClr val="bg1">
                    <a:lumMod val="50000"/>
                  </a:schemeClr>
                </a:solidFill>
              </a:rPr>
              <a:t> Alþjóðabankinn, </a:t>
            </a:r>
            <a:r>
              <a:rPr lang="is-IS" sz="1200" dirty="0" err="1" smtClean="0">
                <a:solidFill>
                  <a:schemeClr val="bg1">
                    <a:lumMod val="50000"/>
                  </a:schemeClr>
                </a:solidFill>
              </a:rPr>
              <a:t>Freightos</a:t>
            </a:r>
            <a:r>
              <a:rPr lang="is-IS" sz="1200" dirty="0" smtClean="0">
                <a:solidFill>
                  <a:schemeClr val="bg1">
                    <a:lumMod val="50000"/>
                  </a:schemeClr>
                </a:solidFill>
              </a:rPr>
              <a:t> </a:t>
            </a:r>
            <a:r>
              <a:rPr lang="is-IS" sz="1200" dirty="0" err="1" smtClean="0">
                <a:solidFill>
                  <a:schemeClr val="bg1">
                    <a:lumMod val="50000"/>
                  </a:schemeClr>
                </a:solidFill>
              </a:rPr>
              <a:t>Limited</a:t>
            </a:r>
            <a:r>
              <a:rPr lang="is-IS" sz="1200" dirty="0" smtClean="0">
                <a:solidFill>
                  <a:schemeClr val="bg1">
                    <a:lumMod val="50000"/>
                  </a:schemeClr>
                </a:solidFill>
              </a:rPr>
              <a:t>, Hagstofa Íslands, </a:t>
            </a:r>
            <a:r>
              <a:rPr lang="is-IS" sz="1200" dirty="0" err="1" smtClean="0">
                <a:solidFill>
                  <a:schemeClr val="bg1">
                    <a:lumMod val="50000"/>
                  </a:schemeClr>
                </a:solidFill>
              </a:rPr>
              <a:t>Refinitiv</a:t>
            </a:r>
            <a:r>
              <a:rPr lang="is-IS" sz="1200" dirty="0" smtClean="0">
                <a:solidFill>
                  <a:schemeClr val="bg1">
                    <a:lumMod val="50000"/>
                  </a:schemeClr>
                </a:solidFill>
              </a:rPr>
              <a:t> </a:t>
            </a:r>
            <a:r>
              <a:rPr lang="is-IS" sz="1200" dirty="0" err="1" smtClean="0">
                <a:solidFill>
                  <a:schemeClr val="bg1">
                    <a:lumMod val="50000"/>
                  </a:schemeClr>
                </a:solidFill>
              </a:rPr>
              <a:t>Datastream</a:t>
            </a:r>
            <a:r>
              <a:rPr lang="is-IS" sz="1200" dirty="0" smtClean="0">
                <a:solidFill>
                  <a:schemeClr val="bg1">
                    <a:lumMod val="50000"/>
                  </a:schemeClr>
                </a:solidFill>
              </a:rPr>
              <a:t>, Seðlabanki Íslands.</a:t>
            </a:r>
            <a:endParaRPr lang="is-IS" sz="1200" dirty="0">
              <a:solidFill>
                <a:schemeClr val="bg1">
                  <a:lumMod val="50000"/>
                </a:schemeClr>
              </a:solidFill>
            </a:endParaRPr>
          </a:p>
        </p:txBody>
      </p:sp>
      <p:pic>
        <p:nvPicPr>
          <p:cNvPr id="3" name="Content Placeholder 2"/>
          <p:cNvPicPr>
            <a:picLocks noGrp="1"/>
          </p:cNvPicPr>
          <p:nvPr>
            <p:ph sz="quarter" idx="17"/>
          </p:nvPr>
        </p:nvPicPr>
        <p:blipFill>
          <a:blip r:embed="rId2"/>
          <a:stretch>
            <a:fillRect/>
          </a:stretch>
        </p:blipFill>
        <p:spPr>
          <a:xfrm>
            <a:off x="1080000" y="2340000"/>
            <a:ext cx="5976000" cy="6660000"/>
          </a:xfrm>
          <a:prstGeom prst="rect">
            <a:avLst/>
          </a:prstGeom>
        </p:spPr>
      </p:pic>
      <p:pic>
        <p:nvPicPr>
          <p:cNvPr id="7" name="Content Placeholder 6"/>
          <p:cNvPicPr>
            <a:picLocks noGrp="1"/>
          </p:cNvPicPr>
          <p:nvPr>
            <p:ph sz="quarter" idx="18"/>
          </p:nvPr>
        </p:nvPicPr>
        <p:blipFill>
          <a:blip r:embed="rId3"/>
          <a:stretch>
            <a:fillRect/>
          </a:stretch>
        </p:blipFill>
        <p:spPr>
          <a:xfrm>
            <a:off x="8460000" y="2340000"/>
            <a:ext cx="5976000" cy="6660000"/>
          </a:xfrm>
          <a:prstGeom prst="rect">
            <a:avLst/>
          </a:prstGeom>
        </p:spPr>
      </p:pic>
    </p:spTree>
    <p:extLst>
      <p:ext uri="{BB962C8B-B14F-4D97-AF65-F5344CB8AC3E}">
        <p14:creationId xmlns:p14="http://schemas.microsoft.com/office/powerpoint/2010/main" val="2313082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p:cNvPicPr>
          <p:nvPr>
            <p:ph sz="quarter" idx="17"/>
          </p:nvPr>
        </p:nvPicPr>
        <p:blipFill>
          <a:blip r:embed="rId2"/>
          <a:stretch>
            <a:fillRect/>
          </a:stretch>
        </p:blipFill>
        <p:spPr>
          <a:xfrm>
            <a:off x="432000" y="2340000"/>
            <a:ext cx="5184000" cy="6660000"/>
          </a:xfrm>
          <a:prstGeom prst="rect">
            <a:avLst/>
          </a:prstGeom>
        </p:spPr>
      </p:pic>
      <p:sp>
        <p:nvSpPr>
          <p:cNvPr id="5" name="Content Placeholder 4"/>
          <p:cNvSpPr>
            <a:spLocks noGrp="1"/>
          </p:cNvSpPr>
          <p:nvPr>
            <p:ph idx="1"/>
          </p:nvPr>
        </p:nvSpPr>
        <p:spPr/>
        <p:txBody>
          <a:bodyPr/>
          <a:lstStyle/>
          <a:p>
            <a:r>
              <a:rPr lang="is-IS" dirty="0"/>
              <a:t>Viðspyrna innlendrar eftirspurnar hefur einnig reynst kröftugri sem hefur leitt til </a:t>
            </a:r>
            <a:r>
              <a:rPr lang="is-IS" dirty="0" smtClean="0"/>
              <a:t>meiri innlends verðbólguþrýstings </a:t>
            </a:r>
            <a:r>
              <a:rPr lang="is-IS" dirty="0"/>
              <a:t>– </a:t>
            </a:r>
            <a:r>
              <a:rPr lang="is-IS" dirty="0" smtClean="0"/>
              <a:t>eins og sést t.d. á miklum launahækkunum og kröftugum hækkunum húsnæðisverðs (þótt á </a:t>
            </a:r>
            <a:r>
              <a:rPr lang="is-IS" dirty="0"/>
              <a:t>móti </a:t>
            </a:r>
            <a:r>
              <a:rPr lang="is-IS" dirty="0" smtClean="0"/>
              <a:t>vegi </a:t>
            </a:r>
            <a:r>
              <a:rPr lang="is-IS" dirty="0"/>
              <a:t>lækkun leiguverðs) …</a:t>
            </a:r>
          </a:p>
          <a:p>
            <a:r>
              <a:rPr lang="is-IS" dirty="0"/>
              <a:t>… ekki er þó að sjá að </a:t>
            </a:r>
            <a:r>
              <a:rPr lang="is-IS" dirty="0" smtClean="0"/>
              <a:t>hækkun húsnæðisverðs sé úr takti við hagstæða þróun þeirra grunnþátta sem hafa áhrif á húsnæðisverð</a:t>
            </a:r>
          </a:p>
        </p:txBody>
      </p:sp>
      <p:sp>
        <p:nvSpPr>
          <p:cNvPr id="4" name="Title 3"/>
          <p:cNvSpPr>
            <a:spLocks noGrp="1"/>
          </p:cNvSpPr>
          <p:nvPr>
            <p:ph type="ctrTitle"/>
          </p:nvPr>
        </p:nvSpPr>
        <p:spPr/>
        <p:txBody>
          <a:bodyPr>
            <a:normAutofit/>
          </a:bodyPr>
          <a:lstStyle/>
          <a:p>
            <a:r>
              <a:rPr lang="is-IS" dirty="0" smtClean="0"/>
              <a:t>Mikil hækkun launa og húsnæðisverðs undanfarið …</a:t>
            </a:r>
            <a:endParaRPr lang="is-IS" dirty="0"/>
          </a:p>
        </p:txBody>
      </p:sp>
      <p:sp>
        <p:nvSpPr>
          <p:cNvPr id="14" name="TextBox 13"/>
          <p:cNvSpPr txBox="1"/>
          <p:nvPr/>
        </p:nvSpPr>
        <p:spPr>
          <a:xfrm>
            <a:off x="819400" y="8305800"/>
            <a:ext cx="14776200" cy="646332"/>
          </a:xfrm>
          <a:prstGeom prst="rect">
            <a:avLst/>
          </a:prstGeom>
          <a:noFill/>
        </p:spPr>
        <p:txBody>
          <a:bodyPr wrap="square" rtlCol="0" anchor="b" anchorCtr="0">
            <a:noAutofit/>
          </a:bodyPr>
          <a:lstStyle/>
          <a:p>
            <a:r>
              <a:rPr lang="is-IS" sz="1200" dirty="0" smtClean="0">
                <a:solidFill>
                  <a:schemeClr val="bg1">
                    <a:lumMod val="50000"/>
                  </a:schemeClr>
                </a:solidFill>
              </a:rPr>
              <a:t>1. Húsnæðis- og leiguverð á höfuðborgarsvæðinu. 2. Spáð húsnæðisverð út frá kvikri (e. </a:t>
            </a:r>
            <a:r>
              <a:rPr lang="is-IS" sz="1200" dirty="0" err="1" smtClean="0">
                <a:solidFill>
                  <a:schemeClr val="bg1">
                    <a:lumMod val="50000"/>
                  </a:schemeClr>
                </a:solidFill>
              </a:rPr>
              <a:t>dynamic</a:t>
            </a:r>
            <a:r>
              <a:rPr lang="is-IS" sz="1200" dirty="0" smtClean="0">
                <a:solidFill>
                  <a:schemeClr val="bg1">
                    <a:lumMod val="50000"/>
                  </a:schemeClr>
                </a:solidFill>
              </a:rPr>
              <a:t>) spá frá 1. </a:t>
            </a:r>
            <a:r>
              <a:rPr lang="is-IS" sz="1200" dirty="0" err="1" smtClean="0">
                <a:solidFill>
                  <a:schemeClr val="bg1">
                    <a:lumMod val="50000"/>
                  </a:schemeClr>
                </a:solidFill>
              </a:rPr>
              <a:t>ársfj</a:t>
            </a:r>
            <a:r>
              <a:rPr lang="is-IS" sz="1200" dirty="0" smtClean="0">
                <a:solidFill>
                  <a:schemeClr val="bg1">
                    <a:lumMod val="50000"/>
                  </a:schemeClr>
                </a:solidFill>
              </a:rPr>
              <a:t>. 2019 til 1. </a:t>
            </a:r>
            <a:r>
              <a:rPr lang="is-IS" sz="1200" dirty="0" err="1" smtClean="0">
                <a:solidFill>
                  <a:schemeClr val="bg1">
                    <a:lumMod val="50000"/>
                  </a:schemeClr>
                </a:solidFill>
              </a:rPr>
              <a:t>ársfj</a:t>
            </a:r>
            <a:r>
              <a:rPr lang="is-IS" sz="1200" dirty="0" smtClean="0">
                <a:solidFill>
                  <a:schemeClr val="bg1">
                    <a:lumMod val="50000"/>
                  </a:schemeClr>
                </a:solidFill>
              </a:rPr>
              <a:t>. 2021 með </a:t>
            </a:r>
            <a:r>
              <a:rPr lang="is-IS" sz="1200" dirty="0" err="1" smtClean="0">
                <a:solidFill>
                  <a:schemeClr val="bg1">
                    <a:lumMod val="50000"/>
                  </a:schemeClr>
                </a:solidFill>
              </a:rPr>
              <a:t>húsnæðisverðsjöfnu</a:t>
            </a:r>
            <a:r>
              <a:rPr lang="is-IS" sz="1200" dirty="0" smtClean="0">
                <a:solidFill>
                  <a:schemeClr val="bg1">
                    <a:lumMod val="50000"/>
                  </a:schemeClr>
                </a:solidFill>
              </a:rPr>
              <a:t> þjóðhagslíkans Seðlabankans metinni fyrir tímabilið 3. </a:t>
            </a:r>
            <a:r>
              <a:rPr lang="is-IS" sz="1200" dirty="0" err="1" smtClean="0">
                <a:solidFill>
                  <a:schemeClr val="bg1">
                    <a:lumMod val="50000"/>
                  </a:schemeClr>
                </a:solidFill>
              </a:rPr>
              <a:t>ársfj</a:t>
            </a:r>
            <a:r>
              <a:rPr lang="is-IS" sz="1200" dirty="0" smtClean="0">
                <a:solidFill>
                  <a:schemeClr val="bg1">
                    <a:lumMod val="50000"/>
                  </a:schemeClr>
                </a:solidFill>
              </a:rPr>
              <a:t>. 2001 til 4. </a:t>
            </a:r>
            <a:r>
              <a:rPr lang="is-IS" sz="1200" dirty="0" err="1" smtClean="0">
                <a:solidFill>
                  <a:schemeClr val="bg1">
                    <a:lumMod val="50000"/>
                  </a:schemeClr>
                </a:solidFill>
              </a:rPr>
              <a:t>ársfj</a:t>
            </a:r>
            <a:r>
              <a:rPr lang="is-IS" sz="1200" dirty="0" smtClean="0">
                <a:solidFill>
                  <a:schemeClr val="bg1">
                    <a:lumMod val="50000"/>
                  </a:schemeClr>
                </a:solidFill>
              </a:rPr>
              <a:t>. 2017. </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Hagstofa Íslands, </a:t>
            </a:r>
            <a:r>
              <a:rPr lang="is-IS" sz="1200" dirty="0" smtClean="0">
                <a:solidFill>
                  <a:schemeClr val="bg1">
                    <a:lumMod val="50000"/>
                  </a:schemeClr>
                </a:solidFill>
              </a:rPr>
              <a:t>Þjóðskrá Íslands, Seðlabanki Íslands.</a:t>
            </a:r>
            <a:endParaRPr lang="is-IS" sz="1200" dirty="0">
              <a:solidFill>
                <a:schemeClr val="bg1">
                  <a:lumMod val="50000"/>
                </a:schemeClr>
              </a:solidFill>
            </a:endParaRPr>
          </a:p>
        </p:txBody>
      </p:sp>
      <p:pic>
        <p:nvPicPr>
          <p:cNvPr id="3" name="Content Placeholder 2"/>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6" name="Content Placeholder 5"/>
          <p:cNvPicPr>
            <a:picLocks noGrp="1"/>
          </p:cNvPicPr>
          <p:nvPr>
            <p:ph sz="quarter" idx="18"/>
          </p:nvPr>
        </p:nvPicPr>
        <p:blipFill>
          <a:blip r:embed="rId4"/>
          <a:stretch>
            <a:fillRect/>
          </a:stretch>
        </p:blipFill>
        <p:spPr>
          <a:xfrm>
            <a:off x="5580000" y="2340000"/>
            <a:ext cx="4896000" cy="6660000"/>
          </a:xfrm>
          <a:prstGeom prst="rect">
            <a:avLst/>
          </a:prstGeom>
        </p:spPr>
      </p:pic>
    </p:spTree>
    <p:extLst>
      <p:ext uri="{BB962C8B-B14F-4D97-AF65-F5344CB8AC3E}">
        <p14:creationId xmlns:p14="http://schemas.microsoft.com/office/powerpoint/2010/main" val="1148653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smtClean="0"/>
              <a:t>Peningamál í hnotskurn</a:t>
            </a:r>
            <a:endParaRPr lang="is-IS" dirty="0"/>
          </a:p>
        </p:txBody>
      </p:sp>
      <p:sp>
        <p:nvSpPr>
          <p:cNvPr id="11" name="Text Placeholder 10"/>
          <p:cNvSpPr>
            <a:spLocks noGrp="1"/>
          </p:cNvSpPr>
          <p:nvPr>
            <p:ph type="body" sz="quarter" idx="19"/>
          </p:nvPr>
        </p:nvSpPr>
        <p:spPr>
          <a:xfrm>
            <a:off x="1193800" y="5334000"/>
            <a:ext cx="1676400" cy="1524000"/>
          </a:xfrm>
        </p:spPr>
        <p:txBody>
          <a:bodyPr/>
          <a:lstStyle/>
          <a:p>
            <a:r>
              <a:rPr lang="is-IS" dirty="0" smtClean="0"/>
              <a:t>Bólusetningu miðar áfram en staðan er ólík milli landa</a:t>
            </a:r>
            <a:endParaRPr lang="is-IS" dirty="0"/>
          </a:p>
        </p:txBody>
      </p:sp>
      <p:sp>
        <p:nvSpPr>
          <p:cNvPr id="12" name="Text Placeholder 11"/>
          <p:cNvSpPr>
            <a:spLocks noGrp="1"/>
          </p:cNvSpPr>
          <p:nvPr>
            <p:ph type="body" sz="quarter" idx="23"/>
          </p:nvPr>
        </p:nvSpPr>
        <p:spPr>
          <a:xfrm>
            <a:off x="3643086" y="5334000"/>
            <a:ext cx="1706400" cy="1524000"/>
          </a:xfrm>
        </p:spPr>
        <p:txBody>
          <a:bodyPr/>
          <a:lstStyle/>
          <a:p>
            <a:r>
              <a:rPr lang="is-IS" dirty="0" smtClean="0"/>
              <a:t>Horfur á bata í ferðaþjónustu en hægari en áður var spáð</a:t>
            </a:r>
            <a:endParaRPr lang="is-IS" dirty="0"/>
          </a:p>
        </p:txBody>
      </p:sp>
      <p:sp>
        <p:nvSpPr>
          <p:cNvPr id="13" name="Text Placeholder 12"/>
          <p:cNvSpPr>
            <a:spLocks noGrp="1"/>
          </p:cNvSpPr>
          <p:nvPr>
            <p:ph type="body" sz="quarter" idx="24"/>
          </p:nvPr>
        </p:nvSpPr>
        <p:spPr>
          <a:xfrm>
            <a:off x="6027058" y="5334000"/>
            <a:ext cx="1676400" cy="1524000"/>
          </a:xfrm>
        </p:spPr>
        <p:txBody>
          <a:bodyPr/>
          <a:lstStyle/>
          <a:p>
            <a:r>
              <a:rPr lang="is-IS" dirty="0" smtClean="0"/>
              <a:t>Minni samdráttur í fyrra og horfur á meiri hagvexti í ár</a:t>
            </a:r>
            <a:endParaRPr lang="is-IS" dirty="0"/>
          </a:p>
        </p:txBody>
      </p:sp>
      <p:sp>
        <p:nvSpPr>
          <p:cNvPr id="14" name="Text Placeholder 13"/>
          <p:cNvSpPr>
            <a:spLocks noGrp="1"/>
          </p:cNvSpPr>
          <p:nvPr>
            <p:ph type="body" sz="quarter" idx="25"/>
          </p:nvPr>
        </p:nvSpPr>
        <p:spPr>
          <a:xfrm>
            <a:off x="8432800" y="5334000"/>
            <a:ext cx="1676400" cy="1524000"/>
          </a:xfrm>
        </p:spPr>
        <p:txBody>
          <a:bodyPr/>
          <a:lstStyle/>
          <a:p>
            <a:r>
              <a:rPr lang="is-IS" dirty="0" smtClean="0"/>
              <a:t>Atvinnuleysi virðist hafa náð hámarki og lausum störfum fjölgar</a:t>
            </a:r>
            <a:endParaRPr lang="is-IS" dirty="0"/>
          </a:p>
        </p:txBody>
      </p:sp>
      <p:sp>
        <p:nvSpPr>
          <p:cNvPr id="15" name="Text Placeholder 14"/>
          <p:cNvSpPr>
            <a:spLocks noGrp="1"/>
          </p:cNvSpPr>
          <p:nvPr>
            <p:ph type="body" sz="quarter" idx="26"/>
          </p:nvPr>
        </p:nvSpPr>
        <p:spPr>
          <a:xfrm>
            <a:off x="10871200" y="5334000"/>
            <a:ext cx="1676400" cy="1524000"/>
          </a:xfrm>
        </p:spPr>
        <p:txBody>
          <a:bodyPr/>
          <a:lstStyle/>
          <a:p>
            <a:r>
              <a:rPr lang="is-IS" dirty="0" smtClean="0"/>
              <a:t>Verðbólga reynst meiri og þrálátari en spáð var og horfur versna</a:t>
            </a:r>
            <a:endParaRPr lang="is-IS" dirty="0"/>
          </a:p>
        </p:txBody>
      </p:sp>
      <p:sp>
        <p:nvSpPr>
          <p:cNvPr id="16" name="Text Placeholder 15"/>
          <p:cNvSpPr>
            <a:spLocks noGrp="1"/>
          </p:cNvSpPr>
          <p:nvPr>
            <p:ph type="body" sz="quarter" idx="27"/>
          </p:nvPr>
        </p:nvSpPr>
        <p:spPr>
          <a:xfrm>
            <a:off x="13331372" y="5334000"/>
            <a:ext cx="1676400" cy="1524000"/>
          </a:xfrm>
        </p:spPr>
        <p:txBody>
          <a:bodyPr/>
          <a:lstStyle/>
          <a:p>
            <a:r>
              <a:rPr lang="is-IS" dirty="0"/>
              <a:t>Mikil óvissa –  ekki síst tengt farsótt og framgangi bólusetningar</a:t>
            </a:r>
          </a:p>
        </p:txBody>
      </p:sp>
      <p:pic>
        <p:nvPicPr>
          <p:cNvPr id="36" name="Picture Placeholder 3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66" b="66"/>
          <a:stretch>
            <a:fillRect/>
          </a:stretch>
        </p:blipFill>
        <p:spPr/>
      </p:pic>
      <p:pic>
        <p:nvPicPr>
          <p:cNvPr id="9" name="Picture Placeholder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66" b="66"/>
          <a:stretch>
            <a:fillRect/>
          </a:stretch>
        </p:blipFill>
        <p:spPr/>
      </p:pic>
      <p:pic>
        <p:nvPicPr>
          <p:cNvPr id="17" name="Picture Placeholder 16"/>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66" b="66"/>
          <a:stretch>
            <a:fillRect/>
          </a:stretch>
        </p:blipFill>
        <p:spPr/>
      </p:pic>
      <p:pic>
        <p:nvPicPr>
          <p:cNvPr id="19" name="Picture Placeholder 18"/>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66" b="66"/>
          <a:stretch>
            <a:fillRect/>
          </a:stretch>
        </p:blipFill>
        <p:spPr/>
      </p:pic>
      <p:pic>
        <p:nvPicPr>
          <p:cNvPr id="3" name="Picture Placeholder 2"/>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66" b="66"/>
          <a:stretch>
            <a:fillRect/>
          </a:stretch>
        </p:blipFill>
        <p:spPr/>
      </p:pic>
      <p:pic>
        <p:nvPicPr>
          <p:cNvPr id="6" name="Picture Placeholder 5"/>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t="66" b="66"/>
          <a:stretch>
            <a:fillRect/>
          </a:stretch>
        </p:blipFill>
        <p:spPr/>
      </p:pic>
    </p:spTree>
    <p:extLst>
      <p:ext uri="{BB962C8B-B14F-4D97-AF65-F5344CB8AC3E}">
        <p14:creationId xmlns:p14="http://schemas.microsoft.com/office/powerpoint/2010/main" val="521362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a:t>Verðbólguvæntingar til 1 og 2 ára hafa haldið áfram að hækka eftir því sem verðbólga hefur reynst þrálátari</a:t>
            </a:r>
          </a:p>
          <a:p>
            <a:r>
              <a:rPr lang="is-IS" dirty="0"/>
              <a:t>Þótt langtímavæntingar markaðsaðila séu enn í markmiði hafa 5 ára væntingar fyrirtækja hækkað á ný og langtíma verðbólguálag </a:t>
            </a:r>
            <a:r>
              <a:rPr lang="is-IS" dirty="0" smtClean="0"/>
              <a:t>hefur hækkað </a:t>
            </a:r>
            <a:r>
              <a:rPr lang="is-IS" dirty="0"/>
              <a:t>í eða yfir 3</a:t>
            </a:r>
            <a:r>
              <a:rPr lang="is-IS" dirty="0" smtClean="0"/>
              <a:t>% … og hefur verið meginástæða hækkunar langtímavaxta undanfarið</a:t>
            </a:r>
          </a:p>
        </p:txBody>
      </p:sp>
      <p:sp>
        <p:nvSpPr>
          <p:cNvPr id="4" name="Title 3"/>
          <p:cNvSpPr>
            <a:spLocks noGrp="1"/>
          </p:cNvSpPr>
          <p:nvPr>
            <p:ph type="ctrTitle"/>
          </p:nvPr>
        </p:nvSpPr>
        <p:spPr>
          <a:xfrm>
            <a:off x="818025" y="546817"/>
            <a:ext cx="12948775" cy="664460"/>
          </a:xfrm>
        </p:spPr>
        <p:txBody>
          <a:bodyPr>
            <a:normAutofit/>
          </a:bodyPr>
          <a:lstStyle/>
          <a:p>
            <a:r>
              <a:rPr lang="is-IS" dirty="0"/>
              <a:t>… og verðbólguvæntingar eru byrjaðar að hækka</a:t>
            </a:r>
          </a:p>
        </p:txBody>
      </p:sp>
      <p:sp>
        <p:nvSpPr>
          <p:cNvPr id="10" name="TextBox 9"/>
          <p:cNvSpPr txBox="1"/>
          <p:nvPr/>
        </p:nvSpPr>
        <p:spPr>
          <a:xfrm>
            <a:off x="819400" y="8153400"/>
            <a:ext cx="14700000" cy="798731"/>
          </a:xfrm>
          <a:prstGeom prst="rect">
            <a:avLst/>
          </a:prstGeom>
          <a:noFill/>
        </p:spPr>
        <p:txBody>
          <a:bodyPr wrap="square" rtlCol="0" anchor="b" anchorCtr="0">
            <a:noAutofit/>
          </a:bodyPr>
          <a:lstStyle/>
          <a:p>
            <a:r>
              <a:rPr lang="is-IS" sz="1200" dirty="0" smtClean="0">
                <a:solidFill>
                  <a:schemeClr val="bg1">
                    <a:lumMod val="50000"/>
                  </a:schemeClr>
                </a:solidFill>
              </a:rPr>
              <a:t>1. Nýjustu </a:t>
            </a:r>
            <a:r>
              <a:rPr lang="is-IS" sz="1200" dirty="0">
                <a:solidFill>
                  <a:schemeClr val="bg1">
                    <a:lumMod val="50000"/>
                  </a:schemeClr>
                </a:solidFill>
              </a:rPr>
              <a:t>kannanir Gallup á verðbólguvæntingum heimila og fyrirtækja frá febrúar/mars 2021. Nýjasta könnun Seðlabankans á verðbólguvæntingum markaðsaðila er frá byrjun maí 2021. Ekki er spurt um verðbólguvæntingar heimila og fyrirtækja til 10 ára. Nýjasta gildi verðbólguálags á skuldabréfamarkaði er meðaltal það sem af er 2. </a:t>
            </a:r>
            <a:r>
              <a:rPr lang="is-IS" sz="1200" dirty="0" err="1">
                <a:solidFill>
                  <a:schemeClr val="bg1">
                    <a:lumMod val="50000"/>
                  </a:schemeClr>
                </a:solidFill>
              </a:rPr>
              <a:t>ársfj</a:t>
            </a:r>
            <a:r>
              <a:rPr lang="is-IS" sz="1200" dirty="0">
                <a:solidFill>
                  <a:schemeClr val="bg1">
                    <a:lumMod val="50000"/>
                  </a:schemeClr>
                </a:solidFill>
              </a:rPr>
              <a:t>. 2021. Neðri helmingur myndar sýnir breytingu frá samsvarandi mælingum fyrir ári síðan</a:t>
            </a:r>
            <a:r>
              <a:rPr lang="is-IS" sz="1200" dirty="0" smtClean="0">
                <a:solidFill>
                  <a:schemeClr val="bg1">
                    <a:lumMod val="50000"/>
                  </a:schemeClr>
                </a:solidFill>
              </a:rPr>
              <a:t>. 2. </a:t>
            </a:r>
            <a:r>
              <a:rPr lang="is-IS" sz="1200" dirty="0">
                <a:solidFill>
                  <a:schemeClr val="bg1">
                    <a:lumMod val="50000"/>
                  </a:schemeClr>
                </a:solidFill>
              </a:rPr>
              <a:t>Breyting ávöxtunarkröfu óverðtryggðra ríkisskuldabréfa </a:t>
            </a:r>
            <a:r>
              <a:rPr lang="is-IS" sz="1200" dirty="0" smtClean="0">
                <a:solidFill>
                  <a:schemeClr val="bg1">
                    <a:lumMod val="50000"/>
                  </a:schemeClr>
                </a:solidFill>
              </a:rPr>
              <a:t>og </a:t>
            </a:r>
            <a:r>
              <a:rPr lang="is-IS" sz="1200" dirty="0">
                <a:solidFill>
                  <a:schemeClr val="bg1">
                    <a:lumMod val="50000"/>
                  </a:schemeClr>
                </a:solidFill>
              </a:rPr>
              <a:t>framlag samsvarandi breytinga ávöxtunarkröfu verðtryggðra skuldabréfa og verðbólguálags leiðréttu fyrir áhrifum breytinga á undirliggjandi skuldabréfasafni á útreikning </a:t>
            </a:r>
            <a:r>
              <a:rPr lang="is-IS" sz="1200" dirty="0" smtClean="0">
                <a:solidFill>
                  <a:schemeClr val="bg1">
                    <a:lumMod val="50000"/>
                  </a:schemeClr>
                </a:solidFill>
              </a:rPr>
              <a:t>verðtryggða eingreiðsluferilsins</a:t>
            </a:r>
            <a:r>
              <a:rPr lang="is-IS" sz="1200" dirty="0">
                <a:solidFill>
                  <a:schemeClr val="bg1">
                    <a:lumMod val="50000"/>
                  </a:schemeClr>
                </a:solidFill>
              </a:rPr>
              <a:t>.</a:t>
            </a:r>
          </a:p>
          <a:p>
            <a:r>
              <a:rPr lang="is-IS" sz="1200" i="1" dirty="0" smtClean="0">
                <a:solidFill>
                  <a:schemeClr val="bg1">
                    <a:lumMod val="50000"/>
                  </a:schemeClr>
                </a:solidFill>
              </a:rPr>
              <a:t>Heimild:</a:t>
            </a:r>
            <a:r>
              <a:rPr lang="is-IS" sz="1200" dirty="0" smtClean="0">
                <a:solidFill>
                  <a:schemeClr val="bg1">
                    <a:lumMod val="50000"/>
                  </a:schemeClr>
                </a:solidFill>
              </a:rPr>
              <a:t> Seðlabanki </a:t>
            </a:r>
            <a:r>
              <a:rPr lang="is-IS" sz="1200" dirty="0">
                <a:solidFill>
                  <a:schemeClr val="bg1">
                    <a:lumMod val="50000"/>
                  </a:schemeClr>
                </a:solidFill>
              </a:rPr>
              <a:t>Íslands. </a:t>
            </a:r>
          </a:p>
        </p:txBody>
      </p:sp>
      <p:pic>
        <p:nvPicPr>
          <p:cNvPr id="12" name="Content Placeholder 11"/>
          <p:cNvPicPr>
            <a:picLocks noGrp="1"/>
          </p:cNvPicPr>
          <p:nvPr>
            <p:ph sz="quarter" idx="18"/>
          </p:nvPr>
        </p:nvPicPr>
        <p:blipFill>
          <a:blip r:embed="rId2"/>
          <a:stretch>
            <a:fillRect/>
          </a:stretch>
        </p:blipFill>
        <p:spPr>
          <a:xfrm>
            <a:off x="8460000" y="2340000"/>
            <a:ext cx="5976000" cy="6660000"/>
          </a:xfrm>
          <a:prstGeom prst="rect">
            <a:avLst/>
          </a:prstGeom>
        </p:spPr>
      </p:pic>
      <p:pic>
        <p:nvPicPr>
          <p:cNvPr id="6" name="Content Placeholder 5"/>
          <p:cNvPicPr>
            <a:picLocks noGrp="1"/>
          </p:cNvPicPr>
          <p:nvPr>
            <p:ph sz="quarter" idx="17"/>
          </p:nvPr>
        </p:nvPicPr>
        <p:blipFill>
          <a:blip r:embed="rId3"/>
          <a:stretch>
            <a:fillRect/>
          </a:stretch>
        </p:blipFill>
        <p:spPr>
          <a:xfrm>
            <a:off x="1080000" y="2340000"/>
            <a:ext cx="5976000" cy="6660000"/>
          </a:xfrm>
          <a:prstGeom prst="rect">
            <a:avLst/>
          </a:prstGeom>
        </p:spPr>
      </p:pic>
    </p:spTree>
    <p:extLst>
      <p:ext uri="{BB962C8B-B14F-4D97-AF65-F5344CB8AC3E}">
        <p14:creationId xmlns:p14="http://schemas.microsoft.com/office/powerpoint/2010/main" val="2084415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Gengisvísitalan er talin haldast á svipuðu stigi og hún hefur verið undanfarið út spátímann: 3-5% hærra gengi en í PM 21/1</a:t>
            </a:r>
          </a:p>
          <a:p>
            <a:r>
              <a:rPr lang="is-IS" dirty="0" smtClean="0"/>
              <a:t>Þrátt fyrir það versna verðbólguhorfur nokkuð frá því í febrúar: 4,4% verðbólga á Q2 (3,3% í PM 21/1) og hjaðnar í 3,8% á Q4 …</a:t>
            </a:r>
          </a:p>
          <a:p>
            <a:r>
              <a:rPr lang="is-IS" dirty="0" smtClean="0"/>
              <a:t>… spáð að hún verði komin í markmið um mitt næsta ár en ekki í lok þessa árs eins og spáð var í febrúar</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Horfur á hærra gengi krónu en þrálátari verðbólgu</a:t>
            </a:r>
            <a:endParaRPr lang="is-IS" dirty="0"/>
          </a:p>
        </p:txBody>
      </p:sp>
      <p:sp>
        <p:nvSpPr>
          <p:cNvPr id="9" name="TextBox 8"/>
          <p:cNvSpPr txBox="1"/>
          <p:nvPr/>
        </p:nvSpPr>
        <p:spPr>
          <a:xfrm>
            <a:off x="819400" y="8458200"/>
            <a:ext cx="14626000" cy="493932"/>
          </a:xfrm>
          <a:prstGeom prst="rect">
            <a:avLst/>
          </a:prstGeom>
          <a:noFill/>
        </p:spPr>
        <p:txBody>
          <a:bodyPr wrap="square" rtlCol="0" anchor="b" anchorCtr="0">
            <a:noAutofit/>
          </a:bodyPr>
          <a:lstStyle/>
          <a:p>
            <a:pPr>
              <a:defRPr sz="1000"/>
            </a:pPr>
            <a:r>
              <a:rPr lang="is-IS" sz="1200" dirty="0" smtClean="0">
                <a:solidFill>
                  <a:schemeClr val="bg1">
                    <a:lumMod val="50000"/>
                  </a:schemeClr>
                </a:solidFill>
                <a:cs typeface="Arial"/>
              </a:rPr>
              <a:t>1. Gengisvísitala er þröng viðskiptavog. Raungengi miðað við hlutfallslegt verðlag. Grunnspá Seðlabankans 2021-2023. Brotalínur sýna spá frá PM 2021/1.</a:t>
            </a:r>
          </a:p>
          <a:p>
            <a:pPr>
              <a:defRPr sz="1000"/>
            </a:pPr>
            <a:r>
              <a:rPr lang="is-IS" sz="1200" i="1" dirty="0" smtClean="0">
                <a:solidFill>
                  <a:schemeClr val="bg1">
                    <a:lumMod val="50000"/>
                  </a:schemeClr>
                </a:solidFill>
                <a:cs typeface="Arial"/>
              </a:rPr>
              <a:t>Heimildir:</a:t>
            </a:r>
            <a:r>
              <a:rPr lang="is-IS" sz="1200" dirty="0" smtClean="0">
                <a:solidFill>
                  <a:schemeClr val="bg1">
                    <a:lumMod val="50000"/>
                  </a:schemeClr>
                </a:solidFill>
                <a:cs typeface="Arial"/>
              </a:rPr>
              <a:t> Hagstofa Íslands, Seðlabanki Íslands.</a:t>
            </a:r>
            <a:endParaRPr lang="is-IS" sz="1200" dirty="0">
              <a:solidFill>
                <a:schemeClr val="bg1">
                  <a:lumMod val="50000"/>
                </a:schemeClr>
              </a:solidFill>
              <a:cs typeface="Arial"/>
            </a:endParaRPr>
          </a:p>
        </p:txBody>
      </p:sp>
      <p:pic>
        <p:nvPicPr>
          <p:cNvPr id="7" name="Content Placeholder 6"/>
          <p:cNvPicPr>
            <a:picLocks noGrp="1"/>
          </p:cNvPicPr>
          <p:nvPr>
            <p:ph sz="quarter" idx="18"/>
          </p:nvPr>
        </p:nvPicPr>
        <p:blipFill>
          <a:blip r:embed="rId2"/>
          <a:stretch>
            <a:fillRect/>
          </a:stretch>
        </p:blipFill>
        <p:spPr>
          <a:xfrm>
            <a:off x="8460000" y="2340000"/>
            <a:ext cx="5976000" cy="6660000"/>
          </a:xfrm>
          <a:prstGeom prst="rect">
            <a:avLst/>
          </a:prstGeom>
        </p:spPr>
      </p:pic>
      <p:pic>
        <p:nvPicPr>
          <p:cNvPr id="6" name="Content Placeholder 5"/>
          <p:cNvPicPr>
            <a:picLocks noGrp="1" noChangeAspect="1"/>
          </p:cNvPicPr>
          <p:nvPr>
            <p:ph sz="quarter" idx="17"/>
          </p:nvPr>
        </p:nvPicPr>
        <p:blipFill>
          <a:blip r:embed="rId3"/>
          <a:stretch>
            <a:fillRect/>
          </a:stretch>
        </p:blipFill>
        <p:spPr>
          <a:xfrm>
            <a:off x="1080000" y="2340000"/>
            <a:ext cx="5977063" cy="6660000"/>
          </a:xfrm>
          <a:prstGeom prst="rect">
            <a:avLst/>
          </a:prstGeom>
        </p:spPr>
      </p:pic>
    </p:spTree>
    <p:extLst>
      <p:ext uri="{BB962C8B-B14F-4D97-AF65-F5344CB8AC3E}">
        <p14:creationId xmlns:p14="http://schemas.microsoft.com/office/powerpoint/2010/main" val="3633511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is-IS" dirty="0" smtClean="0"/>
              <a:t>Peningamál í hnotskurn</a:t>
            </a:r>
            <a:endParaRPr lang="is-IS" dirty="0"/>
          </a:p>
        </p:txBody>
      </p:sp>
      <p:sp>
        <p:nvSpPr>
          <p:cNvPr id="11" name="Text Placeholder 10"/>
          <p:cNvSpPr>
            <a:spLocks noGrp="1"/>
          </p:cNvSpPr>
          <p:nvPr>
            <p:ph type="body" sz="quarter" idx="19"/>
          </p:nvPr>
        </p:nvSpPr>
        <p:spPr>
          <a:xfrm>
            <a:off x="1193800" y="5334000"/>
            <a:ext cx="1676400" cy="1524000"/>
          </a:xfrm>
        </p:spPr>
        <p:txBody>
          <a:bodyPr/>
          <a:lstStyle/>
          <a:p>
            <a:r>
              <a:rPr lang="is-IS" dirty="0" smtClean="0"/>
              <a:t>Bólusetningu </a:t>
            </a:r>
            <a:r>
              <a:rPr lang="is-IS" dirty="0"/>
              <a:t>miðar áfram </a:t>
            </a:r>
            <a:r>
              <a:rPr lang="is-IS" dirty="0" smtClean="0"/>
              <a:t>en staðan er </a:t>
            </a:r>
            <a:r>
              <a:rPr lang="is-IS" dirty="0"/>
              <a:t>ólík milli </a:t>
            </a:r>
            <a:r>
              <a:rPr lang="is-IS" dirty="0" smtClean="0"/>
              <a:t>landa</a:t>
            </a:r>
            <a:endParaRPr lang="is-IS" dirty="0"/>
          </a:p>
        </p:txBody>
      </p:sp>
      <p:sp>
        <p:nvSpPr>
          <p:cNvPr id="12" name="Text Placeholder 11"/>
          <p:cNvSpPr>
            <a:spLocks noGrp="1"/>
          </p:cNvSpPr>
          <p:nvPr>
            <p:ph type="body" sz="quarter" idx="23"/>
          </p:nvPr>
        </p:nvSpPr>
        <p:spPr>
          <a:xfrm>
            <a:off x="3643086" y="5334000"/>
            <a:ext cx="1706400" cy="1524000"/>
          </a:xfrm>
        </p:spPr>
        <p:txBody>
          <a:bodyPr/>
          <a:lstStyle/>
          <a:p>
            <a:r>
              <a:rPr lang="is-IS" dirty="0"/>
              <a:t>Horfur á bata í ferðaþjónustu en hægari en áður var </a:t>
            </a:r>
            <a:r>
              <a:rPr lang="is-IS" dirty="0" smtClean="0"/>
              <a:t>spáð</a:t>
            </a:r>
            <a:endParaRPr lang="is-IS" dirty="0"/>
          </a:p>
        </p:txBody>
      </p:sp>
      <p:sp>
        <p:nvSpPr>
          <p:cNvPr id="13" name="Text Placeholder 12"/>
          <p:cNvSpPr>
            <a:spLocks noGrp="1"/>
          </p:cNvSpPr>
          <p:nvPr>
            <p:ph type="body" sz="quarter" idx="24"/>
          </p:nvPr>
        </p:nvSpPr>
        <p:spPr>
          <a:xfrm>
            <a:off x="6027058" y="5334000"/>
            <a:ext cx="1676400" cy="1524000"/>
          </a:xfrm>
        </p:spPr>
        <p:txBody>
          <a:bodyPr/>
          <a:lstStyle/>
          <a:p>
            <a:r>
              <a:rPr lang="is-IS" dirty="0"/>
              <a:t>Minni samdráttur í fyrra og horfur á meiri hagvexti í </a:t>
            </a:r>
            <a:r>
              <a:rPr lang="is-IS" dirty="0" smtClean="0"/>
              <a:t>ár</a:t>
            </a:r>
            <a:endParaRPr lang="is-IS" dirty="0"/>
          </a:p>
        </p:txBody>
      </p:sp>
      <p:sp>
        <p:nvSpPr>
          <p:cNvPr id="14" name="Text Placeholder 13"/>
          <p:cNvSpPr>
            <a:spLocks noGrp="1"/>
          </p:cNvSpPr>
          <p:nvPr>
            <p:ph type="body" sz="quarter" idx="25"/>
          </p:nvPr>
        </p:nvSpPr>
        <p:spPr>
          <a:xfrm>
            <a:off x="8432800" y="5334000"/>
            <a:ext cx="1676400" cy="1524000"/>
          </a:xfrm>
        </p:spPr>
        <p:txBody>
          <a:bodyPr/>
          <a:lstStyle/>
          <a:p>
            <a:r>
              <a:rPr lang="is-IS" dirty="0"/>
              <a:t>Atvinnuleysi virðist hafa náð hámarki og lausum störfum </a:t>
            </a:r>
            <a:r>
              <a:rPr lang="is-IS" dirty="0" smtClean="0"/>
              <a:t>fjölgar</a:t>
            </a:r>
            <a:endParaRPr lang="is-IS" dirty="0"/>
          </a:p>
        </p:txBody>
      </p:sp>
      <p:sp>
        <p:nvSpPr>
          <p:cNvPr id="15" name="Text Placeholder 14"/>
          <p:cNvSpPr>
            <a:spLocks noGrp="1"/>
          </p:cNvSpPr>
          <p:nvPr>
            <p:ph type="body" sz="quarter" idx="26"/>
          </p:nvPr>
        </p:nvSpPr>
        <p:spPr>
          <a:xfrm>
            <a:off x="10871200" y="5334000"/>
            <a:ext cx="1676400" cy="1524000"/>
          </a:xfrm>
        </p:spPr>
        <p:txBody>
          <a:bodyPr/>
          <a:lstStyle/>
          <a:p>
            <a:r>
              <a:rPr lang="is-IS" dirty="0"/>
              <a:t>Verðbólga reynst meiri og þrálátari en spáð var og horfur </a:t>
            </a:r>
            <a:r>
              <a:rPr lang="is-IS" dirty="0" smtClean="0"/>
              <a:t>versna</a:t>
            </a:r>
            <a:endParaRPr lang="is-IS" dirty="0"/>
          </a:p>
        </p:txBody>
      </p:sp>
      <p:sp>
        <p:nvSpPr>
          <p:cNvPr id="16" name="Text Placeholder 15"/>
          <p:cNvSpPr>
            <a:spLocks noGrp="1"/>
          </p:cNvSpPr>
          <p:nvPr>
            <p:ph type="body" sz="quarter" idx="27"/>
          </p:nvPr>
        </p:nvSpPr>
        <p:spPr>
          <a:xfrm>
            <a:off x="13331372" y="5334000"/>
            <a:ext cx="1676400" cy="1524000"/>
          </a:xfrm>
        </p:spPr>
        <p:txBody>
          <a:bodyPr/>
          <a:lstStyle/>
          <a:p>
            <a:r>
              <a:rPr lang="is-IS" dirty="0"/>
              <a:t>Mikil óvissa –  ekki síst tengt farsótt og framgangi </a:t>
            </a:r>
            <a:r>
              <a:rPr lang="is-IS" dirty="0" smtClean="0"/>
              <a:t>bólusetningar</a:t>
            </a:r>
            <a:endParaRPr lang="is-IS" dirty="0"/>
          </a:p>
        </p:txBody>
      </p:sp>
      <p:pic>
        <p:nvPicPr>
          <p:cNvPr id="36" name="Picture Placeholder 3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66" b="66"/>
          <a:stretch>
            <a:fillRect/>
          </a:stretch>
        </p:blipFill>
        <p:spPr/>
      </p:pic>
      <p:pic>
        <p:nvPicPr>
          <p:cNvPr id="9" name="Picture Placeholder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66" b="66"/>
          <a:stretch>
            <a:fillRect/>
          </a:stretch>
        </p:blipFill>
        <p:spPr/>
      </p:pic>
      <p:pic>
        <p:nvPicPr>
          <p:cNvPr id="17" name="Picture Placeholder 16"/>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66" b="66"/>
          <a:stretch>
            <a:fillRect/>
          </a:stretch>
        </p:blipFill>
        <p:spPr/>
      </p:pic>
      <p:pic>
        <p:nvPicPr>
          <p:cNvPr id="19" name="Picture Placeholder 18"/>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t="66" b="66"/>
          <a:stretch>
            <a:fillRect/>
          </a:stretch>
        </p:blipFill>
        <p:spPr/>
      </p:pic>
      <p:sp>
        <p:nvSpPr>
          <p:cNvPr id="18" name="Oval 17"/>
          <p:cNvSpPr/>
          <p:nvPr/>
        </p:nvSpPr>
        <p:spPr>
          <a:xfrm>
            <a:off x="1080000" y="7920000"/>
            <a:ext cx="252000" cy="252000"/>
          </a:xfrm>
          <a:prstGeom prst="ellipse">
            <a:avLst/>
          </a:prstGeom>
          <a:blipFill>
            <a:blip r:embed="rId6"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Oval 19"/>
          <p:cNvSpPr/>
          <p:nvPr/>
        </p:nvSpPr>
        <p:spPr>
          <a:xfrm>
            <a:off x="1080000" y="8280000"/>
            <a:ext cx="252000" cy="252000"/>
          </a:xfrm>
          <a:prstGeom prst="ellipse">
            <a:avLst/>
          </a:prstGeom>
          <a:blipFill>
            <a:blip r:embed="rId7">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p:cNvSpPr/>
          <p:nvPr/>
        </p:nvSpPr>
        <p:spPr>
          <a:xfrm>
            <a:off x="5040000" y="7920000"/>
            <a:ext cx="252000" cy="252000"/>
          </a:xfrm>
          <a:prstGeom prst="ellipse">
            <a:avLst/>
          </a:prstGeom>
          <a:blipFill>
            <a:blip r:embed="rId7">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5040000" y="8280000"/>
            <a:ext cx="252000" cy="252000"/>
          </a:xfrm>
          <a:prstGeom prst="ellipse">
            <a:avLst/>
          </a:prstGeom>
          <a:blipFill>
            <a:blip r:embed="rId8">
              <a:extLst>
                <a:ext uri="{28A0092B-C50C-407E-A947-70E740481C1C}">
                  <a14:useLocalDpi xmlns:a14="http://schemas.microsoft.com/office/drawing/2010/main" val="0"/>
                </a:ext>
              </a:extLst>
            </a:blip>
            <a:srcRect/>
            <a:stretch>
              <a:fillRect l="-1000" r="-1000"/>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Oval 22"/>
          <p:cNvSpPr/>
          <p:nvPr/>
        </p:nvSpPr>
        <p:spPr>
          <a:xfrm>
            <a:off x="8280000" y="7920000"/>
            <a:ext cx="252000" cy="252000"/>
          </a:xfrm>
          <a:prstGeom prst="ellipse">
            <a:avLst/>
          </a:prstGeom>
          <a:blipFill>
            <a:blip r:embed="rId9"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TextBox 23"/>
          <p:cNvSpPr txBox="1"/>
          <p:nvPr/>
        </p:nvSpPr>
        <p:spPr>
          <a:xfrm>
            <a:off x="1440000" y="7848000"/>
            <a:ext cx="2438400" cy="338554"/>
          </a:xfrm>
          <a:prstGeom prst="rect">
            <a:avLst/>
          </a:prstGeom>
          <a:noFill/>
        </p:spPr>
        <p:txBody>
          <a:bodyPr wrap="square" rtlCol="0">
            <a:spAutoFit/>
          </a:bodyPr>
          <a:lstStyle/>
          <a:p>
            <a:r>
              <a:rPr lang="is-IS" sz="1600" dirty="0" smtClean="0">
                <a:solidFill>
                  <a:srgbClr val="004562"/>
                </a:solidFill>
              </a:rPr>
              <a:t>Ritið í heild</a:t>
            </a:r>
            <a:endParaRPr lang="is-IS" sz="1600" dirty="0">
              <a:solidFill>
                <a:srgbClr val="004562"/>
              </a:solidFill>
            </a:endParaRPr>
          </a:p>
        </p:txBody>
      </p:sp>
      <p:sp>
        <p:nvSpPr>
          <p:cNvPr id="25" name="TextBox 24"/>
          <p:cNvSpPr txBox="1"/>
          <p:nvPr/>
        </p:nvSpPr>
        <p:spPr>
          <a:xfrm>
            <a:off x="1440000" y="8208000"/>
            <a:ext cx="2841283" cy="338554"/>
          </a:xfrm>
          <a:prstGeom prst="rect">
            <a:avLst/>
          </a:prstGeom>
          <a:noFill/>
        </p:spPr>
        <p:txBody>
          <a:bodyPr wrap="square" rtlCol="0">
            <a:spAutoFit/>
          </a:bodyPr>
          <a:lstStyle/>
          <a:p>
            <a:r>
              <a:rPr lang="is-IS" sz="1600" dirty="0" smtClean="0">
                <a:solidFill>
                  <a:srgbClr val="004562"/>
                </a:solidFill>
              </a:rPr>
              <a:t>Kynning aðalhagfræðings</a:t>
            </a:r>
            <a:endParaRPr lang="is-IS" sz="1600" dirty="0">
              <a:solidFill>
                <a:srgbClr val="004562"/>
              </a:solidFill>
            </a:endParaRPr>
          </a:p>
        </p:txBody>
      </p:sp>
      <p:sp>
        <p:nvSpPr>
          <p:cNvPr id="26" name="TextBox 25"/>
          <p:cNvSpPr txBox="1"/>
          <p:nvPr/>
        </p:nvSpPr>
        <p:spPr>
          <a:xfrm>
            <a:off x="5400000" y="7848000"/>
            <a:ext cx="2438400" cy="338554"/>
          </a:xfrm>
          <a:prstGeom prst="rect">
            <a:avLst/>
          </a:prstGeom>
          <a:noFill/>
        </p:spPr>
        <p:txBody>
          <a:bodyPr wrap="square" rtlCol="0">
            <a:spAutoFit/>
          </a:bodyPr>
          <a:lstStyle/>
          <a:p>
            <a:r>
              <a:rPr lang="is-IS" sz="1600" dirty="0" err="1" smtClean="0">
                <a:solidFill>
                  <a:srgbClr val="004562"/>
                </a:solidFill>
              </a:rPr>
              <a:t>Power</a:t>
            </a:r>
            <a:r>
              <a:rPr lang="is-IS" sz="1600" dirty="0" smtClean="0">
                <a:solidFill>
                  <a:srgbClr val="004562"/>
                </a:solidFill>
              </a:rPr>
              <a:t> </a:t>
            </a:r>
            <a:r>
              <a:rPr lang="is-IS" sz="1600" dirty="0" err="1" smtClean="0">
                <a:solidFill>
                  <a:srgbClr val="004562"/>
                </a:solidFill>
              </a:rPr>
              <a:t>Point</a:t>
            </a:r>
            <a:r>
              <a:rPr lang="is-IS" sz="1600" dirty="0" smtClean="0">
                <a:solidFill>
                  <a:srgbClr val="004562"/>
                </a:solidFill>
              </a:rPr>
              <a:t> myndir</a:t>
            </a:r>
            <a:endParaRPr lang="is-IS" sz="1600" dirty="0">
              <a:solidFill>
                <a:srgbClr val="004562"/>
              </a:solidFill>
            </a:endParaRPr>
          </a:p>
        </p:txBody>
      </p:sp>
      <p:sp>
        <p:nvSpPr>
          <p:cNvPr id="27" name="TextBox 26"/>
          <p:cNvSpPr txBox="1"/>
          <p:nvPr/>
        </p:nvSpPr>
        <p:spPr>
          <a:xfrm>
            <a:off x="5400000" y="8208000"/>
            <a:ext cx="2438400" cy="338554"/>
          </a:xfrm>
          <a:prstGeom prst="rect">
            <a:avLst/>
          </a:prstGeom>
          <a:noFill/>
        </p:spPr>
        <p:txBody>
          <a:bodyPr wrap="square" rtlCol="0">
            <a:spAutoFit/>
          </a:bodyPr>
          <a:lstStyle/>
          <a:p>
            <a:r>
              <a:rPr lang="is-IS" sz="1600" dirty="0" smtClean="0">
                <a:solidFill>
                  <a:srgbClr val="004562"/>
                </a:solidFill>
              </a:rPr>
              <a:t>Myndagögn</a:t>
            </a:r>
            <a:endParaRPr lang="is-IS" sz="1600" dirty="0">
              <a:solidFill>
                <a:srgbClr val="004562"/>
              </a:solidFill>
            </a:endParaRPr>
          </a:p>
        </p:txBody>
      </p:sp>
      <p:sp>
        <p:nvSpPr>
          <p:cNvPr id="28" name="TextBox 27"/>
          <p:cNvSpPr txBox="1"/>
          <p:nvPr/>
        </p:nvSpPr>
        <p:spPr>
          <a:xfrm>
            <a:off x="8640000" y="7848000"/>
            <a:ext cx="2216727" cy="338554"/>
          </a:xfrm>
          <a:prstGeom prst="rect">
            <a:avLst/>
          </a:prstGeom>
          <a:noFill/>
        </p:spPr>
        <p:txBody>
          <a:bodyPr wrap="square" rtlCol="0">
            <a:spAutoFit/>
          </a:bodyPr>
          <a:lstStyle/>
          <a:p>
            <a:r>
              <a:rPr lang="is-IS" sz="1600" dirty="0" smtClean="0">
                <a:solidFill>
                  <a:srgbClr val="004562"/>
                </a:solidFill>
              </a:rPr>
              <a:t>Tíst</a:t>
            </a:r>
            <a:endParaRPr lang="is-IS" sz="1600" dirty="0">
              <a:solidFill>
                <a:srgbClr val="004562"/>
              </a:solidFill>
            </a:endParaRPr>
          </a:p>
        </p:txBody>
      </p:sp>
      <p:pic>
        <p:nvPicPr>
          <p:cNvPr id="3" name="Picture Placeholder 2"/>
          <p:cNvPicPr>
            <a:picLocks noGrp="1" noChangeAspect="1"/>
          </p:cNvPicPr>
          <p:nvPr>
            <p:ph type="pic" sz="quarter" idx="15"/>
          </p:nvPr>
        </p:nvPicPr>
        <p:blipFill>
          <a:blip r:embed="rId10" cstate="print">
            <a:extLst>
              <a:ext uri="{28A0092B-C50C-407E-A947-70E740481C1C}">
                <a14:useLocalDpi xmlns:a14="http://schemas.microsoft.com/office/drawing/2010/main" val="0"/>
              </a:ext>
            </a:extLst>
          </a:blip>
          <a:srcRect t="66" b="66"/>
          <a:stretch>
            <a:fillRect/>
          </a:stretch>
        </p:blipFill>
        <p:spPr/>
      </p:pic>
      <p:pic>
        <p:nvPicPr>
          <p:cNvPr id="29" name="Picture 28"/>
          <p:cNvPicPr>
            <a:picLocks noChangeAspect="1"/>
          </p:cNvPicPr>
          <p:nvPr/>
        </p:nvPicPr>
        <p:blipFill>
          <a:blip r:embed="rId11"/>
          <a:stretch>
            <a:fillRect/>
          </a:stretch>
        </p:blipFill>
        <p:spPr>
          <a:xfrm>
            <a:off x="8227053" y="8294554"/>
            <a:ext cx="357893" cy="252000"/>
          </a:xfrm>
          <a:prstGeom prst="rect">
            <a:avLst/>
          </a:prstGeom>
        </p:spPr>
      </p:pic>
      <p:sp>
        <p:nvSpPr>
          <p:cNvPr id="30" name="TextBox 29"/>
          <p:cNvSpPr txBox="1"/>
          <p:nvPr/>
        </p:nvSpPr>
        <p:spPr>
          <a:xfrm>
            <a:off x="8660117" y="8247111"/>
            <a:ext cx="2216727" cy="338554"/>
          </a:xfrm>
          <a:prstGeom prst="rect">
            <a:avLst/>
          </a:prstGeom>
          <a:noFill/>
        </p:spPr>
        <p:txBody>
          <a:bodyPr wrap="square" rtlCol="0">
            <a:spAutoFit/>
          </a:bodyPr>
          <a:lstStyle/>
          <a:p>
            <a:r>
              <a:rPr lang="is-IS" sz="1600" dirty="0" err="1" smtClean="0">
                <a:solidFill>
                  <a:srgbClr val="004562"/>
                </a:solidFill>
              </a:rPr>
              <a:t>Facebook</a:t>
            </a:r>
            <a:endParaRPr lang="is-IS" sz="1600" dirty="0">
              <a:solidFill>
                <a:srgbClr val="004562"/>
              </a:solidFill>
            </a:endParaRPr>
          </a:p>
        </p:txBody>
      </p:sp>
      <p:pic>
        <p:nvPicPr>
          <p:cNvPr id="6" name="Picture Placeholder 5"/>
          <p:cNvPicPr>
            <a:picLocks noGrp="1" noChangeAspect="1"/>
          </p:cNvPicPr>
          <p:nvPr>
            <p:ph type="pic" sz="quarter" idx="14"/>
          </p:nvPr>
        </p:nvPicPr>
        <p:blipFill>
          <a:blip r:embed="rId12" cstate="print">
            <a:extLst>
              <a:ext uri="{28A0092B-C50C-407E-A947-70E740481C1C}">
                <a14:useLocalDpi xmlns:a14="http://schemas.microsoft.com/office/drawing/2010/main" val="0"/>
              </a:ext>
            </a:extLst>
          </a:blip>
          <a:srcRect t="66" b="66"/>
          <a:stretch>
            <a:fillRect/>
          </a:stretch>
        </p:blipFill>
        <p:spPr/>
      </p:pic>
    </p:spTree>
    <p:extLst>
      <p:ext uri="{BB962C8B-B14F-4D97-AF65-F5344CB8AC3E}">
        <p14:creationId xmlns:p14="http://schemas.microsoft.com/office/powerpoint/2010/main" val="2078653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fontScale="92500"/>
          </a:bodyPr>
          <a:lstStyle/>
          <a:p>
            <a:r>
              <a:rPr lang="is-IS" dirty="0" smtClean="0"/>
              <a:t>Alþjóðleg efnahagsmál og ytri skilyrði</a:t>
            </a:r>
            <a:endParaRPr lang="is-IS" dirty="0"/>
          </a:p>
        </p:txBody>
      </p:sp>
      <p:pic>
        <p:nvPicPr>
          <p:cNvPr id="3" name="Picture Placeholder 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1087909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9200"/>
            <a:ext cx="14930800" cy="1299600"/>
          </a:xfrm>
        </p:spPr>
        <p:txBody>
          <a:bodyPr/>
          <a:lstStyle/>
          <a:p>
            <a:r>
              <a:rPr lang="is-IS" dirty="0" smtClean="0"/>
              <a:t>Smitum </a:t>
            </a:r>
            <a:r>
              <a:rPr lang="is-IS" dirty="0"/>
              <a:t>tekið að fækka á ný </a:t>
            </a:r>
            <a:r>
              <a:rPr lang="is-IS" dirty="0" smtClean="0"/>
              <a:t>eftir </a:t>
            </a:r>
            <a:r>
              <a:rPr lang="is-IS" dirty="0"/>
              <a:t>mikla fjölgun undir lok síðasta árs og svo aftur í febrúar og </a:t>
            </a:r>
            <a:r>
              <a:rPr lang="is-IS" dirty="0" smtClean="0"/>
              <a:t>mars … og bólusetningu miðar áfram</a:t>
            </a:r>
            <a:endParaRPr lang="is-IS" dirty="0"/>
          </a:p>
          <a:p>
            <a:r>
              <a:rPr lang="is-IS" dirty="0"/>
              <a:t>Efnahagsumsvif gáfu því eftir á Q4/2020 og aftur í byrjun árs en áhrif lokunaraðgerða á umsvif hafa minnkað … og vísbendingar eru um kröftugan bata undir lok Q1 – sérstaklega í Bandaríkjunum þar sem smásala er 14% meiri en áður en farsótt skall </a:t>
            </a:r>
            <a:r>
              <a:rPr lang="is-IS" dirty="0" smtClean="0"/>
              <a:t>á</a:t>
            </a:r>
          </a:p>
        </p:txBody>
      </p:sp>
      <p:sp>
        <p:nvSpPr>
          <p:cNvPr id="4" name="Title 3"/>
          <p:cNvSpPr>
            <a:spLocks noGrp="1"/>
          </p:cNvSpPr>
          <p:nvPr>
            <p:ph type="ctrTitle"/>
          </p:nvPr>
        </p:nvSpPr>
        <p:spPr/>
        <p:txBody>
          <a:bodyPr>
            <a:normAutofit/>
          </a:bodyPr>
          <a:lstStyle/>
          <a:p>
            <a:r>
              <a:rPr lang="is-IS" dirty="0" err="1" smtClean="0"/>
              <a:t>Nýsmitum</a:t>
            </a:r>
            <a:r>
              <a:rPr lang="is-IS" dirty="0" smtClean="0"/>
              <a:t> fækkar, fleiri bólusettir og umsvif aukast</a:t>
            </a:r>
            <a:endParaRPr lang="is-IS" dirty="0"/>
          </a:p>
        </p:txBody>
      </p:sp>
      <p:pic>
        <p:nvPicPr>
          <p:cNvPr id="11" name="Content Placeholder 10"/>
          <p:cNvPicPr>
            <a:picLocks noGrp="1"/>
          </p:cNvPicPr>
          <p:nvPr>
            <p:ph sz="quarter" idx="18"/>
          </p:nvPr>
        </p:nvPicPr>
        <p:blipFill>
          <a:blip r:embed="rId2"/>
          <a:stretch>
            <a:fillRect/>
          </a:stretch>
        </p:blipFill>
        <p:spPr>
          <a:xfrm>
            <a:off x="5580000" y="2340000"/>
            <a:ext cx="4896000" cy="6660000"/>
          </a:xfrm>
          <a:prstGeom prst="rect">
            <a:avLst/>
          </a:prstGeom>
        </p:spPr>
      </p:pic>
      <p:sp>
        <p:nvSpPr>
          <p:cNvPr id="12" name="TextBox 11"/>
          <p:cNvSpPr txBox="1"/>
          <p:nvPr/>
        </p:nvSpPr>
        <p:spPr>
          <a:xfrm>
            <a:off x="819400" y="8305800"/>
            <a:ext cx="14626000" cy="646331"/>
          </a:xfrm>
          <a:prstGeom prst="rect">
            <a:avLst/>
          </a:prstGeom>
          <a:noFill/>
        </p:spPr>
        <p:txBody>
          <a:bodyPr wrap="square" rtlCol="0" anchor="b" anchorCtr="0">
            <a:noAutofit/>
          </a:bodyPr>
          <a:lstStyle/>
          <a:p>
            <a:r>
              <a:rPr lang="is-IS" sz="1200" dirty="0" smtClean="0">
                <a:solidFill>
                  <a:schemeClr val="bg1">
                    <a:lumMod val="50000"/>
                  </a:schemeClr>
                </a:solidFill>
              </a:rPr>
              <a:t>1. Sjö daga hreyfanlegt meðaltal. 2. </a:t>
            </a:r>
            <a:r>
              <a:rPr lang="is-IS" sz="1200" dirty="0">
                <a:solidFill>
                  <a:schemeClr val="bg1">
                    <a:lumMod val="50000"/>
                  </a:schemeClr>
                </a:solidFill>
              </a:rPr>
              <a:t>Tölur miðast við 14. maí 2021</a:t>
            </a:r>
            <a:r>
              <a:rPr lang="is-IS" sz="1200" dirty="0" smtClean="0">
                <a:solidFill>
                  <a:schemeClr val="bg1">
                    <a:lumMod val="50000"/>
                  </a:schemeClr>
                </a:solidFill>
              </a:rPr>
              <a:t>. 3. </a:t>
            </a:r>
            <a:r>
              <a:rPr lang="is-IS" sz="1200" dirty="0">
                <a:solidFill>
                  <a:schemeClr val="bg1">
                    <a:lumMod val="50000"/>
                  </a:schemeClr>
                </a:solidFill>
              </a:rPr>
              <a:t>Mánaðarlegar árstíðarleiðréttar magnvísitölur (2016 = 100</a:t>
            </a:r>
            <a:r>
              <a:rPr lang="is-IS" sz="1200" dirty="0" smtClean="0">
                <a:solidFill>
                  <a:schemeClr val="bg1">
                    <a:lumMod val="50000"/>
                  </a:schemeClr>
                </a:solidFill>
              </a:rPr>
              <a:t>).</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Alþjóðaheilbrigðismálastofnunin, Johns </a:t>
            </a:r>
            <a:r>
              <a:rPr lang="is-IS" sz="1200" dirty="0" err="1">
                <a:solidFill>
                  <a:schemeClr val="bg1">
                    <a:lumMod val="50000"/>
                  </a:schemeClr>
                </a:solidFill>
              </a:rPr>
              <a:t>Hopkins</a:t>
            </a:r>
            <a:r>
              <a:rPr lang="is-IS" sz="1200" dirty="0">
                <a:solidFill>
                  <a:schemeClr val="bg1">
                    <a:lumMod val="50000"/>
                  </a:schemeClr>
                </a:solidFill>
              </a:rPr>
              <a:t> </a:t>
            </a:r>
            <a:r>
              <a:rPr lang="is-IS" sz="1200" dirty="0" err="1">
                <a:solidFill>
                  <a:schemeClr val="bg1">
                    <a:lumMod val="50000"/>
                  </a:schemeClr>
                </a:solidFill>
              </a:rPr>
              <a:t>University</a:t>
            </a:r>
            <a:r>
              <a:rPr lang="is-IS" sz="1200" dirty="0">
                <a:solidFill>
                  <a:schemeClr val="bg1">
                    <a:lumMod val="50000"/>
                  </a:schemeClr>
                </a:solidFill>
              </a:rPr>
              <a:t>, </a:t>
            </a:r>
            <a:r>
              <a:rPr lang="is-IS" sz="1200" dirty="0" err="1">
                <a:solidFill>
                  <a:schemeClr val="bg1">
                    <a:lumMod val="50000"/>
                  </a:schemeClr>
                </a:solidFill>
              </a:rPr>
              <a:t>Our</a:t>
            </a:r>
            <a:r>
              <a:rPr lang="is-IS" sz="1200" dirty="0">
                <a:solidFill>
                  <a:schemeClr val="bg1">
                    <a:lumMod val="50000"/>
                  </a:schemeClr>
                </a:solidFill>
              </a:rPr>
              <a:t> </a:t>
            </a:r>
            <a:r>
              <a:rPr lang="is-IS" sz="1200" dirty="0" err="1">
                <a:solidFill>
                  <a:schemeClr val="bg1">
                    <a:lumMod val="50000"/>
                  </a:schemeClr>
                </a:solidFill>
              </a:rPr>
              <a:t>World</a:t>
            </a:r>
            <a:r>
              <a:rPr lang="is-IS" sz="1200" dirty="0">
                <a:solidFill>
                  <a:schemeClr val="bg1">
                    <a:lumMod val="50000"/>
                  </a:schemeClr>
                </a:solidFill>
              </a:rPr>
              <a:t> in </a:t>
            </a:r>
            <a:r>
              <a:rPr lang="is-IS" sz="1200" dirty="0" err="1" smtClean="0">
                <a:solidFill>
                  <a:schemeClr val="bg1">
                    <a:lumMod val="50000"/>
                  </a:schemeClr>
                </a:solidFill>
              </a:rPr>
              <a:t>Data</a:t>
            </a:r>
            <a:r>
              <a:rPr lang="is-IS" sz="1200" dirty="0">
                <a:solidFill>
                  <a:schemeClr val="bg1">
                    <a:lumMod val="50000"/>
                  </a:schemeClr>
                </a:solidFill>
              </a:rPr>
              <a:t>,</a:t>
            </a:r>
            <a:r>
              <a:rPr lang="is-IS" sz="1200" dirty="0" smtClean="0">
                <a:solidFill>
                  <a:schemeClr val="bg1">
                    <a:lumMod val="50000"/>
                  </a:schemeClr>
                </a:solidFill>
              </a:rPr>
              <a:t> </a:t>
            </a:r>
            <a:r>
              <a:rPr lang="is-IS" sz="1200" dirty="0" err="1" smtClean="0">
                <a:solidFill>
                  <a:schemeClr val="bg1">
                    <a:lumMod val="50000"/>
                  </a:schemeClr>
                </a:solidFill>
              </a:rPr>
              <a:t>Refinitiv</a:t>
            </a:r>
            <a:r>
              <a:rPr lang="is-IS" sz="1200" dirty="0" smtClean="0">
                <a:solidFill>
                  <a:schemeClr val="bg1">
                    <a:lumMod val="50000"/>
                  </a:schemeClr>
                </a:solidFill>
              </a:rPr>
              <a:t> </a:t>
            </a:r>
            <a:r>
              <a:rPr lang="is-IS" sz="1200" dirty="0" err="1">
                <a:solidFill>
                  <a:schemeClr val="bg1">
                    <a:lumMod val="50000"/>
                  </a:schemeClr>
                </a:solidFill>
              </a:rPr>
              <a:t>Datastream</a:t>
            </a:r>
            <a:r>
              <a:rPr lang="is-IS" sz="1200" dirty="0">
                <a:solidFill>
                  <a:schemeClr val="bg1">
                    <a:lumMod val="50000"/>
                  </a:schemeClr>
                </a:solidFill>
              </a:rPr>
              <a:t>.</a:t>
            </a:r>
          </a:p>
        </p:txBody>
      </p:sp>
      <p:pic>
        <p:nvPicPr>
          <p:cNvPr id="6" name="Content Placeholder 5"/>
          <p:cNvPicPr>
            <a:picLocks noGrp="1"/>
          </p:cNvPicPr>
          <p:nvPr>
            <p:ph sz="quarter" idx="19"/>
          </p:nvPr>
        </p:nvPicPr>
        <p:blipFill>
          <a:blip r:embed="rId3"/>
          <a:stretch>
            <a:fillRect/>
          </a:stretch>
        </p:blipFill>
        <p:spPr>
          <a:xfrm>
            <a:off x="10800000" y="2340000"/>
            <a:ext cx="4896000" cy="6660000"/>
          </a:xfrm>
          <a:prstGeom prst="rect">
            <a:avLst/>
          </a:prstGeom>
        </p:spPr>
      </p:pic>
      <p:pic>
        <p:nvPicPr>
          <p:cNvPr id="8" name="Content Placeholder 7"/>
          <p:cNvPicPr>
            <a:picLocks noGrp="1"/>
          </p:cNvPicPr>
          <p:nvPr>
            <p:ph sz="quarter" idx="17"/>
          </p:nvPr>
        </p:nvPicPr>
        <p:blipFill>
          <a:blip r:embed="rId4"/>
          <a:stretch>
            <a:fillRect/>
          </a:stretch>
        </p:blipFill>
        <p:spPr>
          <a:xfrm>
            <a:off x="432000" y="2340000"/>
            <a:ext cx="4896000" cy="6660000"/>
          </a:xfrm>
          <a:prstGeom prst="rect">
            <a:avLst/>
          </a:prstGeom>
        </p:spPr>
      </p:pic>
    </p:spTree>
    <p:extLst>
      <p:ext uri="{BB962C8B-B14F-4D97-AF65-F5344CB8AC3E}">
        <p14:creationId xmlns:p14="http://schemas.microsoft.com/office/powerpoint/2010/main" val="211883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5083200" cy="1299600"/>
          </a:xfrm>
        </p:spPr>
        <p:txBody>
          <a:bodyPr/>
          <a:lstStyle/>
          <a:p>
            <a:r>
              <a:rPr lang="is-IS" dirty="0"/>
              <a:t>Útflutningur jókst á ný á Q3/2020 og hélt áfram að aukast á Q4 – </a:t>
            </a:r>
            <a:r>
              <a:rPr lang="is-IS" dirty="0" smtClean="0"/>
              <a:t>er þó enn 27% undir því sem hann var Q4/2019</a:t>
            </a:r>
          </a:p>
          <a:p>
            <a:r>
              <a:rPr lang="is-IS" dirty="0" smtClean="0"/>
              <a:t>Fjöldi ferðamanna til landsins hefur aukist lítillega en er enn einungis um 7% af því sem hann var á sama tíma 2019 … fjölgar þegar líður á árið og verður 660 þús. á árinu öllu – heldur færri en spáð í PM 21/1 þar sem farsótt hefur verið þrálátari í viðskiptalöndum</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Útflutningur vex á ný en bati hægur í ferðaþjónustu</a:t>
            </a:r>
            <a:endParaRPr lang="is-IS" dirty="0"/>
          </a:p>
        </p:txBody>
      </p:sp>
      <p:pic>
        <p:nvPicPr>
          <p:cNvPr id="7" name="Content Placeholder 6"/>
          <p:cNvPicPr>
            <a:picLocks noGrp="1"/>
          </p:cNvPicPr>
          <p:nvPr>
            <p:ph sz="quarter" idx="17"/>
          </p:nvPr>
        </p:nvPicPr>
        <p:blipFill>
          <a:blip r:embed="rId2"/>
          <a:stretch>
            <a:fillRect/>
          </a:stretch>
        </p:blipFill>
        <p:spPr>
          <a:xfrm>
            <a:off x="1080000" y="2340000"/>
            <a:ext cx="5976000" cy="6660000"/>
          </a:xfrm>
          <a:prstGeom prst="rect">
            <a:avLst/>
          </a:prstGeom>
        </p:spPr>
      </p:pic>
      <p:sp>
        <p:nvSpPr>
          <p:cNvPr id="10" name="TextBox 9"/>
          <p:cNvSpPr txBox="1"/>
          <p:nvPr/>
        </p:nvSpPr>
        <p:spPr>
          <a:xfrm>
            <a:off x="819400" y="8369300"/>
            <a:ext cx="14776200" cy="582832"/>
          </a:xfrm>
          <a:prstGeom prst="rect">
            <a:avLst/>
          </a:prstGeom>
          <a:noFill/>
        </p:spPr>
        <p:txBody>
          <a:bodyPr wrap="square" rtlCol="0" anchor="b" anchorCtr="0">
            <a:noAutofit/>
          </a:bodyPr>
          <a:lstStyle/>
          <a:p>
            <a:r>
              <a:rPr lang="is-IS" sz="1200" dirty="0">
                <a:solidFill>
                  <a:schemeClr val="bg1">
                    <a:lumMod val="50000"/>
                  </a:schemeClr>
                </a:solidFill>
              </a:rPr>
              <a:t>1. </a:t>
            </a:r>
            <a:r>
              <a:rPr lang="is-IS" sz="1200" dirty="0" smtClean="0">
                <a:solidFill>
                  <a:schemeClr val="bg1">
                    <a:lumMod val="50000"/>
                  </a:schemeClr>
                </a:solidFill>
              </a:rPr>
              <a:t>Árstíðarleiðréttar magnvísitölur. 2. Fjöldi farþega sem fóru daglega um Keflavíkurflugvöll. Tölur fyrir 2019 eru án farþega WOW </a:t>
            </a:r>
            <a:r>
              <a:rPr lang="is-IS" sz="1200" dirty="0" err="1" smtClean="0">
                <a:solidFill>
                  <a:schemeClr val="bg1">
                    <a:lumMod val="50000"/>
                  </a:schemeClr>
                </a:solidFill>
              </a:rPr>
              <a:t>Air</a:t>
            </a:r>
            <a:r>
              <a:rPr lang="is-IS" sz="1200" dirty="0" smtClean="0">
                <a:solidFill>
                  <a:schemeClr val="bg1">
                    <a:lumMod val="50000"/>
                  </a:schemeClr>
                </a:solidFill>
              </a:rPr>
              <a:t>. 7 daga hreyfanlegt meðaltal.</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Hagstofa Íslands, </a:t>
            </a:r>
            <a:r>
              <a:rPr lang="is-IS" sz="1200" dirty="0" err="1" smtClean="0">
                <a:solidFill>
                  <a:schemeClr val="bg1">
                    <a:lumMod val="50000"/>
                  </a:schemeClr>
                </a:solidFill>
              </a:rPr>
              <a:t>Isavia</a:t>
            </a:r>
            <a:r>
              <a:rPr lang="is-IS" sz="1200" dirty="0" smtClean="0">
                <a:solidFill>
                  <a:schemeClr val="bg1">
                    <a:lumMod val="50000"/>
                  </a:schemeClr>
                </a:solidFill>
              </a:rPr>
              <a:t>, Seðlabanki Íslands.</a:t>
            </a:r>
            <a:endParaRPr lang="is-IS" sz="1200" dirty="0">
              <a:solidFill>
                <a:schemeClr val="bg1">
                  <a:lumMod val="50000"/>
                </a:schemeClr>
              </a:solidFill>
            </a:endParaRPr>
          </a:p>
        </p:txBody>
      </p:sp>
      <p:pic>
        <p:nvPicPr>
          <p:cNvPr id="3" name="Content Placeholder 2"/>
          <p:cNvPicPr>
            <a:picLocks noGrp="1" noChangeAspect="1"/>
          </p:cNvPicPr>
          <p:nvPr>
            <p:ph sz="quarter" idx="18"/>
          </p:nvPr>
        </p:nvPicPr>
        <p:blipFill>
          <a:blip r:embed="rId3"/>
          <a:stretch>
            <a:fillRect/>
          </a:stretch>
        </p:blipFill>
        <p:spPr>
          <a:xfrm>
            <a:off x="8460000" y="2340000"/>
            <a:ext cx="5977063" cy="6660000"/>
          </a:xfrm>
          <a:prstGeom prst="rect">
            <a:avLst/>
          </a:prstGeom>
        </p:spPr>
      </p:pic>
    </p:spTree>
    <p:extLst>
      <p:ext uri="{BB962C8B-B14F-4D97-AF65-F5344CB8AC3E}">
        <p14:creationId xmlns:p14="http://schemas.microsoft.com/office/powerpoint/2010/main" val="2617186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Samdráttur útflutnings í fyrra var 30,5% – líkt </a:t>
            </a:r>
            <a:r>
              <a:rPr lang="is-IS" dirty="0"/>
              <a:t>og spáð var í PM </a:t>
            </a:r>
            <a:r>
              <a:rPr lang="is-IS" dirty="0" smtClean="0"/>
              <a:t>21/1 … þar vegur þyngst yfir 50% samdráttur í þjónustuútflutningi</a:t>
            </a:r>
          </a:p>
          <a:p>
            <a:r>
              <a:rPr lang="is-IS" dirty="0" smtClean="0"/>
              <a:t>Spáð ríflega 11% vexti í ár (tæplega 10% í PM 21/1) – bjartari horfur í vöruútflutningi vega á móti hægari bata í ferðaþjónustu</a:t>
            </a:r>
            <a:endParaRPr lang="is-IS" dirty="0"/>
          </a:p>
          <a:p>
            <a:r>
              <a:rPr lang="is-IS" dirty="0" smtClean="0"/>
              <a:t>Hratt </a:t>
            </a:r>
            <a:r>
              <a:rPr lang="is-IS" dirty="0"/>
              <a:t>hefur gengið á </a:t>
            </a:r>
            <a:r>
              <a:rPr lang="is-IS" dirty="0" smtClean="0"/>
              <a:t>viðskiptaafgang </a:t>
            </a:r>
            <a:r>
              <a:rPr lang="is-IS" dirty="0"/>
              <a:t>og eru horfur á lítillegum halla í ár – í fyrsta sinn síðan árið 2008</a:t>
            </a:r>
            <a:endParaRPr lang="is-IS" dirty="0" smtClean="0"/>
          </a:p>
        </p:txBody>
      </p:sp>
      <p:sp>
        <p:nvSpPr>
          <p:cNvPr id="4" name="Title 3"/>
          <p:cNvSpPr>
            <a:spLocks noGrp="1"/>
          </p:cNvSpPr>
          <p:nvPr>
            <p:ph type="ctrTitle"/>
          </p:nvPr>
        </p:nvSpPr>
        <p:spPr>
          <a:xfrm>
            <a:off x="818025" y="546817"/>
            <a:ext cx="12948775" cy="664460"/>
          </a:xfrm>
        </p:spPr>
        <p:txBody>
          <a:bodyPr>
            <a:normAutofit/>
          </a:bodyPr>
          <a:lstStyle/>
          <a:p>
            <a:r>
              <a:rPr lang="is-IS" dirty="0" smtClean="0"/>
              <a:t>Áfram bati útflutnings en horfur á viðskiptahalla í ár</a:t>
            </a:r>
            <a:endParaRPr lang="is-IS" dirty="0"/>
          </a:p>
        </p:txBody>
      </p:sp>
      <p:pic>
        <p:nvPicPr>
          <p:cNvPr id="3" name="Content Placeholder 2"/>
          <p:cNvPicPr>
            <a:picLocks noGrp="1"/>
          </p:cNvPicPr>
          <p:nvPr>
            <p:ph sz="quarter" idx="17"/>
          </p:nvPr>
        </p:nvPicPr>
        <p:blipFill>
          <a:blip r:embed="rId2"/>
          <a:stretch>
            <a:fillRect/>
          </a:stretch>
        </p:blipFill>
        <p:spPr>
          <a:xfrm>
            <a:off x="1080000" y="2340000"/>
            <a:ext cx="5976000" cy="6660000"/>
          </a:xfrm>
          <a:prstGeom prst="rect">
            <a:avLst/>
          </a:prstGeom>
        </p:spPr>
      </p:pic>
      <p:pic>
        <p:nvPicPr>
          <p:cNvPr id="9" name="Content Placeholder 8"/>
          <p:cNvPicPr>
            <a:picLocks noGrp="1"/>
          </p:cNvPicPr>
          <p:nvPr>
            <p:ph sz="quarter" idx="18"/>
          </p:nvPr>
        </p:nvPicPr>
        <p:blipFill>
          <a:blip r:embed="rId3"/>
          <a:stretch>
            <a:fillRect/>
          </a:stretch>
        </p:blipFill>
        <p:spPr>
          <a:xfrm>
            <a:off x="8460000" y="2340000"/>
            <a:ext cx="5976000" cy="6660000"/>
          </a:xfrm>
          <a:prstGeom prst="rect">
            <a:avLst/>
          </a:prstGeom>
        </p:spPr>
      </p:pic>
      <p:sp>
        <p:nvSpPr>
          <p:cNvPr id="10" name="TextBox 9"/>
          <p:cNvSpPr txBox="1"/>
          <p:nvPr/>
        </p:nvSpPr>
        <p:spPr>
          <a:xfrm>
            <a:off x="819400" y="8305800"/>
            <a:ext cx="14776200" cy="646332"/>
          </a:xfrm>
          <a:prstGeom prst="rect">
            <a:avLst/>
          </a:prstGeom>
          <a:noFill/>
        </p:spPr>
        <p:txBody>
          <a:bodyPr wrap="square" rtlCol="0" anchor="b" anchorCtr="0">
            <a:noAutofit/>
          </a:bodyPr>
          <a:lstStyle/>
          <a:p>
            <a:r>
              <a:rPr lang="is-IS" sz="1200" dirty="0">
                <a:solidFill>
                  <a:schemeClr val="bg1">
                    <a:lumMod val="50000"/>
                  </a:schemeClr>
                </a:solidFill>
              </a:rPr>
              <a:t>1. </a:t>
            </a:r>
            <a:r>
              <a:rPr lang="is-IS" sz="1200" dirty="0" smtClean="0">
                <a:solidFill>
                  <a:schemeClr val="bg1">
                    <a:lumMod val="50000"/>
                  </a:schemeClr>
                </a:solidFill>
              </a:rPr>
              <a:t>Vegna </a:t>
            </a:r>
            <a:r>
              <a:rPr lang="is-IS" sz="1200" dirty="0">
                <a:solidFill>
                  <a:schemeClr val="bg1">
                    <a:lumMod val="50000"/>
                  </a:schemeClr>
                </a:solidFill>
              </a:rPr>
              <a:t>keðjutengingar getur verið að summa undirliðanna sé ekki jöfn heildarútflutningi. </a:t>
            </a:r>
            <a:r>
              <a:rPr lang="is-IS" sz="1200" dirty="0" smtClean="0">
                <a:solidFill>
                  <a:schemeClr val="bg1">
                    <a:lumMod val="50000"/>
                  </a:schemeClr>
                </a:solidFill>
              </a:rPr>
              <a:t>Ferðaþjónusta </a:t>
            </a:r>
            <a:r>
              <a:rPr lang="is-IS" sz="1200" dirty="0">
                <a:solidFill>
                  <a:schemeClr val="bg1">
                    <a:lumMod val="50000"/>
                  </a:schemeClr>
                </a:solidFill>
              </a:rPr>
              <a:t>er samtala á „ferðalögum“ og „farþegaflutningum með flugi“. Álútflutningur skv. skilgreiningu þjóðhagsreikninga. Grunnspá Seðlabankans </a:t>
            </a:r>
            <a:r>
              <a:rPr lang="is-IS" sz="1200" dirty="0" smtClean="0">
                <a:solidFill>
                  <a:schemeClr val="bg1">
                    <a:lumMod val="50000"/>
                  </a:schemeClr>
                </a:solidFill>
              </a:rPr>
              <a:t>2021-2023</a:t>
            </a:r>
            <a:r>
              <a:rPr lang="is-IS" sz="1200" dirty="0">
                <a:solidFill>
                  <a:schemeClr val="bg1">
                    <a:lumMod val="50000"/>
                  </a:schemeClr>
                </a:solidFill>
              </a:rPr>
              <a:t>. Brotalína sýnir spá frá PM </a:t>
            </a:r>
            <a:r>
              <a:rPr lang="is-IS" sz="1200" dirty="0" smtClean="0">
                <a:solidFill>
                  <a:schemeClr val="bg1">
                    <a:lumMod val="50000"/>
                  </a:schemeClr>
                </a:solidFill>
              </a:rPr>
              <a:t>2021/1. 2. </a:t>
            </a:r>
            <a:r>
              <a:rPr lang="is-IS" sz="1200" dirty="0">
                <a:solidFill>
                  <a:schemeClr val="bg1">
                    <a:lumMod val="50000"/>
                  </a:schemeClr>
                </a:solidFill>
              </a:rPr>
              <a:t>Jöfnuður rekstrarframlaga talin með frumþáttajöfnuði. Grunnspá Seðlabankans </a:t>
            </a:r>
            <a:r>
              <a:rPr lang="is-IS" sz="1200" dirty="0" smtClean="0">
                <a:solidFill>
                  <a:schemeClr val="bg1">
                    <a:lumMod val="50000"/>
                  </a:schemeClr>
                </a:solidFill>
              </a:rPr>
              <a:t>2021-2023</a:t>
            </a:r>
            <a:r>
              <a:rPr lang="is-IS" sz="1200" dirty="0">
                <a:solidFill>
                  <a:schemeClr val="bg1">
                    <a:lumMod val="50000"/>
                  </a:schemeClr>
                </a:solidFill>
              </a:rPr>
              <a:t>. Brotalína sýnir spá frá PM </a:t>
            </a:r>
            <a:r>
              <a:rPr lang="is-IS" sz="1200" dirty="0" smtClean="0">
                <a:solidFill>
                  <a:schemeClr val="bg1">
                    <a:lumMod val="50000"/>
                  </a:schemeClr>
                </a:solidFill>
              </a:rPr>
              <a:t>2021/1.</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Hagstofa Íslands, </a:t>
            </a:r>
            <a:r>
              <a:rPr lang="is-IS" sz="1200" dirty="0" smtClean="0">
                <a:solidFill>
                  <a:schemeClr val="bg1">
                    <a:lumMod val="50000"/>
                  </a:schemeClr>
                </a:solidFill>
              </a:rPr>
              <a:t>Seðlabanki Íslands.</a:t>
            </a:r>
            <a:endParaRPr lang="is-IS" sz="1200" dirty="0">
              <a:solidFill>
                <a:schemeClr val="bg1">
                  <a:lumMod val="50000"/>
                </a:schemeClr>
              </a:solidFill>
            </a:endParaRPr>
          </a:p>
        </p:txBody>
      </p:sp>
    </p:spTree>
    <p:extLst>
      <p:ext uri="{BB962C8B-B14F-4D97-AF65-F5344CB8AC3E}">
        <p14:creationId xmlns:p14="http://schemas.microsoft.com/office/powerpoint/2010/main" val="416526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542468" y="3799669"/>
            <a:ext cx="10605332" cy="1030288"/>
          </a:xfrm>
        </p:spPr>
        <p:txBody>
          <a:bodyPr anchor="ctr" anchorCtr="0">
            <a:normAutofit/>
          </a:bodyPr>
          <a:lstStyle/>
          <a:p>
            <a:r>
              <a:rPr lang="is-IS" dirty="0" smtClean="0"/>
              <a:t>Innlent raunhagkerfi</a:t>
            </a:r>
            <a:endParaRPr lang="is-IS" dirty="0"/>
          </a:p>
        </p:txBody>
      </p:sp>
      <p:pic>
        <p:nvPicPr>
          <p:cNvPr id="3" name="Picture Placeholder 2"/>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432" b="432"/>
          <a:stretch>
            <a:fillRect/>
          </a:stretch>
        </p:blipFill>
        <p:spPr/>
      </p:pic>
    </p:spTree>
    <p:extLst>
      <p:ext uri="{BB962C8B-B14F-4D97-AF65-F5344CB8AC3E}">
        <p14:creationId xmlns:p14="http://schemas.microsoft.com/office/powerpoint/2010/main" val="3495928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17200" y="1215238"/>
            <a:ext cx="14854600" cy="1299600"/>
          </a:xfrm>
        </p:spPr>
        <p:txBody>
          <a:bodyPr/>
          <a:lstStyle/>
          <a:p>
            <a:r>
              <a:rPr lang="is-IS" dirty="0" smtClean="0"/>
              <a:t>Eftir mikla aukningu smita í fyrrahaust tók þeim að fækka á ný í nóvember og í byrjun þessa árs var slakað á sóttvörnum á ný … </a:t>
            </a:r>
          </a:p>
          <a:p>
            <a:r>
              <a:rPr lang="is-IS" dirty="0" smtClean="0"/>
              <a:t>… en smitum fjölgaði aftur í mars og þá var gripið til hörðustu sóttvarna frá upphafi – en nú hefur verið slakað á þeim aftur</a:t>
            </a:r>
          </a:p>
          <a:p>
            <a:r>
              <a:rPr lang="is-IS" dirty="0" smtClean="0"/>
              <a:t>Þessar sveiflur í smitum og sóttvörnum hafa litað mjög þróun einkaneyslu – með sama hætti og í öðrum löndum</a:t>
            </a:r>
          </a:p>
        </p:txBody>
      </p:sp>
      <p:sp>
        <p:nvSpPr>
          <p:cNvPr id="4" name="Title 3"/>
          <p:cNvSpPr>
            <a:spLocks noGrp="1"/>
          </p:cNvSpPr>
          <p:nvPr>
            <p:ph type="ctrTitle"/>
          </p:nvPr>
        </p:nvSpPr>
        <p:spPr>
          <a:xfrm>
            <a:off x="818025" y="546817"/>
            <a:ext cx="12948775" cy="664460"/>
          </a:xfrm>
        </p:spPr>
        <p:txBody>
          <a:bodyPr>
            <a:normAutofit/>
          </a:bodyPr>
          <a:lstStyle/>
          <a:p>
            <a:r>
              <a:rPr lang="is-IS" dirty="0" smtClean="0"/>
              <a:t>Umsvif hafa sveiflast með smitum og sóttvörnum</a:t>
            </a:r>
            <a:endParaRPr lang="is-IS" dirty="0"/>
          </a:p>
        </p:txBody>
      </p:sp>
      <p:sp>
        <p:nvSpPr>
          <p:cNvPr id="11" name="TextBox 10"/>
          <p:cNvSpPr txBox="1"/>
          <p:nvPr/>
        </p:nvSpPr>
        <p:spPr>
          <a:xfrm>
            <a:off x="819400" y="8305800"/>
            <a:ext cx="14626000" cy="646332"/>
          </a:xfrm>
          <a:prstGeom prst="rect">
            <a:avLst/>
          </a:prstGeom>
          <a:noFill/>
        </p:spPr>
        <p:txBody>
          <a:bodyPr wrap="square" rtlCol="0" anchor="b" anchorCtr="0">
            <a:noAutofit/>
          </a:bodyPr>
          <a:lstStyle/>
          <a:p>
            <a:r>
              <a:rPr lang="is-IS" sz="1200" dirty="0" smtClean="0">
                <a:solidFill>
                  <a:schemeClr val="bg1">
                    <a:lumMod val="50000"/>
                  </a:schemeClr>
                </a:solidFill>
              </a:rPr>
              <a:t>1. Fjöldi staðfestra smita er sjö daga hreyfanlegt meðaltal. </a:t>
            </a:r>
            <a:r>
              <a:rPr lang="is-IS" sz="1200" dirty="0">
                <a:solidFill>
                  <a:schemeClr val="bg1">
                    <a:lumMod val="50000"/>
                  </a:schemeClr>
                </a:solidFill>
              </a:rPr>
              <a:t>Umfang sóttvarna vegur saman ýmsa mælikvarða á hversu hart stjórnvöld ganga </a:t>
            </a:r>
            <a:r>
              <a:rPr lang="is-IS" sz="1200" dirty="0" smtClean="0">
                <a:solidFill>
                  <a:schemeClr val="bg1">
                    <a:lumMod val="50000"/>
                  </a:schemeClr>
                </a:solidFill>
              </a:rPr>
              <a:t>fram </a:t>
            </a:r>
            <a:r>
              <a:rPr lang="is-IS" sz="1200" dirty="0">
                <a:solidFill>
                  <a:schemeClr val="bg1">
                    <a:lumMod val="50000"/>
                  </a:schemeClr>
                </a:solidFill>
              </a:rPr>
              <a:t>við að draga úr útbreiðslu COVID-19. </a:t>
            </a:r>
            <a:r>
              <a:rPr lang="is-IS" sz="1200" dirty="0" smtClean="0">
                <a:solidFill>
                  <a:schemeClr val="bg1">
                    <a:lumMod val="50000"/>
                  </a:schemeClr>
                </a:solidFill>
              </a:rPr>
              <a:t> 2. </a:t>
            </a:r>
            <a:r>
              <a:rPr lang="is-IS" sz="1200" dirty="0">
                <a:solidFill>
                  <a:schemeClr val="bg1">
                    <a:lumMod val="50000"/>
                  </a:schemeClr>
                </a:solidFill>
              </a:rPr>
              <a:t>Löndin eru Bandaríkin, Bretland, Danmörk, Finnland, Frakkland, Ísland, Ítalía, Japan, Noregur, Spánn, Sviss, Svíþjóð og Þýskaland</a:t>
            </a:r>
            <a:r>
              <a:rPr lang="is-IS" sz="1200" dirty="0" smtClean="0">
                <a:solidFill>
                  <a:schemeClr val="bg1">
                    <a:lumMod val="50000"/>
                  </a:schemeClr>
                </a:solidFill>
              </a:rPr>
              <a:t>.</a:t>
            </a:r>
          </a:p>
          <a:p>
            <a:r>
              <a:rPr lang="is-IS" sz="1200" i="1" dirty="0" smtClean="0">
                <a:solidFill>
                  <a:schemeClr val="bg1">
                    <a:lumMod val="50000"/>
                  </a:schemeClr>
                </a:solidFill>
              </a:rPr>
              <a:t>Heimildir:</a:t>
            </a:r>
            <a:r>
              <a:rPr lang="is-IS" sz="1200" dirty="0" smtClean="0">
                <a:solidFill>
                  <a:schemeClr val="bg1">
                    <a:lumMod val="50000"/>
                  </a:schemeClr>
                </a:solidFill>
              </a:rPr>
              <a:t> </a:t>
            </a:r>
            <a:r>
              <a:rPr lang="is-IS" sz="1200" dirty="0" err="1" smtClean="0">
                <a:solidFill>
                  <a:schemeClr val="bg1">
                    <a:lumMod val="50000"/>
                  </a:schemeClr>
                </a:solidFill>
              </a:rPr>
              <a:t>Covid.is</a:t>
            </a:r>
            <a:r>
              <a:rPr lang="is-IS" sz="1200" dirty="0" smtClean="0">
                <a:solidFill>
                  <a:schemeClr val="bg1">
                    <a:lumMod val="50000"/>
                  </a:schemeClr>
                </a:solidFill>
              </a:rPr>
              <a:t>, Hagstofa Íslands, OECD, </a:t>
            </a:r>
            <a:r>
              <a:rPr lang="is-IS" sz="1200" dirty="0" err="1" smtClean="0">
                <a:solidFill>
                  <a:schemeClr val="bg1">
                    <a:lumMod val="50000"/>
                  </a:schemeClr>
                </a:solidFill>
              </a:rPr>
              <a:t>Oxford</a:t>
            </a:r>
            <a:r>
              <a:rPr lang="is-IS" sz="1200" dirty="0" smtClean="0">
                <a:solidFill>
                  <a:schemeClr val="bg1">
                    <a:lumMod val="50000"/>
                  </a:schemeClr>
                </a:solidFill>
              </a:rPr>
              <a:t> COVID-19 </a:t>
            </a:r>
            <a:r>
              <a:rPr lang="is-IS" sz="1200" dirty="0" err="1" smtClean="0">
                <a:solidFill>
                  <a:schemeClr val="bg1">
                    <a:lumMod val="50000"/>
                  </a:schemeClr>
                </a:solidFill>
              </a:rPr>
              <a:t>Government</a:t>
            </a:r>
            <a:r>
              <a:rPr lang="is-IS" sz="1200" dirty="0" smtClean="0">
                <a:solidFill>
                  <a:schemeClr val="bg1">
                    <a:lumMod val="50000"/>
                  </a:schemeClr>
                </a:solidFill>
              </a:rPr>
              <a:t> </a:t>
            </a:r>
            <a:r>
              <a:rPr lang="is-IS" sz="1200" dirty="0" err="1" smtClean="0">
                <a:solidFill>
                  <a:schemeClr val="bg1">
                    <a:lumMod val="50000"/>
                  </a:schemeClr>
                </a:solidFill>
              </a:rPr>
              <a:t>Response</a:t>
            </a:r>
            <a:r>
              <a:rPr lang="is-IS" sz="1200" dirty="0" smtClean="0">
                <a:solidFill>
                  <a:schemeClr val="bg1">
                    <a:lumMod val="50000"/>
                  </a:schemeClr>
                </a:solidFill>
              </a:rPr>
              <a:t> </a:t>
            </a:r>
            <a:r>
              <a:rPr lang="is-IS" sz="1200" dirty="0" err="1" smtClean="0">
                <a:solidFill>
                  <a:schemeClr val="bg1">
                    <a:lumMod val="50000"/>
                  </a:schemeClr>
                </a:solidFill>
              </a:rPr>
              <a:t>Tracker</a:t>
            </a:r>
            <a:r>
              <a:rPr lang="is-IS" sz="1200" dirty="0" smtClean="0">
                <a:solidFill>
                  <a:schemeClr val="bg1">
                    <a:lumMod val="50000"/>
                  </a:schemeClr>
                </a:solidFill>
              </a:rPr>
              <a:t>. </a:t>
            </a:r>
            <a:endParaRPr lang="is-IS" sz="1200" dirty="0">
              <a:solidFill>
                <a:schemeClr val="bg1">
                  <a:lumMod val="50000"/>
                </a:schemeClr>
              </a:solidFill>
            </a:endParaRPr>
          </a:p>
        </p:txBody>
      </p:sp>
      <p:pic>
        <p:nvPicPr>
          <p:cNvPr id="6" name="Content Placeholder 5"/>
          <p:cNvPicPr>
            <a:picLocks noGrp="1" noChangeAspect="1"/>
          </p:cNvPicPr>
          <p:nvPr>
            <p:ph sz="quarter" idx="18"/>
          </p:nvPr>
        </p:nvPicPr>
        <p:blipFill>
          <a:blip r:embed="rId2"/>
          <a:stretch>
            <a:fillRect/>
          </a:stretch>
        </p:blipFill>
        <p:spPr>
          <a:xfrm>
            <a:off x="8460000" y="2340000"/>
            <a:ext cx="5976502" cy="6660000"/>
          </a:xfrm>
          <a:prstGeom prst="rect">
            <a:avLst/>
          </a:prstGeom>
        </p:spPr>
      </p:pic>
      <p:pic>
        <p:nvPicPr>
          <p:cNvPr id="7" name="Content Placeholder 6"/>
          <p:cNvPicPr>
            <a:picLocks noGrp="1"/>
          </p:cNvPicPr>
          <p:nvPr>
            <p:ph sz="quarter" idx="17"/>
          </p:nvPr>
        </p:nvPicPr>
        <p:blipFill>
          <a:blip r:embed="rId3"/>
          <a:stretch>
            <a:fillRect/>
          </a:stretch>
        </p:blipFill>
        <p:spPr>
          <a:xfrm>
            <a:off x="1080000" y="2340000"/>
            <a:ext cx="5976000" cy="6660000"/>
          </a:xfrm>
          <a:prstGeom prst="rect">
            <a:avLst/>
          </a:prstGeom>
        </p:spPr>
      </p:pic>
    </p:spTree>
    <p:extLst>
      <p:ext uri="{BB962C8B-B14F-4D97-AF65-F5344CB8AC3E}">
        <p14:creationId xmlns:p14="http://schemas.microsoft.com/office/powerpoint/2010/main" val="366022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is-IS" dirty="0"/>
              <a:t>Sparnaður heimila jókst verulega í kjölfar farsóttar – bæði hér og alþjóðlega … </a:t>
            </a:r>
            <a:r>
              <a:rPr lang="is-IS" dirty="0" smtClean="0"/>
              <a:t>hann </a:t>
            </a:r>
            <a:r>
              <a:rPr lang="is-IS" dirty="0"/>
              <a:t>minnkaði aftur á Q3/2020 en </a:t>
            </a:r>
            <a:r>
              <a:rPr lang="is-IS" dirty="0" smtClean="0"/>
              <a:t>jókst á ný </a:t>
            </a:r>
            <a:r>
              <a:rPr lang="is-IS" dirty="0"/>
              <a:t>á Q4 þegar bakslag varð í viðureign við </a:t>
            </a:r>
            <a:r>
              <a:rPr lang="is-IS" dirty="0" smtClean="0"/>
              <a:t>farsóttina </a:t>
            </a:r>
            <a:r>
              <a:rPr lang="is-IS" dirty="0"/>
              <a:t>– en ekki eins mikið og spáð var í PM 21/1 …</a:t>
            </a:r>
          </a:p>
          <a:p>
            <a:r>
              <a:rPr lang="is-IS" dirty="0"/>
              <a:t>… </a:t>
            </a:r>
            <a:r>
              <a:rPr lang="is-IS" dirty="0" smtClean="0"/>
              <a:t>einkaneysla gaf því </a:t>
            </a:r>
            <a:r>
              <a:rPr lang="is-IS" dirty="0"/>
              <a:t>ekki eins mikið eftir á Q4 og spáð hafði verið – og vísbendingar eru um kröftugan vöxt á </a:t>
            </a:r>
            <a:r>
              <a:rPr lang="is-IS" dirty="0" smtClean="0"/>
              <a:t>Q1/2021</a:t>
            </a:r>
          </a:p>
        </p:txBody>
      </p:sp>
      <p:sp>
        <p:nvSpPr>
          <p:cNvPr id="4" name="Title 3"/>
          <p:cNvSpPr>
            <a:spLocks noGrp="1"/>
          </p:cNvSpPr>
          <p:nvPr>
            <p:ph type="ctrTitle"/>
          </p:nvPr>
        </p:nvSpPr>
        <p:spPr/>
        <p:txBody>
          <a:bodyPr>
            <a:normAutofit/>
          </a:bodyPr>
          <a:lstStyle/>
          <a:p>
            <a:r>
              <a:rPr lang="is-IS" dirty="0" smtClean="0"/>
              <a:t>Vísbendingar um aukinn kraft einkaneyslu</a:t>
            </a:r>
            <a:endParaRPr lang="is-IS" dirty="0"/>
          </a:p>
        </p:txBody>
      </p:sp>
      <p:pic>
        <p:nvPicPr>
          <p:cNvPr id="8" name="Content Placeholder 7"/>
          <p:cNvPicPr>
            <a:picLocks noGrp="1"/>
          </p:cNvPicPr>
          <p:nvPr>
            <p:ph sz="quarter" idx="17"/>
          </p:nvPr>
        </p:nvPicPr>
        <p:blipFill>
          <a:blip r:embed="rId2"/>
          <a:stretch>
            <a:fillRect/>
          </a:stretch>
        </p:blipFill>
        <p:spPr>
          <a:xfrm>
            <a:off x="432000" y="2340000"/>
            <a:ext cx="4896000" cy="6660000"/>
          </a:xfrm>
          <a:prstGeom prst="rect">
            <a:avLst/>
          </a:prstGeom>
        </p:spPr>
      </p:pic>
      <p:pic>
        <p:nvPicPr>
          <p:cNvPr id="13" name="Content Placeholder 12"/>
          <p:cNvPicPr>
            <a:picLocks noGrp="1"/>
          </p:cNvPicPr>
          <p:nvPr>
            <p:ph sz="quarter" idx="19"/>
          </p:nvPr>
        </p:nvPicPr>
        <p:blipFill>
          <a:blip r:embed="rId3"/>
          <a:stretch>
            <a:fillRect/>
          </a:stretch>
        </p:blipFill>
        <p:spPr>
          <a:xfrm>
            <a:off x="10800000" y="2340000"/>
            <a:ext cx="4896000" cy="6660000"/>
          </a:xfrm>
          <a:prstGeom prst="rect">
            <a:avLst/>
          </a:prstGeom>
        </p:spPr>
      </p:pic>
      <p:sp>
        <p:nvSpPr>
          <p:cNvPr id="11" name="TextBox 10"/>
          <p:cNvSpPr txBox="1"/>
          <p:nvPr/>
        </p:nvSpPr>
        <p:spPr>
          <a:xfrm>
            <a:off x="819400" y="8077200"/>
            <a:ext cx="14626000" cy="874931"/>
          </a:xfrm>
          <a:prstGeom prst="rect">
            <a:avLst/>
          </a:prstGeom>
          <a:noFill/>
        </p:spPr>
        <p:txBody>
          <a:bodyPr wrap="square" rtlCol="0" anchor="b" anchorCtr="0">
            <a:noAutofit/>
          </a:bodyPr>
          <a:lstStyle/>
          <a:p>
            <a:r>
              <a:rPr lang="is-IS" sz="1200" dirty="0" smtClean="0">
                <a:solidFill>
                  <a:schemeClr val="bg1">
                    <a:lumMod val="50000"/>
                  </a:schemeClr>
                </a:solidFill>
              </a:rPr>
              <a:t>1. Nokkur </a:t>
            </a:r>
            <a:r>
              <a:rPr lang="is-IS" sz="1200" dirty="0">
                <a:solidFill>
                  <a:schemeClr val="bg1">
                    <a:lumMod val="50000"/>
                  </a:schemeClr>
                </a:solidFill>
              </a:rPr>
              <a:t>óvissa er um tölur Hagstofunnar um eiginlegt tekjustig heimila þar sem að ráðstöfunartekjuuppgjörið byggist ekki á samstæðuuppgjöri tekju- og </a:t>
            </a:r>
            <a:r>
              <a:rPr lang="is-IS" sz="1200" dirty="0" smtClean="0">
                <a:solidFill>
                  <a:schemeClr val="bg1">
                    <a:lumMod val="50000"/>
                  </a:schemeClr>
                </a:solidFill>
              </a:rPr>
              <a:t>efnahagsreiknings</a:t>
            </a:r>
            <a:r>
              <a:rPr lang="is-IS" sz="1200" dirty="0">
                <a:solidFill>
                  <a:schemeClr val="bg1">
                    <a:lumMod val="50000"/>
                  </a:schemeClr>
                </a:solidFill>
              </a:rPr>
              <a:t>. Við útreikning á hlutfalli sparnaðar er miðað við áætlun Seðlabankans um ráðstöfunartekjur þar sem tölur Hagstofunnar eru hækkaðar með hliðsjón af áætluðum útgjöldum heimilanna yfir langt tímabil. Árstíðarleiðrétt gögn</a:t>
            </a:r>
            <a:r>
              <a:rPr lang="is-IS" sz="1200" dirty="0" smtClean="0">
                <a:solidFill>
                  <a:schemeClr val="bg1">
                    <a:lumMod val="50000"/>
                  </a:schemeClr>
                </a:solidFill>
              </a:rPr>
              <a:t>. 2. Árstíðarleiðrétt gögn.</a:t>
            </a:r>
            <a:br>
              <a:rPr lang="is-IS" sz="1200" dirty="0" smtClean="0">
                <a:solidFill>
                  <a:schemeClr val="bg1">
                    <a:lumMod val="50000"/>
                  </a:schemeClr>
                </a:solidFill>
              </a:rPr>
            </a:br>
            <a:r>
              <a:rPr lang="is-IS" sz="1200" dirty="0" smtClean="0">
                <a:solidFill>
                  <a:schemeClr val="bg1">
                    <a:lumMod val="50000"/>
                  </a:schemeClr>
                </a:solidFill>
              </a:rPr>
              <a:t>3. Væntingavísitala Gallup er árstíðarleiðrétt. Grunnspá Seðlabankans 1. </a:t>
            </a:r>
            <a:r>
              <a:rPr lang="is-IS" sz="1200" dirty="0" err="1" smtClean="0">
                <a:solidFill>
                  <a:schemeClr val="bg1">
                    <a:lumMod val="50000"/>
                  </a:schemeClr>
                </a:solidFill>
              </a:rPr>
              <a:t>ársfj</a:t>
            </a:r>
            <a:r>
              <a:rPr lang="is-IS" sz="1200" dirty="0" smtClean="0">
                <a:solidFill>
                  <a:schemeClr val="bg1">
                    <a:lumMod val="50000"/>
                  </a:schemeClr>
                </a:solidFill>
              </a:rPr>
              <a:t>. 2021 fyrir einkaneyslu.</a:t>
            </a:r>
            <a:endParaRPr lang="is-IS" sz="1200" dirty="0">
              <a:solidFill>
                <a:schemeClr val="bg1">
                  <a:lumMod val="50000"/>
                </a:schemeClr>
              </a:solidFill>
            </a:endParaRPr>
          </a:p>
          <a:p>
            <a:r>
              <a:rPr lang="is-IS" sz="1200" i="1" dirty="0">
                <a:solidFill>
                  <a:schemeClr val="bg1">
                    <a:lumMod val="50000"/>
                  </a:schemeClr>
                </a:solidFill>
              </a:rPr>
              <a:t>Heimildir:</a:t>
            </a:r>
            <a:r>
              <a:rPr lang="is-IS" sz="1200" dirty="0">
                <a:solidFill>
                  <a:schemeClr val="bg1">
                    <a:lumMod val="50000"/>
                  </a:schemeClr>
                </a:solidFill>
              </a:rPr>
              <a:t> </a:t>
            </a:r>
            <a:r>
              <a:rPr lang="is-IS" sz="1200" dirty="0" smtClean="0">
                <a:solidFill>
                  <a:schemeClr val="bg1">
                    <a:lumMod val="50000"/>
                  </a:schemeClr>
                </a:solidFill>
              </a:rPr>
              <a:t>Gallup, Hagstofa Íslands, </a:t>
            </a:r>
            <a:r>
              <a:rPr lang="is-IS" sz="1200" dirty="0" err="1">
                <a:solidFill>
                  <a:schemeClr val="bg1">
                    <a:lumMod val="50000"/>
                  </a:schemeClr>
                </a:solidFill>
              </a:rPr>
              <a:t>Refinitiv</a:t>
            </a:r>
            <a:r>
              <a:rPr lang="is-IS" sz="1200" dirty="0">
                <a:solidFill>
                  <a:schemeClr val="bg1">
                    <a:lumMod val="50000"/>
                  </a:schemeClr>
                </a:solidFill>
              </a:rPr>
              <a:t> </a:t>
            </a:r>
            <a:r>
              <a:rPr lang="is-IS" sz="1200" dirty="0" err="1" smtClean="0">
                <a:solidFill>
                  <a:schemeClr val="bg1">
                    <a:lumMod val="50000"/>
                  </a:schemeClr>
                </a:solidFill>
              </a:rPr>
              <a:t>Datastream</a:t>
            </a:r>
            <a:r>
              <a:rPr lang="is-IS" sz="1200" dirty="0" smtClean="0">
                <a:solidFill>
                  <a:schemeClr val="bg1">
                    <a:lumMod val="50000"/>
                  </a:schemeClr>
                </a:solidFill>
              </a:rPr>
              <a:t>, </a:t>
            </a:r>
            <a:r>
              <a:rPr lang="is-IS" sz="1200" dirty="0">
                <a:solidFill>
                  <a:schemeClr val="bg1">
                    <a:lumMod val="50000"/>
                  </a:schemeClr>
                </a:solidFill>
              </a:rPr>
              <a:t>Seðlabanki Íslands. </a:t>
            </a:r>
          </a:p>
        </p:txBody>
      </p:sp>
      <p:pic>
        <p:nvPicPr>
          <p:cNvPr id="6" name="Content Placeholder 5"/>
          <p:cNvPicPr>
            <a:picLocks noGrp="1"/>
          </p:cNvPicPr>
          <p:nvPr>
            <p:ph sz="quarter" idx="18"/>
          </p:nvPr>
        </p:nvPicPr>
        <p:blipFill>
          <a:blip r:embed="rId4"/>
          <a:stretch>
            <a:fillRect/>
          </a:stretch>
        </p:blipFill>
        <p:spPr>
          <a:xfrm>
            <a:off x="5580000" y="2340000"/>
            <a:ext cx="4896000" cy="6660000"/>
          </a:xfrm>
          <a:prstGeom prst="rect">
            <a:avLst/>
          </a:prstGeom>
        </p:spPr>
      </p:pic>
    </p:spTree>
    <p:extLst>
      <p:ext uri="{BB962C8B-B14F-4D97-AF65-F5344CB8AC3E}">
        <p14:creationId xmlns:p14="http://schemas.microsoft.com/office/powerpoint/2010/main" val="3824715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96787</TotalTime>
  <Words>2449</Words>
  <Application>Microsoft Office PowerPoint</Application>
  <PresentationFormat>Custom</PresentationFormat>
  <Paragraphs>113</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Nýsmitum fækkar, fleiri bólusettir og umsvif aukast</vt:lpstr>
      <vt:lpstr>Útflutningur vex á ný en bati hægur í ferðaþjónustu</vt:lpstr>
      <vt:lpstr>Áfram bati útflutnings en horfur á viðskiptahalla í ár</vt:lpstr>
      <vt:lpstr>PowerPoint Presentation</vt:lpstr>
      <vt:lpstr>Umsvif hafa sveiflast með smitum og sóttvörnum</vt:lpstr>
      <vt:lpstr>Vísbendingar um aukinn kraft einkaneyslu</vt:lpstr>
      <vt:lpstr>Ágætur bati á Q4 en mikill samdráttur á árinu öllu …</vt:lpstr>
      <vt:lpstr>… sem er samsettur öðruvísi en í öðrum iðnríkjum</vt:lpstr>
      <vt:lpstr>Minni samdráttur í fyrra og bjartari horfur í ár</vt:lpstr>
      <vt:lpstr>Mikið atvinnuleysi en það virðist hafa náð hámarki</vt:lpstr>
      <vt:lpstr>Vísbendingar um að slakinn sé tekinn að minnka …</vt:lpstr>
      <vt:lpstr>… og að hann hverfi fyrr en spáð var í febrúar</vt:lpstr>
      <vt:lpstr>PowerPoint Presentation</vt:lpstr>
      <vt:lpstr>Verðbólga yfir 4% á Q1 – í fyrsta sinn síðan 2013 …</vt:lpstr>
      <vt:lpstr>… og hefur reynst meiri og þrálátari en vænst var</vt:lpstr>
      <vt:lpstr>Mikil hækkun launa og húsnæðisverðs undanfarið …</vt:lpstr>
      <vt:lpstr>… og verðbólguvæntingar eru byrjaðar að hækka</vt:lpstr>
      <vt:lpstr>Horfur á hærra gengi krónu en þrálátari verðbólgu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Sedlabankinn_PPT_grunnur_1-10</dc:title>
  <dc:creator>SÍ Þórarinn Gunnar Pétursson</dc:creator>
  <cp:lastModifiedBy>SÍ Elísa Arna Hilmarsdóttir</cp:lastModifiedBy>
  <cp:revision>2100</cp:revision>
  <cp:lastPrinted>2020-10-13T16:00:12Z</cp:lastPrinted>
  <dcterms:created xsi:type="dcterms:W3CDTF">2017-01-22T13:40:49Z</dcterms:created>
  <dcterms:modified xsi:type="dcterms:W3CDTF">2021-05-19T09:33:23Z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2017-01-22T00:00:00Z</vt:filetime>
  </property>
  <property fmtid="{D5CDD505-2E9C-101B-9397-08002B2CF9AE}" pid="3" name="Creator">
    <vt:lpwstr>Adobe Illustrator CC 2017 (Macintosh)</vt:lpwstr>
  </property>
  <property fmtid="{D5CDD505-2E9C-101B-9397-08002B2CF9AE}" pid="4" name="LastSaved">
    <vt:filetime>2017-01-22T00:00:00Z</vt:filetime>
  </property>
</Properties>
</file>