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1" r:id="rId2"/>
    <p:sldId id="402" r:id="rId3"/>
    <p:sldId id="890" r:id="rId4"/>
    <p:sldId id="891" r:id="rId5"/>
    <p:sldId id="892" r:id="rId6"/>
    <p:sldId id="893" r:id="rId7"/>
    <p:sldId id="894" r:id="rId8"/>
    <p:sldId id="895" r:id="rId9"/>
    <p:sldId id="896" r:id="rId10"/>
    <p:sldId id="897" r:id="rId11"/>
    <p:sldId id="898" r:id="rId12"/>
    <p:sldId id="899" r:id="rId13"/>
    <p:sldId id="900" r:id="rId14"/>
    <p:sldId id="901" r:id="rId15"/>
    <p:sldId id="902" r:id="rId16"/>
    <p:sldId id="903" r:id="rId17"/>
    <p:sldId id="904" r:id="rId18"/>
    <p:sldId id="905" r:id="rId19"/>
    <p:sldId id="906" r:id="rId20"/>
    <p:sldId id="907" r:id="rId21"/>
    <p:sldId id="908" r:id="rId22"/>
    <p:sldId id="909" r:id="rId23"/>
    <p:sldId id="910" r:id="rId24"/>
    <p:sldId id="911" r:id="rId25"/>
    <p:sldId id="403" r:id="rId26"/>
    <p:sldId id="912" r:id="rId27"/>
    <p:sldId id="913" r:id="rId28"/>
    <p:sldId id="914" r:id="rId29"/>
    <p:sldId id="915" r:id="rId30"/>
    <p:sldId id="916" r:id="rId31"/>
    <p:sldId id="917" r:id="rId32"/>
    <p:sldId id="918" r:id="rId33"/>
    <p:sldId id="919" r:id="rId34"/>
    <p:sldId id="920" r:id="rId35"/>
    <p:sldId id="921" r:id="rId36"/>
    <p:sldId id="922" r:id="rId37"/>
    <p:sldId id="923" r:id="rId38"/>
    <p:sldId id="924" r:id="rId39"/>
    <p:sldId id="925" r:id="rId40"/>
    <p:sldId id="926" r:id="rId41"/>
    <p:sldId id="927" r:id="rId42"/>
    <p:sldId id="404" r:id="rId43"/>
    <p:sldId id="928" r:id="rId44"/>
    <p:sldId id="929" r:id="rId45"/>
    <p:sldId id="930" r:id="rId46"/>
    <p:sldId id="931" r:id="rId47"/>
    <p:sldId id="932" r:id="rId48"/>
    <p:sldId id="933" r:id="rId49"/>
    <p:sldId id="934" r:id="rId50"/>
    <p:sldId id="935" r:id="rId51"/>
    <p:sldId id="936" r:id="rId52"/>
    <p:sldId id="937" r:id="rId53"/>
    <p:sldId id="938" r:id="rId54"/>
    <p:sldId id="939" r:id="rId55"/>
    <p:sldId id="940" r:id="rId56"/>
    <p:sldId id="941" r:id="rId57"/>
    <p:sldId id="942" r:id="rId58"/>
    <p:sldId id="943" r:id="rId59"/>
    <p:sldId id="944" r:id="rId60"/>
    <p:sldId id="945" r:id="rId61"/>
    <p:sldId id="946" r:id="rId62"/>
    <p:sldId id="947" r:id="rId63"/>
    <p:sldId id="948" r:id="rId64"/>
    <p:sldId id="949" r:id="rId65"/>
    <p:sldId id="950" r:id="rId66"/>
    <p:sldId id="951" r:id="rId67"/>
    <p:sldId id="953" r:id="rId68"/>
    <p:sldId id="952" r:id="rId69"/>
    <p:sldId id="405" r:id="rId70"/>
    <p:sldId id="954" r:id="rId71"/>
    <p:sldId id="955" r:id="rId72"/>
    <p:sldId id="956" r:id="rId73"/>
    <p:sldId id="957" r:id="rId74"/>
    <p:sldId id="958" r:id="rId75"/>
    <p:sldId id="959" r:id="rId76"/>
    <p:sldId id="960" r:id="rId77"/>
    <p:sldId id="961" r:id="rId78"/>
    <p:sldId id="962" r:id="rId79"/>
    <p:sldId id="406" r:id="rId80"/>
    <p:sldId id="963" r:id="rId81"/>
    <p:sldId id="964" r:id="rId82"/>
    <p:sldId id="965" r:id="rId83"/>
    <p:sldId id="966" r:id="rId84"/>
    <p:sldId id="967" r:id="rId85"/>
    <p:sldId id="968" r:id="rId86"/>
    <p:sldId id="969" r:id="rId87"/>
    <p:sldId id="970" r:id="rId88"/>
    <p:sldId id="971" r:id="rId89"/>
    <p:sldId id="972" r:id="rId90"/>
    <p:sldId id="973" r:id="rId91"/>
    <p:sldId id="974" r:id="rId92"/>
    <p:sldId id="407" r:id="rId93"/>
    <p:sldId id="979" r:id="rId94"/>
    <p:sldId id="975" r:id="rId95"/>
    <p:sldId id="976" r:id="rId96"/>
    <p:sldId id="977" r:id="rId97"/>
    <p:sldId id="978" r:id="rId98"/>
    <p:sldId id="980" r:id="rId99"/>
    <p:sldId id="981" r:id="rId100"/>
    <p:sldId id="408" r:id="rId101"/>
    <p:sldId id="982" r:id="rId102"/>
    <p:sldId id="983" r:id="rId103"/>
    <p:sldId id="984" r:id="rId104"/>
    <p:sldId id="985" r:id="rId105"/>
    <p:sldId id="986" r:id="rId106"/>
    <p:sldId id="987" r:id="rId107"/>
    <p:sldId id="988" r:id="rId108"/>
    <p:sldId id="777" r:id="rId109"/>
    <p:sldId id="989" r:id="rId110"/>
    <p:sldId id="990" r:id="rId111"/>
    <p:sldId id="991" r:id="rId112"/>
    <p:sldId id="992" r:id="rId113"/>
    <p:sldId id="993" r:id="rId114"/>
    <p:sldId id="994" r:id="rId115"/>
    <p:sldId id="995" r:id="rId116"/>
    <p:sldId id="996" r:id="rId117"/>
    <p:sldId id="997" r:id="rId118"/>
    <p:sldId id="998" r:id="rId119"/>
    <p:sldId id="999" r:id="rId120"/>
    <p:sldId id="1000" r:id="rId121"/>
    <p:sldId id="1001" r:id="rId122"/>
    <p:sldId id="1002" r:id="rId123"/>
    <p:sldId id="1003" r:id="rId124"/>
    <p:sldId id="1004" r:id="rId125"/>
    <p:sldId id="1005" r:id="rId126"/>
    <p:sldId id="1006" r:id="rId127"/>
    <p:sldId id="1007" r:id="rId128"/>
    <p:sldId id="1008" r:id="rId129"/>
    <p:sldId id="1009" r:id="rId130"/>
    <p:sldId id="1010" r:id="rId131"/>
    <p:sldId id="1011" r:id="rId132"/>
    <p:sldId id="1012" r:id="rId133"/>
    <p:sldId id="1013" r:id="rId134"/>
    <p:sldId id="1014" r:id="rId135"/>
    <p:sldId id="1015" r:id="rId136"/>
    <p:sldId id="1016" r:id="rId137"/>
  </p:sldIdLst>
  <p:sldSz cx="12192000" cy="6858000"/>
  <p:notesSz cx="6858000" cy="9144000"/>
  <p:photoAlbum layout="1pic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36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14" y="11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388" y="1955842"/>
            <a:ext cx="10275522" cy="2629357"/>
          </a:xfrm>
        </p:spPr>
        <p:txBody>
          <a:bodyPr anchor="ctr" anchorCtr="0">
            <a:normAutofit/>
          </a:bodyPr>
          <a:lstStyle>
            <a:lvl1pPr algn="l">
              <a:defRPr lang="en-US" sz="5000" kern="1200" dirty="0" smtClean="0">
                <a:solidFill>
                  <a:srgbClr val="33339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is-I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388" y="4921040"/>
            <a:ext cx="10275522" cy="1655762"/>
          </a:xfrm>
        </p:spPr>
        <p:txBody>
          <a:bodyPr>
            <a:normAutofit/>
          </a:bodyPr>
          <a:lstStyle>
            <a:lvl1pPr marL="0" indent="0" algn="l">
              <a:buNone/>
              <a:defRPr lang="is-IS" sz="3200" kern="1200" dirty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s-IS" dirty="0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908050"/>
            <a:ext cx="504031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179388" y="4696366"/>
            <a:ext cx="10275522" cy="76970"/>
          </a:xfrm>
          <a:prstGeom prst="rect">
            <a:avLst/>
          </a:prstGeom>
          <a:gradFill rotWithShape="1">
            <a:gsLst>
              <a:gs pos="0">
                <a:srgbClr val="000080"/>
              </a:gs>
              <a:gs pos="100000">
                <a:srgbClr val="000080">
                  <a:gamma/>
                  <a:shade val="0"/>
                  <a:invGamma/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s-IS"/>
          </a:p>
        </p:txBody>
      </p:sp>
      <p:pic>
        <p:nvPicPr>
          <p:cNvPr id="9" name="Picture 8" descr="SEDLOGR"/>
          <p:cNvPicPr>
            <a:picLocks noChangeAspect="1" noChangeArrowheads="1"/>
          </p:cNvPicPr>
          <p:nvPr/>
        </p:nvPicPr>
        <p:blipFill>
          <a:blip r:embed="rId3" cstate="print">
            <a:lum bright="80000" contrast="-70000"/>
          </a:blip>
          <a:srcRect/>
          <a:stretch>
            <a:fillRect/>
          </a:stretch>
        </p:blipFill>
        <p:spPr bwMode="auto">
          <a:xfrm>
            <a:off x="250825" y="981075"/>
            <a:ext cx="792163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187450" y="1052513"/>
            <a:ext cx="381635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s-IS" sz="3800" dirty="0">
                <a:solidFill>
                  <a:schemeClr val="bg1"/>
                </a:solidFill>
                <a:latin typeface="+mj-lt"/>
              </a:rPr>
              <a:t>Seðlabanki Íslands</a:t>
            </a:r>
          </a:p>
        </p:txBody>
      </p:sp>
    </p:spTree>
    <p:extLst>
      <p:ext uri="{BB962C8B-B14F-4D97-AF65-F5344CB8AC3E}">
        <p14:creationId xmlns:p14="http://schemas.microsoft.com/office/powerpoint/2010/main" val="2540154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21.11.2023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4387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21.11.2023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258858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extagl_fyris 1 lína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612900" y="911429"/>
            <a:ext cx="10972800" cy="974700"/>
          </a:xfrm>
        </p:spPr>
        <p:txBody>
          <a:bodyPr>
            <a:noAutofit/>
          </a:bodyPr>
          <a:lstStyle>
            <a:lvl1pPr marL="216000" indent="-216000">
              <a:buClr>
                <a:srgbClr val="004562"/>
              </a:buClr>
              <a:buFont typeface="Arial" charset="0"/>
              <a:buChar char="•"/>
              <a:tabLst/>
              <a:defRPr sz="1650"/>
            </a:lvl1pPr>
            <a:lvl2pPr marL="556200" indent="-213300">
              <a:buClr>
                <a:srgbClr val="004562"/>
              </a:buClr>
              <a:buFont typeface="Arial" charset="0"/>
              <a:buChar char="•"/>
              <a:tabLst/>
              <a:defRPr sz="1650"/>
            </a:lvl2pPr>
            <a:lvl3pPr marL="900113" indent="-214313">
              <a:buClr>
                <a:srgbClr val="004562"/>
              </a:buClr>
              <a:buFont typeface="Arial" charset="0"/>
              <a:buChar char="•"/>
              <a:defRPr sz="1650"/>
            </a:lvl3pPr>
            <a:lvl4pPr marL="1243013" indent="-214313">
              <a:buClr>
                <a:srgbClr val="004562"/>
              </a:buClr>
              <a:buFont typeface="Arial" charset="0"/>
              <a:buChar char="•"/>
              <a:defRPr sz="1650"/>
            </a:lvl4pPr>
            <a:lvl5pPr marL="1585913" indent="-214313">
              <a:buClr>
                <a:srgbClr val="004562"/>
              </a:buClr>
              <a:buFont typeface="Arial" charset="0"/>
              <a:buChar char="•"/>
              <a:defRPr sz="165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7"/>
          </p:nvPr>
        </p:nvSpPr>
        <p:spPr>
          <a:xfrm>
            <a:off x="612900" y="1886129"/>
            <a:ext cx="5363765" cy="4390847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defRPr/>
            </a:lvl1pPr>
            <a:lvl2pPr>
              <a:spcBef>
                <a:spcPts val="450"/>
              </a:spcBef>
              <a:defRPr/>
            </a:lvl2pPr>
            <a:lvl3pPr>
              <a:spcBef>
                <a:spcPts val="450"/>
              </a:spcBef>
              <a:defRPr/>
            </a:lvl3pPr>
            <a:lvl4pPr>
              <a:spcBef>
                <a:spcPts val="450"/>
              </a:spcBef>
              <a:defRPr/>
            </a:lvl4pPr>
            <a:lvl5pPr>
              <a:spcBef>
                <a:spcPts val="450"/>
              </a:spcBef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is-IS" noProof="0" dirty="0"/>
          </a:p>
        </p:txBody>
      </p:sp>
      <p:sp>
        <p:nvSpPr>
          <p:cNvPr id="20" name="Content Placeholder 4"/>
          <p:cNvSpPr>
            <a:spLocks noGrp="1"/>
          </p:cNvSpPr>
          <p:nvPr>
            <p:ph sz="quarter" idx="18"/>
          </p:nvPr>
        </p:nvSpPr>
        <p:spPr>
          <a:xfrm>
            <a:off x="6218635" y="1886129"/>
            <a:ext cx="5363765" cy="4390847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defRPr/>
            </a:lvl1pPr>
            <a:lvl2pPr>
              <a:spcBef>
                <a:spcPts val="450"/>
              </a:spcBef>
              <a:defRPr/>
            </a:lvl2pPr>
            <a:lvl3pPr>
              <a:spcBef>
                <a:spcPts val="450"/>
              </a:spcBef>
              <a:defRPr/>
            </a:lvl3pPr>
            <a:lvl4pPr>
              <a:spcBef>
                <a:spcPts val="450"/>
              </a:spcBef>
              <a:defRPr/>
            </a:lvl4pPr>
            <a:lvl5pPr>
              <a:spcBef>
                <a:spcPts val="450"/>
              </a:spcBef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is-IS" noProof="0" dirty="0"/>
          </a:p>
        </p:txBody>
      </p:sp>
      <p:sp>
        <p:nvSpPr>
          <p:cNvPr id="7" name="object 2"/>
          <p:cNvSpPr/>
          <p:nvPr/>
        </p:nvSpPr>
        <p:spPr>
          <a:xfrm>
            <a:off x="10452944" y="6723811"/>
            <a:ext cx="1739265" cy="134303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5"/>
          <p:cNvSpPr/>
          <p:nvPr/>
        </p:nvSpPr>
        <p:spPr>
          <a:xfrm>
            <a:off x="0" y="0"/>
            <a:ext cx="618649" cy="136208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6"/>
          <p:cNvSpPr/>
          <p:nvPr/>
        </p:nvSpPr>
        <p:spPr>
          <a:xfrm>
            <a:off x="0" y="6723811"/>
            <a:ext cx="618649" cy="134303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7"/>
          <p:cNvSpPr/>
          <p:nvPr/>
        </p:nvSpPr>
        <p:spPr>
          <a:xfrm>
            <a:off x="10452944" y="0"/>
            <a:ext cx="1739265" cy="802005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396" y="127063"/>
            <a:ext cx="542925" cy="552450"/>
          </a:xfrm>
          <a:prstGeom prst="rect">
            <a:avLst/>
          </a:prstGeom>
        </p:spPr>
      </p:pic>
      <p:sp>
        <p:nvSpPr>
          <p:cNvPr id="18" name="bk object 16"/>
          <p:cNvSpPr/>
          <p:nvPr/>
        </p:nvSpPr>
        <p:spPr>
          <a:xfrm>
            <a:off x="618515" y="0"/>
            <a:ext cx="9834563" cy="136208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bk object 17"/>
          <p:cNvSpPr/>
          <p:nvPr/>
        </p:nvSpPr>
        <p:spPr>
          <a:xfrm>
            <a:off x="618515" y="6723811"/>
            <a:ext cx="9834563" cy="134303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23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D499D-24A9-4DDC-8F6B-53C8254C8D55}" type="datetimeFigureOut">
              <a:rPr lang="is-IS" smtClean="0"/>
              <a:t>21.11.2023</a:t>
            </a:fld>
            <a:endParaRPr lang="is-IS"/>
          </a:p>
        </p:txBody>
      </p:sp>
      <p:sp>
        <p:nvSpPr>
          <p:cNvPr id="24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  <p:sp>
        <p:nvSpPr>
          <p:cNvPr id="22" name="Holder 2"/>
          <p:cNvSpPr>
            <a:spLocks noGrp="1"/>
          </p:cNvSpPr>
          <p:nvPr>
            <p:ph type="ctrTitle"/>
          </p:nvPr>
        </p:nvSpPr>
        <p:spPr>
          <a:xfrm>
            <a:off x="613519" y="410113"/>
            <a:ext cx="9692531" cy="49834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054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4" pos="5216">
          <p15:clr>
            <a:srgbClr val="FBAE40"/>
          </p15:clr>
        </p15:guide>
        <p15:guide id="5" pos="5024">
          <p15:clr>
            <a:srgbClr val="FBAE40"/>
          </p15:clr>
        </p15:guide>
        <p15:guide id="6" pos="972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or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>
            <a:fillRect/>
          </a:stretch>
        </p:blipFill>
        <p:spPr>
          <a:xfrm>
            <a:off x="0" y="987029"/>
            <a:ext cx="9868376" cy="4882456"/>
          </a:xfrm>
          <a:prstGeom prst="rect">
            <a:avLst/>
          </a:prstGeom>
        </p:spPr>
      </p:pic>
      <p:sp>
        <p:nvSpPr>
          <p:cNvPr id="16" name="object 10"/>
          <p:cNvSpPr/>
          <p:nvPr userDrawn="1"/>
        </p:nvSpPr>
        <p:spPr>
          <a:xfrm>
            <a:off x="9868795" y="-1"/>
            <a:ext cx="2323624" cy="6858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 noProof="0"/>
          </a:p>
        </p:txBody>
      </p:sp>
      <p:sp>
        <p:nvSpPr>
          <p:cNvPr id="18" name="object 12"/>
          <p:cNvSpPr/>
          <p:nvPr userDrawn="1"/>
        </p:nvSpPr>
        <p:spPr>
          <a:xfrm>
            <a:off x="9868795" y="987447"/>
            <a:ext cx="2323205" cy="4882038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 noProof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75" y="2807345"/>
            <a:ext cx="1209675" cy="1238250"/>
          </a:xfrm>
          <a:prstGeom prst="rect">
            <a:avLst/>
          </a:prstGeom>
        </p:spPr>
      </p:pic>
      <p:sp>
        <p:nvSpPr>
          <p:cNvPr id="25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26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11/21/2023</a:t>
            </a:fld>
            <a:endParaRPr lang="en-US" noProof="0" dirty="0"/>
          </a:p>
        </p:txBody>
      </p:sp>
      <p:sp>
        <p:nvSpPr>
          <p:cNvPr id="27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65" y="345400"/>
            <a:ext cx="4322345" cy="342900"/>
          </a:xfrm>
          <a:prstGeom prst="rect">
            <a:avLst/>
          </a:prstGeom>
        </p:spPr>
      </p:pic>
      <p:sp>
        <p:nvSpPr>
          <p:cNvPr id="35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1238250" y="5962972"/>
            <a:ext cx="4171950" cy="27384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36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1238250" y="6249022"/>
            <a:ext cx="4171950" cy="27384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5713422" y="5962972"/>
            <a:ext cx="3806430" cy="27384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5713422" y="6249022"/>
            <a:ext cx="3806430" cy="27384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230999" y="2849752"/>
            <a:ext cx="8179702" cy="772716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4500" spc="-113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4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238250" y="3622468"/>
            <a:ext cx="8172450" cy="758242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94380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illiglæra-bl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9868795" y="-1"/>
            <a:ext cx="2323624" cy="6858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2"/>
          <p:cNvSpPr/>
          <p:nvPr userDrawn="1"/>
        </p:nvSpPr>
        <p:spPr>
          <a:xfrm>
            <a:off x="0" y="987981"/>
            <a:ext cx="12192000" cy="4882038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230999" y="2849752"/>
            <a:ext cx="8179702" cy="772716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4500" spc="-113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238250" y="3622468"/>
            <a:ext cx="8172450" cy="758242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57" y="144429"/>
            <a:ext cx="714375" cy="7239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11/21/2023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8954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  <p15:guide id="3" pos="10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78025"/>
            <a:ext cx="10061771" cy="1512663"/>
          </a:xfrm>
        </p:spPr>
        <p:txBody>
          <a:bodyPr anchor="t" anchorCtr="0">
            <a:normAutofit/>
          </a:bodyPr>
          <a:lstStyle>
            <a:lvl1pPr>
              <a:defRPr lang="is-IS" sz="3600" kern="1200" dirty="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0304"/>
          </a:xfrm>
        </p:spPr>
        <p:txBody>
          <a:bodyPr/>
          <a:lstStyle>
            <a:lvl1pPr>
              <a:defRPr lang="en-US" sz="32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 dirty="0"/>
          </a:p>
        </p:txBody>
      </p:sp>
      <p:pic>
        <p:nvPicPr>
          <p:cNvPr id="7" name="Picture 12" descr="SEDLOG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000" y="180000"/>
            <a:ext cx="757237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5138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78025"/>
            <a:ext cx="10045587" cy="1512663"/>
          </a:xfrm>
        </p:spPr>
        <p:txBody>
          <a:bodyPr anchor="t" anchorCtr="0">
            <a:normAutofit/>
          </a:bodyPr>
          <a:lstStyle>
            <a:lvl1pPr>
              <a:defRPr lang="is-IS" sz="3600" kern="1200" dirty="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793660"/>
          </a:xfrm>
        </p:spPr>
        <p:txBody>
          <a:bodyPr/>
          <a:lstStyle>
            <a:lvl1pPr marL="228600" indent="-228600">
              <a:defRPr lang="en-US" sz="28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  <a:endParaRPr lang="is-I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793660"/>
          </a:xfrm>
        </p:spPr>
        <p:txBody>
          <a:bodyPr/>
          <a:lstStyle>
            <a:lvl1pPr marL="228600" indent="-228600">
              <a:defRPr lang="en-US" sz="28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  <a:endParaRPr lang="is-IS" dirty="0"/>
          </a:p>
        </p:txBody>
      </p:sp>
      <p:pic>
        <p:nvPicPr>
          <p:cNvPr id="8" name="Picture 12" descr="SEDLOG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000" y="180000"/>
            <a:ext cx="757237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408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21.11.2023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17450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21.11.2023</a:t>
            </a:fld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04216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21.11.2023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57526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21.11.2023</a:t>
            </a:fld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53565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21.11.2023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937141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21.11.2023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97560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D499D-24A9-4DDC-8F6B-53C8254C8D55}" type="datetimeFigureOut">
              <a:rPr lang="is-IS" smtClean="0"/>
              <a:t>21.11.2023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395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Peningamál 2023/4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is-IS" dirty="0"/>
              <a:t>Myndir</a:t>
            </a:r>
          </a:p>
        </p:txBody>
      </p:sp>
    </p:spTree>
    <p:extLst>
      <p:ext uri="{BB962C8B-B14F-4D97-AF65-F5344CB8AC3E}">
        <p14:creationId xmlns:p14="http://schemas.microsoft.com/office/powerpoint/2010/main" val="3299722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numbers and a number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2EEF8641-E7DE-9AB6-6585-7D0A1202BD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87" y="893059"/>
            <a:ext cx="5081026" cy="507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713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Rammagrein 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 fontScale="92500"/>
          </a:bodyPr>
          <a:lstStyle/>
          <a:p>
            <a:r>
              <a:rPr lang="is-IS" dirty="0"/>
              <a:t>Uppsafnaður sparnaður heimila í kjölfar farsóttarinnar</a:t>
            </a:r>
          </a:p>
        </p:txBody>
      </p:sp>
    </p:spTree>
    <p:extLst>
      <p:ext uri="{BB962C8B-B14F-4D97-AF65-F5344CB8AC3E}">
        <p14:creationId xmlns:p14="http://schemas.microsoft.com/office/powerpoint/2010/main" val="247256733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C3C5A566-F32C-1D04-87E9-88C8382BC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95" y="743706"/>
            <a:ext cx="5029210" cy="537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58491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lines&#10;&#10;Description automatically generated">
            <a:extLst>
              <a:ext uri="{FF2B5EF4-FFF2-40B4-BE49-F238E27FC236}">
                <a16:creationId xmlns:a16="http://schemas.microsoft.com/office/drawing/2014/main" id="{E056CF67-D143-2297-AC30-641B44F4E2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19" y="1386836"/>
            <a:ext cx="5026162" cy="408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6951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numbers and a bar chart&#10;&#10;Description automatically generated">
            <a:extLst>
              <a:ext uri="{FF2B5EF4-FFF2-40B4-BE49-F238E27FC236}">
                <a16:creationId xmlns:a16="http://schemas.microsoft.com/office/drawing/2014/main" id="{4BFF8720-C5D7-E740-6EC9-0E22E18838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19" y="1386836"/>
            <a:ext cx="5026162" cy="408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0461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18C6904B-3E47-A402-E863-83A022C0EF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43" y="1171951"/>
            <a:ext cx="5023114" cy="451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446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different colored bars&#10;&#10;Description automatically generated">
            <a:extLst>
              <a:ext uri="{FF2B5EF4-FFF2-40B4-BE49-F238E27FC236}">
                <a16:creationId xmlns:a16="http://schemas.microsoft.com/office/drawing/2014/main" id="{8A97E80C-B478-4192-C366-3E0765F3CE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95" y="1260343"/>
            <a:ext cx="5029210" cy="433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3361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2052CA05-3E49-1AF5-35B2-8B82236328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163" y="688842"/>
            <a:ext cx="4931674" cy="548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67366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396CE037-8133-9077-ECCF-7000CBDE25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59" y="548634"/>
            <a:ext cx="4995682" cy="57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8540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9ACD5B1-AAAF-583D-BF7D-C1E5429400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Rammagrein 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EEA9C-9272-5CE0-00B2-8211FE2B9C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is-IS" dirty="0"/>
              <a:t>Hagnaður fyrirtækja og nýleg aukning verðbólgu</a:t>
            </a:r>
          </a:p>
        </p:txBody>
      </p:sp>
    </p:spTree>
    <p:extLst>
      <p:ext uri="{BB962C8B-B14F-4D97-AF65-F5344CB8AC3E}">
        <p14:creationId xmlns:p14="http://schemas.microsoft.com/office/powerpoint/2010/main" val="200507987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45FC313B-417B-46D9-CBB2-A45CB0450F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7" y="1356356"/>
            <a:ext cx="5020066" cy="414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11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EAFA8240-E465-15C7-367C-ED15A22E96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43" y="967735"/>
            <a:ext cx="5023114" cy="492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4924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numbers and text&#10;&#10;Description automatically generated with medium confidence">
            <a:extLst>
              <a:ext uri="{FF2B5EF4-FFF2-40B4-BE49-F238E27FC236}">
                <a16:creationId xmlns:a16="http://schemas.microsoft.com/office/drawing/2014/main" id="{2CC32629-D9CC-6821-5100-370498DF15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627" y="553206"/>
            <a:ext cx="5126746" cy="575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5007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lines and white text&#10;&#10;Description automatically generated">
            <a:extLst>
              <a:ext uri="{FF2B5EF4-FFF2-40B4-BE49-F238E27FC236}">
                <a16:creationId xmlns:a16="http://schemas.microsoft.com/office/drawing/2014/main" id="{2D4085A8-FBF6-A7B9-8E60-F6CFE26015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343" y="1171951"/>
            <a:ext cx="5099314" cy="451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83136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red blue and green bars&#10;&#10;Description automatically generated">
            <a:extLst>
              <a:ext uri="{FF2B5EF4-FFF2-40B4-BE49-F238E27FC236}">
                <a16:creationId xmlns:a16="http://schemas.microsoft.com/office/drawing/2014/main" id="{64762CA8-2C12-4E3D-610F-D1E9B60217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75" y="553206"/>
            <a:ext cx="5120650" cy="575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8506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a line&#10;&#10;Description automatically generated">
            <a:extLst>
              <a:ext uri="{FF2B5EF4-FFF2-40B4-BE49-F238E27FC236}">
                <a16:creationId xmlns:a16="http://schemas.microsoft.com/office/drawing/2014/main" id="{0CC08607-8595-667D-37FC-2B9476C6F0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87" y="1248151"/>
            <a:ext cx="5081026" cy="436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62931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numbers and a bar chart&#10;&#10;Description automatically generated with medium confidence">
            <a:extLst>
              <a:ext uri="{FF2B5EF4-FFF2-40B4-BE49-F238E27FC236}">
                <a16:creationId xmlns:a16="http://schemas.microsoft.com/office/drawing/2014/main" id="{3550683A-FE5C-3B3F-A08E-AFB49272B3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727" y="935731"/>
            <a:ext cx="5050546" cy="498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9786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and red squares&#10;&#10;Description automatically generated">
            <a:extLst>
              <a:ext uri="{FF2B5EF4-FFF2-40B4-BE49-F238E27FC236}">
                <a16:creationId xmlns:a16="http://schemas.microsoft.com/office/drawing/2014/main" id="{6F264098-2F97-D0C8-F36F-8645B789B3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539" y="864103"/>
            <a:ext cx="5010922" cy="512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6802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9ACD5B1-AAAF-583D-BF7D-C1E5429400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Rammagrein 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EEA9C-9272-5CE0-00B2-8211FE2B9C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is-IS" dirty="0"/>
              <a:t>Fjárlagafrumvarp fyrir árið 2024</a:t>
            </a:r>
          </a:p>
        </p:txBody>
      </p:sp>
    </p:spTree>
    <p:extLst>
      <p:ext uri="{BB962C8B-B14F-4D97-AF65-F5344CB8AC3E}">
        <p14:creationId xmlns:p14="http://schemas.microsoft.com/office/powerpoint/2010/main" val="218813208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numbers and a bar chart&#10;&#10;Description automatically generated">
            <a:extLst>
              <a:ext uri="{FF2B5EF4-FFF2-40B4-BE49-F238E27FC236}">
                <a16:creationId xmlns:a16="http://schemas.microsoft.com/office/drawing/2014/main" id="{0B1B8771-F0A6-EB36-8584-16491E6B29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11" y="1062223"/>
            <a:ext cx="5077978" cy="473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0526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a line&#10;&#10;Description automatically generated">
            <a:extLst>
              <a:ext uri="{FF2B5EF4-FFF2-40B4-BE49-F238E27FC236}">
                <a16:creationId xmlns:a16="http://schemas.microsoft.com/office/drawing/2014/main" id="{DB82E590-D724-7A0F-E351-5960468A17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15" y="1158235"/>
            <a:ext cx="5013970" cy="454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1358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9ACD5B1-AAAF-583D-BF7D-C1E5429400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Rammagrein 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EEA9C-9272-5CE0-00B2-8211FE2B9C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is-IS" dirty="0"/>
              <a:t>Spár Seðlabankans um efnahagsþróun ársins 2022</a:t>
            </a:r>
          </a:p>
        </p:txBody>
      </p:sp>
    </p:spTree>
    <p:extLst>
      <p:ext uri="{BB962C8B-B14F-4D97-AF65-F5344CB8AC3E}">
        <p14:creationId xmlns:p14="http://schemas.microsoft.com/office/powerpoint/2010/main" val="445499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D1C9FF28-5AF7-468B-7297-1BA772537D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391" y="952495"/>
            <a:ext cx="5093218" cy="495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4812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numbers and a bar&#10;&#10;Description automatically generated">
            <a:extLst>
              <a:ext uri="{FF2B5EF4-FFF2-40B4-BE49-F238E27FC236}">
                <a16:creationId xmlns:a16="http://schemas.microsoft.com/office/drawing/2014/main" id="{ADA09BCC-F310-5A70-D880-083CBA86D8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163" y="1287775"/>
            <a:ext cx="4931674" cy="428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0995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lines&#10;&#10;Description automatically generated">
            <a:extLst>
              <a:ext uri="{FF2B5EF4-FFF2-40B4-BE49-F238E27FC236}">
                <a16:creationId xmlns:a16="http://schemas.microsoft.com/office/drawing/2014/main" id="{5D9BA4E6-C6FF-DDC0-FFE9-EFFC52EED4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91" y="1237483"/>
            <a:ext cx="5017018" cy="438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2005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bars&#10;&#10;Description automatically generated">
            <a:extLst>
              <a:ext uri="{FF2B5EF4-FFF2-40B4-BE49-F238E27FC236}">
                <a16:creationId xmlns:a16="http://schemas.microsoft.com/office/drawing/2014/main" id="{02E14333-847C-D9FA-CC45-1EA6C4CBE1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15" y="1239007"/>
            <a:ext cx="5013970" cy="437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6312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numbers and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89E6DE02-53D0-759D-6567-EA482A2095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163" y="1382264"/>
            <a:ext cx="4931674" cy="409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95893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bars&#10;&#10;Description automatically generated">
            <a:extLst>
              <a:ext uri="{FF2B5EF4-FFF2-40B4-BE49-F238E27FC236}">
                <a16:creationId xmlns:a16="http://schemas.microsoft.com/office/drawing/2014/main" id="{E4AC1DB6-B68B-D049-E901-C0AF6704BE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639" y="1382264"/>
            <a:ext cx="4934722" cy="409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3028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814B733E-F233-08E3-8977-BD42669C08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874" y="2206749"/>
            <a:ext cx="5730252" cy="244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8877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blue bars&#10;&#10;Description automatically generated with medium confidence">
            <a:extLst>
              <a:ext uri="{FF2B5EF4-FFF2-40B4-BE49-F238E27FC236}">
                <a16:creationId xmlns:a16="http://schemas.microsoft.com/office/drawing/2014/main" id="{D54294CA-FA84-DA4D-9CBD-25011D994A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730" y="2232657"/>
            <a:ext cx="5748540" cy="239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97815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9ACD5B1-AAAF-583D-BF7D-C1E5429400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Rammagrein 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EEA9C-9272-5CE0-00B2-8211FE2B9C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s-IS" dirty="0"/>
              <a:t>Af hverju hefur verðbólgu ítrekað verið </a:t>
            </a:r>
            <a:r>
              <a:rPr lang="is-IS" dirty="0" err="1"/>
              <a:t>vanspáð</a:t>
            </a:r>
            <a:r>
              <a:rPr lang="is-IS" dirty="0"/>
              <a:t> síðustu tvö ár?</a:t>
            </a:r>
          </a:p>
        </p:txBody>
      </p:sp>
    </p:spTree>
    <p:extLst>
      <p:ext uri="{BB962C8B-B14F-4D97-AF65-F5344CB8AC3E}">
        <p14:creationId xmlns:p14="http://schemas.microsoft.com/office/powerpoint/2010/main" val="152934885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the island&#10;&#10;Description automatically generated with medium confidence">
            <a:extLst>
              <a:ext uri="{FF2B5EF4-FFF2-40B4-BE49-F238E27FC236}">
                <a16:creationId xmlns:a16="http://schemas.microsoft.com/office/drawing/2014/main" id="{40223C42-5368-5360-CC95-0A8358DF50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15" y="935731"/>
            <a:ext cx="5013970" cy="498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0517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CB6CE94E-27E4-EFEF-47D4-4C4FA47359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7" y="931159"/>
            <a:ext cx="5020066" cy="49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26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B59C98DE-5F99-A130-51EE-A9FEE1121A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15" y="891535"/>
            <a:ext cx="5013970" cy="507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473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24636F26-611C-2BC5-A7C2-0D57BAB194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591" y="955543"/>
            <a:ext cx="4940818" cy="494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67935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607CF1D6-75DF-D292-3361-6A0529E3AB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115" y="707130"/>
            <a:ext cx="4937770" cy="544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1872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and gray bars&#10;&#10;Description automatically generated with medium confidence">
            <a:extLst>
              <a:ext uri="{FF2B5EF4-FFF2-40B4-BE49-F238E27FC236}">
                <a16:creationId xmlns:a16="http://schemas.microsoft.com/office/drawing/2014/main" id="{B1505D10-18C4-ED7A-1E9F-3959491465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082" y="13709"/>
            <a:ext cx="5449835" cy="683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36676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412ECE43-7777-FD4B-0354-8BEBCAFB94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258" y="2028441"/>
            <a:ext cx="5681484" cy="280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3601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CF891370-1AF7-156E-1F3F-7449C3104D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450" y="2253993"/>
            <a:ext cx="5657100" cy="235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4168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blue lines&#10;&#10;Description automatically generated">
            <a:extLst>
              <a:ext uri="{FF2B5EF4-FFF2-40B4-BE49-F238E27FC236}">
                <a16:creationId xmlns:a16="http://schemas.microsoft.com/office/drawing/2014/main" id="{31EDB1D8-58B5-E326-6F22-C8BA7BD373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546" y="384042"/>
            <a:ext cx="5644907" cy="608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5704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blue and orange lines&#10;&#10;Description automatically generated">
            <a:extLst>
              <a:ext uri="{FF2B5EF4-FFF2-40B4-BE49-F238E27FC236}">
                <a16:creationId xmlns:a16="http://schemas.microsoft.com/office/drawing/2014/main" id="{EC0550BE-9163-8FBC-10D3-7763BC0B97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882" y="2189985"/>
            <a:ext cx="5602235" cy="247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35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numbers and numbers&#10;&#10;Description automatically generated">
            <a:extLst>
              <a:ext uri="{FF2B5EF4-FFF2-40B4-BE49-F238E27FC236}">
                <a16:creationId xmlns:a16="http://schemas.microsoft.com/office/drawing/2014/main" id="{8E3E0A56-4E95-EC83-5AC4-B12029D470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670" y="586734"/>
            <a:ext cx="5184659" cy="568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80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years&#10;&#10;Description automatically generated with medium confidence">
            <a:extLst>
              <a:ext uri="{FF2B5EF4-FFF2-40B4-BE49-F238E27FC236}">
                <a16:creationId xmlns:a16="http://schemas.microsoft.com/office/drawing/2014/main" id="{0B057909-2F53-034F-D60B-04CD392333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95" y="740658"/>
            <a:ext cx="4953010" cy="537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5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B5941682-3450-F635-841F-DFE42B776F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775" y="1251199"/>
            <a:ext cx="5044450" cy="435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69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3488CE5D-464F-F578-9417-19DA325B05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771" y="1091179"/>
            <a:ext cx="5108458" cy="467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75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E7B2B075-FE08-139B-0D75-7721B1F325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823" y="981451"/>
            <a:ext cx="5038354" cy="489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15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3D0BAC52-3422-0672-7950-A3D05953B2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31" y="772662"/>
            <a:ext cx="5062738" cy="531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40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Kafli 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/>
              <a:t>Alþjóðleg efnahagsmál og viðskiptakjör</a:t>
            </a:r>
          </a:p>
        </p:txBody>
      </p:sp>
    </p:spTree>
    <p:extLst>
      <p:ext uri="{BB962C8B-B14F-4D97-AF65-F5344CB8AC3E}">
        <p14:creationId xmlns:p14="http://schemas.microsoft.com/office/powerpoint/2010/main" val="2402429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 of a stock market&#10;&#10;Description automatically generated with medium confidence">
            <a:extLst>
              <a:ext uri="{FF2B5EF4-FFF2-40B4-BE49-F238E27FC236}">
                <a16:creationId xmlns:a16="http://schemas.microsoft.com/office/drawing/2014/main" id="{DDEC653B-5351-99DF-6001-9B553A393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251" y="987547"/>
            <a:ext cx="5047498" cy="488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18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a line graph and numbers&#10;&#10;Description automatically generated">
            <a:extLst>
              <a:ext uri="{FF2B5EF4-FFF2-40B4-BE49-F238E27FC236}">
                <a16:creationId xmlns:a16="http://schemas.microsoft.com/office/drawing/2014/main" id="{74D70B7C-521D-80F7-37D7-633303EAE1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290" y="1100323"/>
            <a:ext cx="5169419" cy="465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43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E5A3547A-76BD-573B-FF52-BE44760494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75" y="938779"/>
            <a:ext cx="5120650" cy="498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820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FD103BDA-70C9-13CD-5AF0-CA9F69E2F8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79" y="1033267"/>
            <a:ext cx="5056642" cy="479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82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a line&#10;&#10;Description automatically generated">
            <a:extLst>
              <a:ext uri="{FF2B5EF4-FFF2-40B4-BE49-F238E27FC236}">
                <a16:creationId xmlns:a16="http://schemas.microsoft.com/office/drawing/2014/main" id="{280741D4-B24C-7DFF-78A3-296204506B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343" y="1447796"/>
            <a:ext cx="5099314" cy="396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408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Kafli II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/>
              <a:t>Peningastefnan og innlendir fjármálamarkaðir</a:t>
            </a:r>
          </a:p>
        </p:txBody>
      </p:sp>
    </p:spTree>
    <p:extLst>
      <p:ext uri="{BB962C8B-B14F-4D97-AF65-F5344CB8AC3E}">
        <p14:creationId xmlns:p14="http://schemas.microsoft.com/office/powerpoint/2010/main" val="39557279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037E2BD2-D17D-2A51-1651-3BB23CF4B1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303" y="798570"/>
            <a:ext cx="4977394" cy="526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08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EF5B92BB-4F9C-3EBB-E948-9616430EBA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251" y="716274"/>
            <a:ext cx="5047498" cy="542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409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blue and red lines&#10;&#10;Description automatically generated">
            <a:extLst>
              <a:ext uri="{FF2B5EF4-FFF2-40B4-BE49-F238E27FC236}">
                <a16:creationId xmlns:a16="http://schemas.microsoft.com/office/drawing/2014/main" id="{89051776-CFB9-FBBC-9F0F-A5A1F10FB8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59" y="912871"/>
            <a:ext cx="4995682" cy="503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802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and orange squares&#10;&#10;Description automatically generated">
            <a:extLst>
              <a:ext uri="{FF2B5EF4-FFF2-40B4-BE49-F238E27FC236}">
                <a16:creationId xmlns:a16="http://schemas.microsoft.com/office/drawing/2014/main" id="{9EB7A47C-62E7-D360-A5D2-1470FB6532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766" y="816858"/>
            <a:ext cx="5172467" cy="522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59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numbers and a line&#10;&#10;Description automatically generated">
            <a:extLst>
              <a:ext uri="{FF2B5EF4-FFF2-40B4-BE49-F238E27FC236}">
                <a16:creationId xmlns:a16="http://schemas.microsoft.com/office/drawing/2014/main" id="{FA395F4F-6AC3-3666-E086-2F6075714F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87" y="935731"/>
            <a:ext cx="5004826" cy="498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576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lines and numbers&#10;&#10;Description automatically generated">
            <a:extLst>
              <a:ext uri="{FF2B5EF4-FFF2-40B4-BE49-F238E27FC236}">
                <a16:creationId xmlns:a16="http://schemas.microsoft.com/office/drawing/2014/main" id="{FE1038BE-5212-7474-A258-D2B1CEBFC7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95" y="1350260"/>
            <a:ext cx="5029210" cy="415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7486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5FA33D51-35D5-192B-2996-8889E3071A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535" y="1272535"/>
            <a:ext cx="5074930" cy="431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367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a line&#10;&#10;Description automatically generated">
            <a:extLst>
              <a:ext uri="{FF2B5EF4-FFF2-40B4-BE49-F238E27FC236}">
                <a16:creationId xmlns:a16="http://schemas.microsoft.com/office/drawing/2014/main" id="{9034E816-3437-11F5-6E74-1B67F9BAA7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727" y="1335019"/>
            <a:ext cx="5050546" cy="418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888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A0946778-C3E4-EAAD-3E46-993DC65B12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925063"/>
            <a:ext cx="5084074" cy="500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1867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16FAA276-95F2-B81E-CAC8-F7C14311EF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966211"/>
            <a:ext cx="5084074" cy="492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362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B87C50C8-4238-3AEA-4A7D-9DDF9F009A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526" y="618738"/>
            <a:ext cx="5202947" cy="562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5129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D13D1C81-4D24-911E-D4D0-C588E4F940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286" y="938779"/>
            <a:ext cx="5233427" cy="498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4964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18D28599-6997-D514-AD7F-4C0210DF13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43" y="850387"/>
            <a:ext cx="5023114" cy="515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1567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B5BDF29C-BB2E-6B03-CBC9-5C679A0A12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1042411"/>
            <a:ext cx="5084074" cy="477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860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C5988857-9A60-E389-40D4-48FE712313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199" y="1242055"/>
            <a:ext cx="5117602" cy="437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13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and orange bars&#10;&#10;Description automatically generated">
            <a:extLst>
              <a:ext uri="{FF2B5EF4-FFF2-40B4-BE49-F238E27FC236}">
                <a16:creationId xmlns:a16="http://schemas.microsoft.com/office/drawing/2014/main" id="{47FBD03C-39D3-C32A-509E-ECF8C7A7BA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535" y="1159759"/>
            <a:ext cx="5074930" cy="453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69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B3DD4BE7-FCB4-C237-CCB8-33E8FE696B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439" y="1001263"/>
            <a:ext cx="5087122" cy="485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608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284AA1EF-F58F-A4CF-2173-06B7A377F1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046" y="560826"/>
            <a:ext cx="5263907" cy="573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666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Kafli III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/>
              <a:t>Eftirspurn og hagvöxtur</a:t>
            </a:r>
          </a:p>
        </p:txBody>
      </p:sp>
    </p:spTree>
    <p:extLst>
      <p:ext uri="{BB962C8B-B14F-4D97-AF65-F5344CB8AC3E}">
        <p14:creationId xmlns:p14="http://schemas.microsoft.com/office/powerpoint/2010/main" val="16954052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and red lines&#10;&#10;Description automatically generated">
            <a:extLst>
              <a:ext uri="{FF2B5EF4-FFF2-40B4-BE49-F238E27FC236}">
                <a16:creationId xmlns:a16="http://schemas.microsoft.com/office/drawing/2014/main" id="{FB061151-87DC-3EF8-32EE-8843182099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391" y="816858"/>
            <a:ext cx="5093218" cy="522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4864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355979D2-C705-CD81-B25E-FC43EB3E7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535" y="745230"/>
            <a:ext cx="5074930" cy="536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088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9AEB0CF2-6F00-5282-9302-19CFDA2276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343" y="912871"/>
            <a:ext cx="5099314" cy="503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043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a line&#10;&#10;Description automatically generated">
            <a:extLst>
              <a:ext uri="{FF2B5EF4-FFF2-40B4-BE49-F238E27FC236}">
                <a16:creationId xmlns:a16="http://schemas.microsoft.com/office/drawing/2014/main" id="{C459C107-F24C-D079-6CFE-A6A12CCABD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1441700"/>
            <a:ext cx="5084074" cy="397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882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B3B2BFBB-5267-A081-388F-62F9E72AB1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3" y="1086607"/>
            <a:ext cx="5145034" cy="468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9515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graph&#10;&#10;Description automatically generated">
            <a:extLst>
              <a:ext uri="{FF2B5EF4-FFF2-40B4-BE49-F238E27FC236}">
                <a16:creationId xmlns:a16="http://schemas.microsoft.com/office/drawing/2014/main" id="{8FC26E0F-8653-1BD2-7CC5-4205336465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478" y="748278"/>
            <a:ext cx="5209043" cy="536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64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blue and orange lines&#10;&#10;Description automatically generated">
            <a:extLst>
              <a:ext uri="{FF2B5EF4-FFF2-40B4-BE49-F238E27FC236}">
                <a16:creationId xmlns:a16="http://schemas.microsoft.com/office/drawing/2014/main" id="{71838145-B9FC-66F7-6225-8ED0424671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242" y="597402"/>
            <a:ext cx="5175515" cy="566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61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BDCC1BA3-EA7B-E7E2-66D6-9B3FF43070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823" y="982975"/>
            <a:ext cx="5038354" cy="489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30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blue and orange lines&#10;&#10;Description automatically generated">
            <a:extLst>
              <a:ext uri="{FF2B5EF4-FFF2-40B4-BE49-F238E27FC236}">
                <a16:creationId xmlns:a16="http://schemas.microsoft.com/office/drawing/2014/main" id="{63A695EB-EBD0-1FA0-F280-A1D38CD9A2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723" y="765042"/>
            <a:ext cx="5114554" cy="532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1562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B2A7BB57-49B5-27DC-7B90-D771A2FBAD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14" y="957067"/>
            <a:ext cx="5242571" cy="494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225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D52A876C-D21C-E0C9-1B83-4236E97374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3" y="719322"/>
            <a:ext cx="5145034" cy="541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439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86739B3B-D1A9-5850-750D-17DBAD2731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15" y="1293871"/>
            <a:ext cx="5090170" cy="427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5335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5B75416A-5473-ECE1-F987-B2AA8DD89E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1161283"/>
            <a:ext cx="5084074" cy="453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2972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10FD0372-AD2D-6594-67CE-C0C5FA0DBA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31" y="1030219"/>
            <a:ext cx="5062738" cy="479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8533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6960B2BB-7C13-1F28-130A-34D6358064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3" y="512058"/>
            <a:ext cx="5145034" cy="583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278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4B86C00F-9FE4-8A57-81C2-36B32C9A20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531" y="780282"/>
            <a:ext cx="5138938" cy="529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382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74681908-F59B-9BEF-96BA-C772733AF4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723" y="862579"/>
            <a:ext cx="5114554" cy="513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553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n a white background&#10;&#10;Description automatically generated">
            <a:extLst>
              <a:ext uri="{FF2B5EF4-FFF2-40B4-BE49-F238E27FC236}">
                <a16:creationId xmlns:a16="http://schemas.microsoft.com/office/drawing/2014/main" id="{308124D3-9484-FAE7-5FB6-8A46476548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251" y="577590"/>
            <a:ext cx="5047498" cy="570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92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squares&#10;&#10;Description automatically generated">
            <a:extLst>
              <a:ext uri="{FF2B5EF4-FFF2-40B4-BE49-F238E27FC236}">
                <a16:creationId xmlns:a16="http://schemas.microsoft.com/office/drawing/2014/main" id="{81C923A5-B7D9-BF61-4FF8-22F1FEBF8F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178" y="510534"/>
            <a:ext cx="5437643" cy="583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3050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squares&#10;&#10;Description automatically generated">
            <a:extLst>
              <a:ext uri="{FF2B5EF4-FFF2-40B4-BE49-F238E27FC236}">
                <a16:creationId xmlns:a16="http://schemas.microsoft.com/office/drawing/2014/main" id="{0B091854-0601-7D1F-52FE-40A8FB8161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334" y="1171951"/>
            <a:ext cx="5227331" cy="451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870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80DB5591-C653-5055-F851-BED2D773C6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3" y="871723"/>
            <a:ext cx="5145034" cy="511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046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and orange bars&#10;&#10;Description automatically generated">
            <a:extLst>
              <a:ext uri="{FF2B5EF4-FFF2-40B4-BE49-F238E27FC236}">
                <a16:creationId xmlns:a16="http://schemas.microsoft.com/office/drawing/2014/main" id="{BCD8E171-53A2-7D65-74DD-6CB8FE8D28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3" y="906775"/>
            <a:ext cx="5145034" cy="504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522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81D38A72-14B0-408C-CD37-BCDC7F32D6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35" y="1001263"/>
            <a:ext cx="5151130" cy="485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372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D996F5AC-3357-8995-F668-5450F812EB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531" y="829050"/>
            <a:ext cx="5138938" cy="519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5828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numbers and a line&#10;&#10;Description automatically generated">
            <a:extLst>
              <a:ext uri="{FF2B5EF4-FFF2-40B4-BE49-F238E27FC236}">
                <a16:creationId xmlns:a16="http://schemas.microsoft.com/office/drawing/2014/main" id="{518E2295-3813-2DB9-716B-21B3556F71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3" y="944875"/>
            <a:ext cx="5145034" cy="496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224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different colored lines and numbers&#10;&#10;Description automatically generated">
            <a:extLst>
              <a:ext uri="{FF2B5EF4-FFF2-40B4-BE49-F238E27FC236}">
                <a16:creationId xmlns:a16="http://schemas.microsoft.com/office/drawing/2014/main" id="{9C8DA453-0098-548F-F9C5-DB69F98532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3" y="879343"/>
            <a:ext cx="5145034" cy="509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495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squares&#10;&#10;Description automatically generated">
            <a:extLst>
              <a:ext uri="{FF2B5EF4-FFF2-40B4-BE49-F238E27FC236}">
                <a16:creationId xmlns:a16="http://schemas.microsoft.com/office/drawing/2014/main" id="{427FE6E8-FA71-16EC-EB2E-B992E1554B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1159759"/>
            <a:ext cx="5084074" cy="453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733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different colored bars&#10;&#10;Description automatically generated">
            <a:extLst>
              <a:ext uri="{FF2B5EF4-FFF2-40B4-BE49-F238E27FC236}">
                <a16:creationId xmlns:a16="http://schemas.microsoft.com/office/drawing/2014/main" id="{0B9A046D-E639-4B62-5B57-23D154102F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3" y="1114039"/>
            <a:ext cx="5145034" cy="462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73864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Kafli IV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/>
              <a:t>Vinnumarkaður og nýting framleiðsluþátta</a:t>
            </a:r>
          </a:p>
        </p:txBody>
      </p:sp>
    </p:spTree>
    <p:extLst>
      <p:ext uri="{BB962C8B-B14F-4D97-AF65-F5344CB8AC3E}">
        <p14:creationId xmlns:p14="http://schemas.microsoft.com/office/powerpoint/2010/main" val="3557964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CD6416BB-4D25-1DB0-2C55-D614FEB866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99" y="793998"/>
            <a:ext cx="5041402" cy="527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917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590B7153-284C-A4C5-113F-38DE1DC22E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583" y="882391"/>
            <a:ext cx="5068834" cy="509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997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26E072FB-EE0D-3C35-79D1-BE48F9524E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15" y="1120135"/>
            <a:ext cx="5013970" cy="46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453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 with numbers and text&#10;&#10;Description automatically generated with medium confidence">
            <a:extLst>
              <a:ext uri="{FF2B5EF4-FFF2-40B4-BE49-F238E27FC236}">
                <a16:creationId xmlns:a16="http://schemas.microsoft.com/office/drawing/2014/main" id="{A2C6D18C-8896-30C8-5D90-424DD76959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15" y="600450"/>
            <a:ext cx="5013970" cy="565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050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3699B373-992A-D865-EFDE-93BA6E2D83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11" y="838194"/>
            <a:ext cx="5077978" cy="518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607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34BAFEA8-DE90-2E4E-C43B-5BFA20653F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94" y="972307"/>
            <a:ext cx="5181611" cy="491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284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1C6019CF-CE56-49B5-E507-EAA4EC58DA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7" y="1144519"/>
            <a:ext cx="5020066" cy="456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6460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C03ADC5F-2E8C-2664-9D49-BF42A8B749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59" y="896107"/>
            <a:ext cx="4995682" cy="506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0597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56CAA307-82BE-08E5-DA2B-16E405EA33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063" y="605022"/>
            <a:ext cx="5007874" cy="564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4225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a line&#10;&#10;Description automatically generated">
            <a:extLst>
              <a:ext uri="{FF2B5EF4-FFF2-40B4-BE49-F238E27FC236}">
                <a16:creationId xmlns:a16="http://schemas.microsoft.com/office/drawing/2014/main" id="{9485A7DF-CF3B-3388-89C3-83A7DFED3F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59" y="1420364"/>
            <a:ext cx="4995682" cy="401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2110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Kafli V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/>
              <a:t>Verðbólga</a:t>
            </a:r>
          </a:p>
        </p:txBody>
      </p:sp>
    </p:spTree>
    <p:extLst>
      <p:ext uri="{BB962C8B-B14F-4D97-AF65-F5344CB8AC3E}">
        <p14:creationId xmlns:p14="http://schemas.microsoft.com/office/powerpoint/2010/main" val="1908249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squares&#10;&#10;Description automatically generated">
            <a:extLst>
              <a:ext uri="{FF2B5EF4-FFF2-40B4-BE49-F238E27FC236}">
                <a16:creationId xmlns:a16="http://schemas.microsoft.com/office/drawing/2014/main" id="{07D3EA37-A5AB-B47D-6359-781452642C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531" y="1269487"/>
            <a:ext cx="5138938" cy="431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1541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6B657F08-0D9B-49F4-A888-EEA0916597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91" y="1117087"/>
            <a:ext cx="5017018" cy="462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3159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blue and red lines&#10;&#10;Description automatically generated">
            <a:extLst>
              <a:ext uri="{FF2B5EF4-FFF2-40B4-BE49-F238E27FC236}">
                <a16:creationId xmlns:a16="http://schemas.microsoft.com/office/drawing/2014/main" id="{4848D3D5-2690-E8DB-6253-F3BCF13F8E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79" y="675126"/>
            <a:ext cx="5056642" cy="5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63536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88D36F55-8F2A-9934-8E80-BEE26226DA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91" y="740658"/>
            <a:ext cx="5017018" cy="537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6910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F7A96362-40B2-0550-2FC2-E567490D09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19" y="1025647"/>
            <a:ext cx="5026162" cy="480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5624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9DAA4DBC-EF40-B825-8264-ACF6A8F4B5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19" y="728466"/>
            <a:ext cx="5026162" cy="540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8971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6A16BAE1-83E7-9BA1-0E9F-4A9DB054DE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15" y="858007"/>
            <a:ext cx="5090170" cy="514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4486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3233648E-B386-0096-5CA5-09F185DF31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87" y="894583"/>
            <a:ext cx="5081026" cy="506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281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B86C63D9-8595-9113-0EE6-D7BA096816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7" y="1059175"/>
            <a:ext cx="5020066" cy="473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0312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3947F6FD-4C90-1AD7-B924-574727D798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111" y="926587"/>
            <a:ext cx="5001778" cy="50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2536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53E30B27-90EC-1CEE-7544-BBCF46A9FF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639" y="1008883"/>
            <a:ext cx="4934722" cy="484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37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0783485B-811E-D76B-1D45-49D9ABC85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151" y="1110991"/>
            <a:ext cx="5123698" cy="463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4362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a line going up&#10;&#10;Description automatically generated">
            <a:extLst>
              <a:ext uri="{FF2B5EF4-FFF2-40B4-BE49-F238E27FC236}">
                <a16:creationId xmlns:a16="http://schemas.microsoft.com/office/drawing/2014/main" id="{A4BBEE6B-7256-B90A-0BCB-931CDF1FDE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295" y="693414"/>
            <a:ext cx="5105410" cy="547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5905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A36F9D85-95E1-D9FF-E15D-212F63D932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875" y="897631"/>
            <a:ext cx="4968250" cy="506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7958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Rammagrein 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/>
              <a:t>Fráviksdæmi og óvissuþættir</a:t>
            </a:r>
          </a:p>
        </p:txBody>
      </p:sp>
    </p:spTree>
    <p:extLst>
      <p:ext uri="{BB962C8B-B14F-4D97-AF65-F5344CB8AC3E}">
        <p14:creationId xmlns:p14="http://schemas.microsoft.com/office/powerpoint/2010/main" val="162828305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5305920D-308D-E947-1F11-4742AAF034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59" y="705606"/>
            <a:ext cx="4995682" cy="544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6882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lue rectangular bars&#10;&#10;Description automatically generated with medium confidence">
            <a:extLst>
              <a:ext uri="{FF2B5EF4-FFF2-40B4-BE49-F238E27FC236}">
                <a16:creationId xmlns:a16="http://schemas.microsoft.com/office/drawing/2014/main" id="{F8B729A8-98FF-C373-E789-07E75A864D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546" y="1353308"/>
            <a:ext cx="5644907" cy="415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5345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lines and orange lines&#10;&#10;Description automatically generated">
            <a:extLst>
              <a:ext uri="{FF2B5EF4-FFF2-40B4-BE49-F238E27FC236}">
                <a16:creationId xmlns:a16="http://schemas.microsoft.com/office/drawing/2014/main" id="{C53EE472-BAAB-41C6-B7A0-FAC96E62BB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539" y="752850"/>
            <a:ext cx="5010922" cy="535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5454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types of graphs&#10;&#10;Description automatically generated with medium confidence">
            <a:extLst>
              <a:ext uri="{FF2B5EF4-FFF2-40B4-BE49-F238E27FC236}">
                <a16:creationId xmlns:a16="http://schemas.microsoft.com/office/drawing/2014/main" id="{99A82C6B-C2A5-A9E5-7483-CA7DF0536B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498" y="2066541"/>
            <a:ext cx="5651003" cy="272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612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0EDEA2F9-F418-AD50-3CF1-7595932659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343" y="758946"/>
            <a:ext cx="5099314" cy="53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9768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lue bars&#10;&#10;Description automatically generated with medium confidence">
            <a:extLst>
              <a:ext uri="{FF2B5EF4-FFF2-40B4-BE49-F238E27FC236}">
                <a16:creationId xmlns:a16="http://schemas.microsoft.com/office/drawing/2014/main" id="{95345B99-8092-8420-50F9-A790B0D443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310" y="1373120"/>
            <a:ext cx="5611379" cy="411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8028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types of lines&#10;&#10;Description automatically generated with medium confidence">
            <a:extLst>
              <a:ext uri="{FF2B5EF4-FFF2-40B4-BE49-F238E27FC236}">
                <a16:creationId xmlns:a16="http://schemas.microsoft.com/office/drawing/2014/main" id="{751CCE7D-7EB8-B288-8019-23299F1816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151" y="781806"/>
            <a:ext cx="5123698" cy="529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23801"/>
      </p:ext>
    </p:extLst>
  </p:cSld>
  <p:clrMapOvr>
    <a:masterClrMapping/>
  </p:clrMapOvr>
</p:sld>
</file>

<file path=ppt/theme/theme1.xml><?xml version="1.0" encoding="utf-8"?>
<a:theme xmlns:a="http://schemas.openxmlformats.org/drawingml/2006/main" name="Myndir i Peningamál 2015_4_nýtt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ndir_i_Peningamal_Template.potm" id="{20A9C7F7-37EE-40C3-B712-55CDDF548CA4}" vid="{F134F43F-BFCF-4CCE-8D66-2F336401F9C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Myndir_i_Peningamal_Template</Template>
  <TotalTime>300</TotalTime>
  <Words>77</Words>
  <Application>Microsoft Office PowerPoint</Application>
  <PresentationFormat>Widescreen</PresentationFormat>
  <Paragraphs>24</Paragraphs>
  <Slides>136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136</vt:i4>
      </vt:variant>
    </vt:vector>
  </HeadingPairs>
  <TitlesOfParts>
    <vt:vector size="140" baseType="lpstr">
      <vt:lpstr>Arial</vt:lpstr>
      <vt:lpstr>Calibri</vt:lpstr>
      <vt:lpstr>Calibri Light</vt:lpstr>
      <vt:lpstr>Myndir i Peningamál 2015_4_nýtt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Seðlabanki Íslands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SÍ Tómas Dan Halldórsson</dc:creator>
  <cp:lastModifiedBy>SÍ Tómas Dan Halldórsson</cp:lastModifiedBy>
  <cp:revision>59</cp:revision>
  <dcterms:created xsi:type="dcterms:W3CDTF">2017-02-07T15:00:38Z</dcterms:created>
  <dcterms:modified xsi:type="dcterms:W3CDTF">2023-11-21T18:48:20Z</dcterms:modified>
</cp:coreProperties>
</file>