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402" r:id="rId3"/>
    <p:sldId id="781" r:id="rId4"/>
    <p:sldId id="778" r:id="rId5"/>
    <p:sldId id="779" r:id="rId6"/>
    <p:sldId id="780" r:id="rId7"/>
    <p:sldId id="782" r:id="rId8"/>
    <p:sldId id="783" r:id="rId9"/>
    <p:sldId id="784" r:id="rId10"/>
    <p:sldId id="785" r:id="rId11"/>
    <p:sldId id="786" r:id="rId12"/>
    <p:sldId id="787" r:id="rId13"/>
    <p:sldId id="788" r:id="rId14"/>
    <p:sldId id="789" r:id="rId15"/>
    <p:sldId id="790" r:id="rId16"/>
    <p:sldId id="791" r:id="rId17"/>
    <p:sldId id="792" r:id="rId18"/>
    <p:sldId id="793" r:id="rId19"/>
    <p:sldId id="794" r:id="rId20"/>
    <p:sldId id="795" r:id="rId21"/>
    <p:sldId id="796" r:id="rId22"/>
    <p:sldId id="797" r:id="rId23"/>
    <p:sldId id="798" r:id="rId24"/>
    <p:sldId id="799" r:id="rId25"/>
    <p:sldId id="800" r:id="rId26"/>
    <p:sldId id="403" r:id="rId27"/>
    <p:sldId id="802" r:id="rId28"/>
    <p:sldId id="803" r:id="rId29"/>
    <p:sldId id="804" r:id="rId30"/>
    <p:sldId id="805" r:id="rId31"/>
    <p:sldId id="806" r:id="rId32"/>
    <p:sldId id="807" r:id="rId33"/>
    <p:sldId id="808" r:id="rId34"/>
    <p:sldId id="810" r:id="rId35"/>
    <p:sldId id="811" r:id="rId36"/>
    <p:sldId id="812" r:id="rId37"/>
    <p:sldId id="813" r:id="rId38"/>
    <p:sldId id="814" r:id="rId39"/>
    <p:sldId id="815" r:id="rId40"/>
    <p:sldId id="816" r:id="rId41"/>
    <p:sldId id="817" r:id="rId42"/>
    <p:sldId id="818" r:id="rId43"/>
    <p:sldId id="819" r:id="rId44"/>
    <p:sldId id="820" r:id="rId45"/>
    <p:sldId id="884" r:id="rId46"/>
    <p:sldId id="404" r:id="rId47"/>
    <p:sldId id="821" r:id="rId48"/>
    <p:sldId id="822" r:id="rId49"/>
    <p:sldId id="833" r:id="rId50"/>
    <p:sldId id="823" r:id="rId51"/>
    <p:sldId id="824" r:id="rId52"/>
    <p:sldId id="825" r:id="rId53"/>
    <p:sldId id="826" r:id="rId54"/>
    <p:sldId id="827" r:id="rId55"/>
    <p:sldId id="828" r:id="rId56"/>
    <p:sldId id="829" r:id="rId57"/>
    <p:sldId id="830" r:id="rId58"/>
    <p:sldId id="831" r:id="rId59"/>
    <p:sldId id="832" r:id="rId60"/>
    <p:sldId id="834" r:id="rId61"/>
    <p:sldId id="835" r:id="rId62"/>
    <p:sldId id="836" r:id="rId63"/>
    <p:sldId id="837" r:id="rId64"/>
    <p:sldId id="838" r:id="rId65"/>
    <p:sldId id="839" r:id="rId66"/>
    <p:sldId id="840" r:id="rId67"/>
    <p:sldId id="841" r:id="rId68"/>
    <p:sldId id="842" r:id="rId69"/>
    <p:sldId id="843" r:id="rId70"/>
    <p:sldId id="844" r:id="rId71"/>
    <p:sldId id="405" r:id="rId72"/>
    <p:sldId id="846" r:id="rId73"/>
    <p:sldId id="847" r:id="rId74"/>
    <p:sldId id="848" r:id="rId75"/>
    <p:sldId id="850" r:id="rId76"/>
    <p:sldId id="851" r:id="rId77"/>
    <p:sldId id="852" r:id="rId78"/>
    <p:sldId id="853" r:id="rId79"/>
    <p:sldId id="885" r:id="rId80"/>
    <p:sldId id="886" r:id="rId81"/>
    <p:sldId id="887" r:id="rId82"/>
    <p:sldId id="888" r:id="rId83"/>
    <p:sldId id="406" r:id="rId84"/>
    <p:sldId id="854" r:id="rId85"/>
    <p:sldId id="855" r:id="rId86"/>
    <p:sldId id="856" r:id="rId87"/>
    <p:sldId id="858" r:id="rId88"/>
    <p:sldId id="857" r:id="rId89"/>
    <p:sldId id="859" r:id="rId90"/>
    <p:sldId id="860" r:id="rId91"/>
    <p:sldId id="861" r:id="rId92"/>
    <p:sldId id="862" r:id="rId93"/>
    <p:sldId id="863" r:id="rId94"/>
    <p:sldId id="864" r:id="rId95"/>
    <p:sldId id="407" r:id="rId96"/>
    <p:sldId id="869" r:id="rId97"/>
    <p:sldId id="866" r:id="rId98"/>
    <p:sldId id="867" r:id="rId99"/>
    <p:sldId id="868" r:id="rId100"/>
    <p:sldId id="870" r:id="rId101"/>
    <p:sldId id="871" r:id="rId102"/>
    <p:sldId id="408" r:id="rId103"/>
    <p:sldId id="872" r:id="rId104"/>
    <p:sldId id="873" r:id="rId105"/>
    <p:sldId id="874" r:id="rId106"/>
    <p:sldId id="875" r:id="rId107"/>
    <p:sldId id="876" r:id="rId108"/>
    <p:sldId id="877" r:id="rId109"/>
    <p:sldId id="878" r:id="rId110"/>
    <p:sldId id="777" r:id="rId111"/>
    <p:sldId id="881" r:id="rId112"/>
    <p:sldId id="889" r:id="rId113"/>
    <p:sldId id="882" r:id="rId114"/>
    <p:sldId id="890" r:id="rId115"/>
    <p:sldId id="891" r:id="rId116"/>
    <p:sldId id="883" r:id="rId117"/>
    <p:sldId id="892" r:id="rId118"/>
    <p:sldId id="893" r:id="rId119"/>
    <p:sldId id="894" r:id="rId120"/>
    <p:sldId id="895" r:id="rId121"/>
    <p:sldId id="896" r:id="rId122"/>
    <p:sldId id="897" r:id="rId123"/>
    <p:sldId id="898" r:id="rId124"/>
    <p:sldId id="899" r:id="rId125"/>
    <p:sldId id="900" r:id="rId126"/>
    <p:sldId id="901" r:id="rId127"/>
    <p:sldId id="902" r:id="rId128"/>
    <p:sldId id="903" r:id="rId129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6" autoAdjust="0"/>
    <p:restoredTop sz="94660"/>
  </p:normalViewPr>
  <p:slideViewPr>
    <p:cSldViewPr snapToGrid="0">
      <p:cViewPr varScale="1">
        <p:scale>
          <a:sx n="59" d="100"/>
          <a:sy n="59" d="100"/>
        </p:scale>
        <p:origin x="57" y="10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254015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3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5885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54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 userDrawn="1"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11/19/2024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38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 userDrawn="1"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11/19/2024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954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13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174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421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5752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5356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71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756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95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Peningamál 2024/4</a:t>
            </a:r>
          </a:p>
          <a:p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/>
              <a:t>Myndir</a:t>
            </a:r>
          </a:p>
        </p:txBody>
      </p:sp>
    </p:spTree>
    <p:extLst>
      <p:ext uri="{BB962C8B-B14F-4D97-AF65-F5344CB8AC3E}">
        <p14:creationId xmlns:p14="http://schemas.microsoft.com/office/powerpoint/2010/main" val="3299722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FC24BDC-A40F-F348-1673-CF3C9CFA3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79" y="1188715"/>
            <a:ext cx="5132842" cy="448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685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n a white background&#10;&#10;Description automatically generated">
            <a:extLst>
              <a:ext uri="{FF2B5EF4-FFF2-40B4-BE49-F238E27FC236}">
                <a16:creationId xmlns:a16="http://schemas.microsoft.com/office/drawing/2014/main" id="{D2ED32F9-D6DE-D9BF-CADB-836366BFE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58" y="531870"/>
            <a:ext cx="5300483" cy="57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014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bar chart&#10;&#10;Description automatically generated with medium confidence">
            <a:extLst>
              <a:ext uri="{FF2B5EF4-FFF2-40B4-BE49-F238E27FC236}">
                <a16:creationId xmlns:a16="http://schemas.microsoft.com/office/drawing/2014/main" id="{90AA8DD2-A36C-B992-1E53-8BBEEABAC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67" y="316985"/>
            <a:ext cx="8461265" cy="62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747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Efnahagsbati í skugga áfalla undanfarinna ára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725673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a line and a line&#10;&#10;Description automatically generated with medium confidence">
            <a:extLst>
              <a:ext uri="{FF2B5EF4-FFF2-40B4-BE49-F238E27FC236}">
                <a16:creationId xmlns:a16="http://schemas.microsoft.com/office/drawing/2014/main" id="{44F80E74-E9F9-09CB-D493-EB5BF6957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1" y="1033267"/>
            <a:ext cx="4986538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326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D297AD0A-1A56-6A62-A6D6-6D16A5DAA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07" y="947923"/>
            <a:ext cx="4989586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901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5DA6C980-3EDC-14B5-7F5B-B8E52AA1E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1022599"/>
            <a:ext cx="5077978" cy="48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510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D9A91C09-EA67-1CAC-EAAB-D19181312E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19" y="989071"/>
            <a:ext cx="5102362" cy="48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61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EFFB1C27-D54F-EE74-5254-523B35EFB5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1147567"/>
            <a:ext cx="5004826" cy="456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32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376ABD77-5239-C368-B095-40E13618E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1080511"/>
            <a:ext cx="5029210" cy="46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275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11D96A4E-20A2-A477-10F9-2974291BE7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39" y="1373120"/>
            <a:ext cx="8375921" cy="41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76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919C8E39-E7F1-5416-5F53-2E591A20A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995167"/>
            <a:ext cx="5020066" cy="48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1574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ACD5B1-AAAF-583D-BF7D-C1E5429400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EA9C-9272-5CE0-00B2-8211FE2B9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Breyting á aðferðafræði við útreikning á húsnæðislið vísitölu neysluverðs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0507987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F9BB2A6F-92B8-7BB2-ECD0-B95420B7D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859531"/>
            <a:ext cx="5013970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650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E93520A7-1A46-6141-AEDD-9A702AE71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1395980"/>
            <a:ext cx="5108458" cy="406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5032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ACD5B1-AAAF-583D-BF7D-C1E5429400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EA9C-9272-5CE0-00B2-8211FE2B9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Fjárlagafrumvarp fyrir árið 2025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19408304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14129AE1-535B-400F-1DAE-E9DC7D0CA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5" y="1062223"/>
            <a:ext cx="5105410" cy="47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136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7C78441D-DAA8-C84E-9431-8701653B2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75" y="1158235"/>
            <a:ext cx="5044450" cy="45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989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ACD5B1-AAAF-583D-BF7D-C1E5429400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EA9C-9272-5CE0-00B2-8211FE2B9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Spár Seðlabankans um efnahagsþróun ársins 2023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24453389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">
            <a:extLst>
              <a:ext uri="{FF2B5EF4-FFF2-40B4-BE49-F238E27FC236}">
                <a16:creationId xmlns:a16="http://schemas.microsoft.com/office/drawing/2014/main" id="{96303D2E-7761-9F8C-C7AF-4BF61D838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287775"/>
            <a:ext cx="4931674" cy="42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4782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n a white background&#10;&#10;Description automatically generated">
            <a:extLst>
              <a:ext uri="{FF2B5EF4-FFF2-40B4-BE49-F238E27FC236}">
                <a16:creationId xmlns:a16="http://schemas.microsoft.com/office/drawing/2014/main" id="{DE2368AA-C5BB-C228-BEE3-98D7CBA4E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923539"/>
            <a:ext cx="5047498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9092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FC12C4C4-B5A3-D09D-CE9A-C9070BE47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1237483"/>
            <a:ext cx="4934722" cy="43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5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C01ABC89-4280-51B0-17E7-749D5D8FF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801618"/>
            <a:ext cx="5013970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184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654890DD-3F7F-0968-5F84-ABD2DE4D1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1304539"/>
            <a:ext cx="5047498" cy="42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5096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C9C453E-0A6B-E0C9-194D-218F28B5DA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118611"/>
            <a:ext cx="5013970" cy="46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295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34B6C6B-2A0F-A97C-2AC8-C753BA37F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83" y="1595624"/>
            <a:ext cx="8586233" cy="36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53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text&#10;&#10;Description automatically generated">
            <a:extLst>
              <a:ext uri="{FF2B5EF4-FFF2-40B4-BE49-F238E27FC236}">
                <a16:creationId xmlns:a16="http://schemas.microsoft.com/office/drawing/2014/main" id="{7D4D789C-9C08-0EF0-F41E-9E1E52C85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107943"/>
            <a:ext cx="5013970" cy="46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689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24631B95-088F-4C27-3913-9A29755DDC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84499"/>
            <a:ext cx="5013970" cy="4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156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EB79B8E2-02CC-44CE-D0BD-A12C40C2B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915919"/>
            <a:ext cx="5108458" cy="50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046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sizes and numbers&#10;&#10;Description automatically generated with medium confidence">
            <a:extLst>
              <a:ext uri="{FF2B5EF4-FFF2-40B4-BE49-F238E27FC236}">
                <a16:creationId xmlns:a16="http://schemas.microsoft.com/office/drawing/2014/main" id="{B87AAEEB-A605-2CC2-9055-DB013283E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87" y="1635248"/>
            <a:ext cx="8522225" cy="358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72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">
            <a:extLst>
              <a:ext uri="{FF2B5EF4-FFF2-40B4-BE49-F238E27FC236}">
                <a16:creationId xmlns:a16="http://schemas.microsoft.com/office/drawing/2014/main" id="{742245D8-9D7C-1A7E-9B6E-035B3FE7D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60" y="1898901"/>
            <a:ext cx="3700280" cy="306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365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64FF6DF2-3EBC-08E1-F68A-6AF9C9430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92" y="1708400"/>
            <a:ext cx="3797816" cy="34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36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C9688ED-85DD-893E-98F6-0DAC07919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007359"/>
            <a:ext cx="4931674" cy="48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53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B5495FA0-A38F-9426-4665-0703A5DAB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585210"/>
            <a:ext cx="5017018" cy="56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25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6868E374-C643-6E84-8294-6479528486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894583"/>
            <a:ext cx="5081026" cy="50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8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A047B4B-5B34-05EC-3EA0-E624594B3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742182"/>
            <a:ext cx="5017018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39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395B159-5AE8-8FFA-B087-966CCC334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75" y="1225291"/>
            <a:ext cx="5044450" cy="44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4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stock market trends&#10;&#10;Description automatically generated with medium confidence">
            <a:extLst>
              <a:ext uri="{FF2B5EF4-FFF2-40B4-BE49-F238E27FC236}">
                <a16:creationId xmlns:a16="http://schemas.microsoft.com/office/drawing/2014/main" id="{DEC55169-1664-BCD5-FCF1-08DFC37F2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3" y="993643"/>
            <a:ext cx="5038354" cy="48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54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D17FC50F-BD12-F43D-DF3F-B08982584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0" y="865627"/>
            <a:ext cx="5169419" cy="5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09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Alþjóðleg efnahagsmál og viðskiptakjör</a:t>
            </a:r>
          </a:p>
        </p:txBody>
      </p:sp>
    </p:spTree>
    <p:extLst>
      <p:ext uri="{BB962C8B-B14F-4D97-AF65-F5344CB8AC3E}">
        <p14:creationId xmlns:p14="http://schemas.microsoft.com/office/powerpoint/2010/main" val="2402429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23914617-FD57-DAAF-7764-1800D10A4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986023"/>
            <a:ext cx="5047498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06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82F60FC9-E0CA-FFC9-A80F-43893DF539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1091179"/>
            <a:ext cx="5065786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0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the number of people in different languages&#10;&#10;Description automatically generated with medium confidence">
            <a:extLst>
              <a:ext uri="{FF2B5EF4-FFF2-40B4-BE49-F238E27FC236}">
                <a16:creationId xmlns:a16="http://schemas.microsoft.com/office/drawing/2014/main" id="{14274862-FE46-3B5B-8BFD-6149459048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1040887"/>
            <a:ext cx="5120650" cy="47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46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white text&#10;&#10;Description automatically generated">
            <a:extLst>
              <a:ext uri="{FF2B5EF4-FFF2-40B4-BE49-F238E27FC236}">
                <a16:creationId xmlns:a16="http://schemas.microsoft.com/office/drawing/2014/main" id="{9DDAEC2C-1D2A-14D4-45AE-40DB09774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27" y="1091179"/>
            <a:ext cx="5126746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82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F1F77371-9C89-7741-0EE8-91C03283B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79" y="1069843"/>
            <a:ext cx="5056642" cy="47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49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27B03A39-1FEF-0F49-0A15-2AE576ED0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1447796"/>
            <a:ext cx="5099314" cy="39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1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Peningastefnan og innlendir fjármálamarkaðir</a:t>
            </a:r>
          </a:p>
        </p:txBody>
      </p:sp>
    </p:spTree>
    <p:extLst>
      <p:ext uri="{BB962C8B-B14F-4D97-AF65-F5344CB8AC3E}">
        <p14:creationId xmlns:p14="http://schemas.microsoft.com/office/powerpoint/2010/main" val="3955727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dots&#10;&#10;Description automatically generated">
            <a:extLst>
              <a:ext uri="{FF2B5EF4-FFF2-40B4-BE49-F238E27FC236}">
                <a16:creationId xmlns:a16="http://schemas.microsoft.com/office/drawing/2014/main" id="{D3305EFA-AC20-FE8D-F6EB-C8475FC67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03" y="822954"/>
            <a:ext cx="5053594" cy="52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14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306EF15-3C1C-7E9F-361E-D3DABB7E36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690366"/>
            <a:ext cx="5050546" cy="54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95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7B9955C8-DA98-C9E8-A4BD-FE82E0EAD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923539"/>
            <a:ext cx="4995682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1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7467C4A7-5286-4C72-56C4-63D6BA214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1129279"/>
            <a:ext cx="5004826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98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a few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691A8968-6A01-594A-246A-0E24F0CC3B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30" y="854959"/>
            <a:ext cx="5215139" cy="51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12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69A0C09D-9377-D088-7BCE-36FA3B407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1371596"/>
            <a:ext cx="5029210" cy="41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86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EC584951-B56E-8D7B-CFB8-7F452F745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132327"/>
            <a:ext cx="5084074" cy="45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75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a line&#10;&#10;Description automatically generated">
            <a:extLst>
              <a:ext uri="{FF2B5EF4-FFF2-40B4-BE49-F238E27FC236}">
                <a16:creationId xmlns:a16="http://schemas.microsoft.com/office/drawing/2014/main" id="{43512509-0621-A027-098E-458C0B02B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1359404"/>
            <a:ext cx="5050546" cy="41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84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8BFD785-26D8-C183-CA7D-E97490953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937255"/>
            <a:ext cx="5108458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48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different countries/regions&#10;&#10;Description automatically generated with medium confidence">
            <a:extLst>
              <a:ext uri="{FF2B5EF4-FFF2-40B4-BE49-F238E27FC236}">
                <a16:creationId xmlns:a16="http://schemas.microsoft.com/office/drawing/2014/main" id="{16586B20-4CCB-3187-3DF5-69E5BB371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004311"/>
            <a:ext cx="5084074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00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541FBA3C-1C99-65A2-079A-A5C458D06F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854959"/>
            <a:ext cx="5145034" cy="51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07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A74390DC-5A8E-FB0B-9EB3-8BD40687E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29990"/>
            <a:ext cx="5145034" cy="53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87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C64AF922-BC3B-6874-B1BD-E9343973F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14" y="821430"/>
            <a:ext cx="5166371" cy="5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243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4EDA0B51-34C0-E2C6-2398-775A995A5C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81451"/>
            <a:ext cx="5013970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1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bars&#10;&#10;Description automatically generated">
            <a:extLst>
              <a:ext uri="{FF2B5EF4-FFF2-40B4-BE49-F238E27FC236}">
                <a16:creationId xmlns:a16="http://schemas.microsoft.com/office/drawing/2014/main" id="{F69F9B36-B90D-806F-42B3-912B8B491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10" y="1147567"/>
            <a:ext cx="5382779" cy="456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74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2819484-DFCE-BA34-598D-447B0307C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1095751"/>
            <a:ext cx="5010922" cy="4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4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D1DBD1E3-BFF1-9AB7-4485-855878AFC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074415"/>
            <a:ext cx="5084074" cy="470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4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B7FA58EF-CACB-242C-C05A-5406ABB2F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1095751"/>
            <a:ext cx="5029210" cy="4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4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1C03CCA3-BDFB-3FEA-2DC6-31EF93DBEA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623310"/>
            <a:ext cx="5087122" cy="56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74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DBB0242F-51A1-3C01-C581-B477D17DF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271011"/>
            <a:ext cx="5084074" cy="43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84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A5C4308-57F1-0E62-3126-6DBAA9D98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46" y="586734"/>
            <a:ext cx="5263907" cy="56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31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Eftirspurn og hagvöxtur</a:t>
            </a:r>
          </a:p>
        </p:txBody>
      </p:sp>
    </p:spTree>
    <p:extLst>
      <p:ext uri="{BB962C8B-B14F-4D97-AF65-F5344CB8AC3E}">
        <p14:creationId xmlns:p14="http://schemas.microsoft.com/office/powerpoint/2010/main" val="16954052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7B11E2E2-D2C2-8A74-7B5C-AB128431C5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1075939"/>
            <a:ext cx="5077978" cy="47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1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C2515BC-09EB-15E3-30D1-02CEB989C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908299"/>
            <a:ext cx="5099314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70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5F79D6C7-F4D4-D0AD-02DB-A1CFFAC96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1075939"/>
            <a:ext cx="4934722" cy="47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74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87143B1D-E120-516A-387B-7E9A259E5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943351"/>
            <a:ext cx="5062738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341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6EC02330-90F0-DD18-612C-1735D04A2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467608"/>
            <a:ext cx="5084074" cy="392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692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25A195A9-ACE2-BF6D-9909-7AACB784D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82" y="867151"/>
            <a:ext cx="5221235" cy="51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80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a number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C72786E7-61DE-EEFB-7C31-52686951DF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34" y="931159"/>
            <a:ext cx="5227331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374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28FE9F54-02C1-3FC8-CBB8-0D630FB0A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2" y="571494"/>
            <a:ext cx="5175515" cy="57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542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B54BA7E7-B335-EEAD-D43B-0D86D2DA7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3" y="713226"/>
            <a:ext cx="5114554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10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7CBA7543-978A-EF24-F45D-11AECD6C0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03" y="856483"/>
            <a:ext cx="5053594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96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8E67F72A-2D94-C08B-70D1-A8534FA5A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635502"/>
            <a:ext cx="5148082" cy="55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814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a line&#10;&#10;Description automatically generated">
            <a:extLst>
              <a:ext uri="{FF2B5EF4-FFF2-40B4-BE49-F238E27FC236}">
                <a16:creationId xmlns:a16="http://schemas.microsoft.com/office/drawing/2014/main" id="{624CD0EF-00D0-9B02-5DD6-F190FEF104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1345688"/>
            <a:ext cx="5087122" cy="41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18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A9F5CD28-8CE7-C0FE-FEB5-71262917A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159759"/>
            <a:ext cx="5084074" cy="45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514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45F57830-4F0F-5A90-7608-4A0643DD0B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1053079"/>
            <a:ext cx="5062738" cy="47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6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0CAB3073-B890-F8EF-B971-8475B2E0D4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931159"/>
            <a:ext cx="5062738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617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9B7D9983-F7E3-3772-EB87-86EE94024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626358"/>
            <a:ext cx="5145034" cy="56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625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FF675397-5E00-CB2B-806D-9D551AB11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07" y="749802"/>
            <a:ext cx="5141986" cy="53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081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17860C92-746B-E900-51A2-271BCDE6B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58" y="873247"/>
            <a:ext cx="5300483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6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text&#10;&#10;Description automatically generated">
            <a:extLst>
              <a:ext uri="{FF2B5EF4-FFF2-40B4-BE49-F238E27FC236}">
                <a16:creationId xmlns:a16="http://schemas.microsoft.com/office/drawing/2014/main" id="{CCE1CC85-F39B-0A2E-C94C-141708E3F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2" y="441954"/>
            <a:ext cx="5175515" cy="59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502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text&#10;&#10;Description automatically generated">
            <a:extLst>
              <a:ext uri="{FF2B5EF4-FFF2-40B4-BE49-F238E27FC236}">
                <a16:creationId xmlns:a16="http://schemas.microsoft.com/office/drawing/2014/main" id="{C0229B1E-0EE8-81E9-EB1C-EE7AD4C59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944875"/>
            <a:ext cx="5145034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247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E295DFE-39A9-8C5F-CA65-03CE13F64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11" y="1039363"/>
            <a:ext cx="5154178" cy="4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903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B02F1D7F-ED5E-6295-5ACE-B7B57F920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55" y="854959"/>
            <a:ext cx="5135890" cy="51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900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13A8DA8A-35C0-83E8-E882-6429F5885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6" y="931159"/>
            <a:ext cx="5202947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332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B6F9DA3A-06B5-47FD-E3C2-37E75DC9F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954019"/>
            <a:ext cx="5145034" cy="49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450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51479EB2-DBE7-260F-4AA3-F03F8CDCE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1191763"/>
            <a:ext cx="5062738" cy="44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63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F939653-ACC7-1749-FE70-C469FAABC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167379"/>
            <a:ext cx="5013970" cy="45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370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22AE3940-2596-397C-005A-D306882FB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1115563"/>
            <a:ext cx="5145034" cy="46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501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Vinnumarkaður og nýting framleiðsluþátta</a:t>
            </a:r>
          </a:p>
        </p:txBody>
      </p:sp>
    </p:spTree>
    <p:extLst>
      <p:ext uri="{BB962C8B-B14F-4D97-AF65-F5344CB8AC3E}">
        <p14:creationId xmlns:p14="http://schemas.microsoft.com/office/powerpoint/2010/main" val="35579641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with blue and orange lines&#10;&#10;Description automatically generated with medium confidence">
            <a:extLst>
              <a:ext uri="{FF2B5EF4-FFF2-40B4-BE49-F238E27FC236}">
                <a16:creationId xmlns:a16="http://schemas.microsoft.com/office/drawing/2014/main" id="{C77DAE1F-F773-56AE-6890-CADD291B4F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842766"/>
            <a:ext cx="5120650" cy="51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065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5294D57-1BC3-261F-62EE-AAC373806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583686"/>
            <a:ext cx="5023114" cy="56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E778D28D-3EA3-4334-500C-ED073E6085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873247"/>
            <a:ext cx="5108458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815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4E71948D-6893-F37F-51FF-9C020EE6D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839718"/>
            <a:ext cx="5090170" cy="51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086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008FFE24-97FE-FCF8-07E7-C70B77BDB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31" y="789426"/>
            <a:ext cx="5138938" cy="52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076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B6065A6-DD2B-293D-040C-7B664EFF6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90" y="984499"/>
            <a:ext cx="5245619" cy="4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27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73569E39-21F6-F9A4-5E2A-3AA5041C0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1120135"/>
            <a:ext cx="5035306" cy="46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458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93C6FE8C-3545-5560-10C6-80F94D922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623310"/>
            <a:ext cx="5010922" cy="56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red lines&#10;&#10;Description automatically generated">
            <a:extLst>
              <a:ext uri="{FF2B5EF4-FFF2-40B4-BE49-F238E27FC236}">
                <a16:creationId xmlns:a16="http://schemas.microsoft.com/office/drawing/2014/main" id="{1CCDCCE3-8043-1B82-FF03-E318EF3C8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34207"/>
            <a:ext cx="5013970" cy="49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157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F0C99AC7-1E82-46A3-09CB-BFB266761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70" y="656838"/>
            <a:ext cx="5184659" cy="55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784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6D30ECEE-C539-1BEE-F817-F3347017D1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819906"/>
            <a:ext cx="5020066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867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9A4F3CFF-6921-1C8F-13A7-71A78FBD71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472180"/>
            <a:ext cx="4995682" cy="391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517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Verðbólga</a:t>
            </a:r>
          </a:p>
        </p:txBody>
      </p:sp>
    </p:spTree>
    <p:extLst>
      <p:ext uri="{BB962C8B-B14F-4D97-AF65-F5344CB8AC3E}">
        <p14:creationId xmlns:p14="http://schemas.microsoft.com/office/powerpoint/2010/main" val="19082499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B2443206-319F-A3DE-5E0C-F1BBC7628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117087"/>
            <a:ext cx="5013970" cy="46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795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blue and red lines&#10;&#10;Description automatically generated">
            <a:extLst>
              <a:ext uri="{FF2B5EF4-FFF2-40B4-BE49-F238E27FC236}">
                <a16:creationId xmlns:a16="http://schemas.microsoft.com/office/drawing/2014/main" id="{B3E09483-1A94-CAC6-8383-C52FD4062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662934"/>
            <a:ext cx="5081026" cy="553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453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DC6078D-9409-DA30-C5E9-D5FBA1E68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039363"/>
            <a:ext cx="5032258" cy="4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26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B8ABB80-16F3-064E-9934-0183256CD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778758"/>
            <a:ext cx="5074930" cy="53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917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D17D4A50-B09A-C10C-2443-8857BF302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008883"/>
            <a:ext cx="5013970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450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100F65B8-B368-4757-F88D-25FA34672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856483"/>
            <a:ext cx="4995682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25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8B2AB6DC-F6ED-E6F1-B80E-B74DB796F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27" y="1251199"/>
            <a:ext cx="5126746" cy="4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55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bars&#10;&#10;Description automatically generated">
            <a:extLst>
              <a:ext uri="{FF2B5EF4-FFF2-40B4-BE49-F238E27FC236}">
                <a16:creationId xmlns:a16="http://schemas.microsoft.com/office/drawing/2014/main" id="{8C6E8197-B9F7-4D16-9B7B-4EA138692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332225"/>
            <a:ext cx="5020066" cy="6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286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BCF51B9B-7D21-28BE-1E2C-865F7733A6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11" y="926587"/>
            <a:ext cx="5001778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003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14C076FD-C436-8A93-7B34-E282D04A5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008883"/>
            <a:ext cx="4931674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243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red lines&#10;&#10;Description automatically generated">
            <a:extLst>
              <a:ext uri="{FF2B5EF4-FFF2-40B4-BE49-F238E27FC236}">
                <a16:creationId xmlns:a16="http://schemas.microsoft.com/office/drawing/2014/main" id="{70DC0FFF-7365-5713-3B4E-E6CD670A2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845814"/>
            <a:ext cx="5047498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222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3EF45143-D480-A60E-7A3E-0D8645318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922015"/>
            <a:ext cx="5035306" cy="5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78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Fráviksdæmi og óvissuþættir</a:t>
            </a:r>
          </a:p>
        </p:txBody>
      </p:sp>
    </p:spTree>
    <p:extLst>
      <p:ext uri="{BB962C8B-B14F-4D97-AF65-F5344CB8AC3E}">
        <p14:creationId xmlns:p14="http://schemas.microsoft.com/office/powerpoint/2010/main" val="16282830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3DD86D3C-EE2A-D516-2456-4D8167E19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34" y="905251"/>
            <a:ext cx="5227331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341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bar graph&#10;&#10;Description automatically generated with medium confidence">
            <a:extLst>
              <a:ext uri="{FF2B5EF4-FFF2-40B4-BE49-F238E27FC236}">
                <a16:creationId xmlns:a16="http://schemas.microsoft.com/office/drawing/2014/main" id="{E6D52059-C55E-334E-C525-289FCE012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43" y="441954"/>
            <a:ext cx="8464313" cy="59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700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34BCFDA-E2D7-9A50-9C2E-B700B4A34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26" y="890011"/>
            <a:ext cx="5279147" cy="5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104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with blue and orange lines&#10;&#10;Description automatically generated">
            <a:extLst>
              <a:ext uri="{FF2B5EF4-FFF2-40B4-BE49-F238E27FC236}">
                <a16:creationId xmlns:a16="http://schemas.microsoft.com/office/drawing/2014/main" id="{3EF576DA-DDC9-339A-AEBE-4374C0B7B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1" y="1184143"/>
            <a:ext cx="4803658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78373"/>
      </p:ext>
    </p:extLst>
  </p:cSld>
  <p:clrMapOvr>
    <a:masterClrMapping/>
  </p:clrMapOvr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Myndir_i_Peningamal_Template</Template>
  <TotalTime>342</TotalTime>
  <Words>67</Words>
  <Application>Microsoft Office PowerPoint</Application>
  <PresentationFormat>Widescreen</PresentationFormat>
  <Paragraphs>22</Paragraphs>
  <Slides>128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2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Tómas Dan Halldórsson</dc:creator>
  <cp:lastModifiedBy>SÍ Birta B. Haraldsdóttir</cp:lastModifiedBy>
  <cp:revision>64</cp:revision>
  <dcterms:created xsi:type="dcterms:W3CDTF">2017-02-07T15:00:38Z</dcterms:created>
  <dcterms:modified xsi:type="dcterms:W3CDTF">2024-11-19T20:36:23Z</dcterms:modified>
</cp:coreProperties>
</file>