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slides/slide109.xml" ContentType="application/vnd.openxmlformats-officedocument.presentationml.slide+xml"/>
  <Override PartName="/ppt/slides/slide110.xml" ContentType="application/vnd.openxmlformats-officedocument.presentationml.slide+xml"/>
  <Override PartName="/ppt/slides/slide111.xml" ContentType="application/vnd.openxmlformats-officedocument.presentationml.slide+xml"/>
  <Override PartName="/ppt/slides/slide112.xml" ContentType="application/vnd.openxmlformats-officedocument.presentationml.slide+xml"/>
  <Override PartName="/ppt/slides/slide113.xml" ContentType="application/vnd.openxmlformats-officedocument.presentationml.slide+xml"/>
  <Override PartName="/ppt/slides/slide114.xml" ContentType="application/vnd.openxmlformats-officedocument.presentationml.slide+xml"/>
  <Override PartName="/ppt/slides/slide115.xml" ContentType="application/vnd.openxmlformats-officedocument.presentationml.slide+xml"/>
  <Override PartName="/ppt/slides/slide116.xml" ContentType="application/vnd.openxmlformats-officedocument.presentationml.slide+xml"/>
  <Override PartName="/ppt/slides/slide1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9"/>
  </p:notesMasterIdLst>
  <p:handoutMasterIdLst>
    <p:handoutMasterId r:id="rId120"/>
  </p:handoutMasterIdLst>
  <p:sldIdLst>
    <p:sldId id="258" r:id="rId2"/>
    <p:sldId id="413" r:id="rId3"/>
    <p:sldId id="496" r:id="rId4"/>
    <p:sldId id="497" r:id="rId5"/>
    <p:sldId id="498" r:id="rId6"/>
    <p:sldId id="499" r:id="rId7"/>
    <p:sldId id="500" r:id="rId8"/>
    <p:sldId id="501" r:id="rId9"/>
    <p:sldId id="502" r:id="rId10"/>
    <p:sldId id="503" r:id="rId11"/>
    <p:sldId id="504" r:id="rId12"/>
    <p:sldId id="505" r:id="rId13"/>
    <p:sldId id="506" r:id="rId14"/>
    <p:sldId id="507" r:id="rId15"/>
    <p:sldId id="508" r:id="rId16"/>
    <p:sldId id="509" r:id="rId17"/>
    <p:sldId id="428" r:id="rId18"/>
    <p:sldId id="511" r:id="rId19"/>
    <p:sldId id="510" r:id="rId20"/>
    <p:sldId id="512" r:id="rId21"/>
    <p:sldId id="513" r:id="rId22"/>
    <p:sldId id="514" r:id="rId23"/>
    <p:sldId id="515" r:id="rId24"/>
    <p:sldId id="447" r:id="rId25"/>
    <p:sldId id="516" r:id="rId26"/>
    <p:sldId id="517" r:id="rId27"/>
    <p:sldId id="518" r:id="rId28"/>
    <p:sldId id="519" r:id="rId29"/>
    <p:sldId id="520" r:id="rId30"/>
    <p:sldId id="521" r:id="rId31"/>
    <p:sldId id="522" r:id="rId32"/>
    <p:sldId id="523" r:id="rId33"/>
    <p:sldId id="524" r:id="rId34"/>
    <p:sldId id="525" r:id="rId35"/>
    <p:sldId id="526" r:id="rId36"/>
    <p:sldId id="527" r:id="rId37"/>
    <p:sldId id="448" r:id="rId38"/>
    <p:sldId id="528" r:id="rId39"/>
    <p:sldId id="529" r:id="rId40"/>
    <p:sldId id="530" r:id="rId41"/>
    <p:sldId id="531" r:id="rId42"/>
    <p:sldId id="532" r:id="rId43"/>
    <p:sldId id="533" r:id="rId44"/>
    <p:sldId id="534" r:id="rId45"/>
    <p:sldId id="535" r:id="rId46"/>
    <p:sldId id="536" r:id="rId47"/>
    <p:sldId id="537" r:id="rId48"/>
    <p:sldId id="538" r:id="rId49"/>
    <p:sldId id="539" r:id="rId50"/>
    <p:sldId id="451" r:id="rId51"/>
    <p:sldId id="540" r:id="rId52"/>
    <p:sldId id="541" r:id="rId53"/>
    <p:sldId id="542" r:id="rId54"/>
    <p:sldId id="543" r:id="rId55"/>
    <p:sldId id="544" r:id="rId56"/>
    <p:sldId id="545" r:id="rId57"/>
    <p:sldId id="546" r:id="rId58"/>
    <p:sldId id="547" r:id="rId59"/>
    <p:sldId id="548" r:id="rId60"/>
    <p:sldId id="549" r:id="rId61"/>
    <p:sldId id="550" r:id="rId62"/>
    <p:sldId id="551" r:id="rId63"/>
    <p:sldId id="552" r:id="rId64"/>
    <p:sldId id="553" r:id="rId65"/>
    <p:sldId id="554" r:id="rId66"/>
    <p:sldId id="555" r:id="rId67"/>
    <p:sldId id="466" r:id="rId68"/>
    <p:sldId id="556" r:id="rId69"/>
    <p:sldId id="557" r:id="rId70"/>
    <p:sldId id="558" r:id="rId71"/>
    <p:sldId id="559" r:id="rId72"/>
    <p:sldId id="560" r:id="rId73"/>
    <p:sldId id="561" r:id="rId74"/>
    <p:sldId id="562" r:id="rId75"/>
    <p:sldId id="468" r:id="rId76"/>
    <p:sldId id="469" r:id="rId77"/>
    <p:sldId id="563" r:id="rId78"/>
    <p:sldId id="564" r:id="rId79"/>
    <p:sldId id="470" r:id="rId80"/>
    <p:sldId id="471" r:id="rId81"/>
    <p:sldId id="472" r:id="rId82"/>
    <p:sldId id="473" r:id="rId83"/>
    <p:sldId id="565" r:id="rId84"/>
    <p:sldId id="566" r:id="rId85"/>
    <p:sldId id="567" r:id="rId86"/>
    <p:sldId id="568" r:id="rId87"/>
    <p:sldId id="569" r:id="rId88"/>
    <p:sldId id="570" r:id="rId89"/>
    <p:sldId id="571" r:id="rId90"/>
    <p:sldId id="572" r:id="rId91"/>
    <p:sldId id="573" r:id="rId92"/>
    <p:sldId id="574" r:id="rId93"/>
    <p:sldId id="480" r:id="rId94"/>
    <p:sldId id="576" r:id="rId95"/>
    <p:sldId id="575" r:id="rId96"/>
    <p:sldId id="577" r:id="rId97"/>
    <p:sldId id="578" r:id="rId98"/>
    <p:sldId id="582" r:id="rId99"/>
    <p:sldId id="486" r:id="rId100"/>
    <p:sldId id="487" r:id="rId101"/>
    <p:sldId id="583" r:id="rId102"/>
    <p:sldId id="584" r:id="rId103"/>
    <p:sldId id="586" r:id="rId104"/>
    <p:sldId id="585" r:id="rId105"/>
    <p:sldId id="587" r:id="rId106"/>
    <p:sldId id="488" r:id="rId107"/>
    <p:sldId id="588" r:id="rId108"/>
    <p:sldId id="589" r:id="rId109"/>
    <p:sldId id="590" r:id="rId110"/>
    <p:sldId id="591" r:id="rId111"/>
    <p:sldId id="592" r:id="rId112"/>
    <p:sldId id="593" r:id="rId113"/>
    <p:sldId id="595" r:id="rId114"/>
    <p:sldId id="594" r:id="rId115"/>
    <p:sldId id="596" r:id="rId116"/>
    <p:sldId id="597" r:id="rId117"/>
    <p:sldId id="598" r:id="rId118"/>
  </p:sldIdLst>
  <p:sldSz cx="9144000" cy="6858000" type="screen4x3"/>
  <p:notesSz cx="6858000" cy="9715500"/>
  <p:defaultTextStyle>
    <a:defPPr>
      <a:defRPr lang="is-I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190" autoAdjust="0"/>
    <p:restoredTop sz="94660"/>
  </p:normalViewPr>
  <p:slideViewPr>
    <p:cSldViewPr>
      <p:cViewPr varScale="1">
        <p:scale>
          <a:sx n="118" d="100"/>
          <a:sy n="118" d="100"/>
        </p:scale>
        <p:origin x="-720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2628"/>
    </p:cViewPr>
  </p:sorterViewPr>
  <p:notesViewPr>
    <p:cSldViewPr>
      <p:cViewPr varScale="1">
        <p:scale>
          <a:sx n="82" d="100"/>
          <a:sy n="82" d="100"/>
        </p:scale>
        <p:origin x="-2010" y="-84"/>
      </p:cViewPr>
      <p:guideLst>
        <p:guide orient="horz" pos="306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117" Type="http://schemas.openxmlformats.org/officeDocument/2006/relationships/slide" Target="slides/slide116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112" Type="http://schemas.openxmlformats.org/officeDocument/2006/relationships/slide" Target="slides/slide111.xml"/><Relationship Id="rId16" Type="http://schemas.openxmlformats.org/officeDocument/2006/relationships/slide" Target="slides/slide15.xml"/><Relationship Id="rId107" Type="http://schemas.openxmlformats.org/officeDocument/2006/relationships/slide" Target="slides/slide106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102" Type="http://schemas.openxmlformats.org/officeDocument/2006/relationships/slide" Target="slides/slide101.xml"/><Relationship Id="rId123" Type="http://schemas.openxmlformats.org/officeDocument/2006/relationships/theme" Target="theme/theme1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slide" Target="slides/slide104.xml"/><Relationship Id="rId113" Type="http://schemas.openxmlformats.org/officeDocument/2006/relationships/slide" Target="slides/slide112.xml"/><Relationship Id="rId118" Type="http://schemas.openxmlformats.org/officeDocument/2006/relationships/slide" Target="slides/slide117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121" Type="http://schemas.openxmlformats.org/officeDocument/2006/relationships/presProps" Target="pres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103" Type="http://schemas.openxmlformats.org/officeDocument/2006/relationships/slide" Target="slides/slide102.xml"/><Relationship Id="rId108" Type="http://schemas.openxmlformats.org/officeDocument/2006/relationships/slide" Target="slides/slide107.xml"/><Relationship Id="rId116" Type="http://schemas.openxmlformats.org/officeDocument/2006/relationships/slide" Target="slides/slide115.xml"/><Relationship Id="rId124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11" Type="http://schemas.openxmlformats.org/officeDocument/2006/relationships/slide" Target="slides/slide11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6" Type="http://schemas.openxmlformats.org/officeDocument/2006/relationships/slide" Target="slides/slide105.xml"/><Relationship Id="rId114" Type="http://schemas.openxmlformats.org/officeDocument/2006/relationships/slide" Target="slides/slide113.xml"/><Relationship Id="rId119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122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109" Type="http://schemas.openxmlformats.org/officeDocument/2006/relationships/slide" Target="slides/slide10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slide" Target="slides/slide103.xml"/><Relationship Id="rId120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110" Type="http://schemas.openxmlformats.org/officeDocument/2006/relationships/slide" Target="slides/slide109.xml"/><Relationship Id="rId115" Type="http://schemas.openxmlformats.org/officeDocument/2006/relationships/slide" Target="slides/slide114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8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5427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8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5427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228138"/>
            <a:ext cx="2971800" cy="48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5427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9228138"/>
            <a:ext cx="2971800" cy="48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0327317C-251C-400F-8903-0CDB9A86063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972704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8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is-IS"/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8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is-IS"/>
          </a:p>
        </p:txBody>
      </p:sp>
      <p:sp>
        <p:nvSpPr>
          <p:cNvPr id="3686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000125" y="728663"/>
            <a:ext cx="4857750" cy="3643312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3686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614863"/>
            <a:ext cx="5486400" cy="4371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s-IS" smtClean="0"/>
              <a:t>Click to edit Master text styles</a:t>
            </a:r>
          </a:p>
          <a:p>
            <a:pPr lvl="1"/>
            <a:r>
              <a:rPr lang="is-IS" smtClean="0"/>
              <a:t>Second level</a:t>
            </a:r>
          </a:p>
          <a:p>
            <a:pPr lvl="2"/>
            <a:r>
              <a:rPr lang="is-IS" smtClean="0"/>
              <a:t>Third level</a:t>
            </a:r>
          </a:p>
          <a:p>
            <a:pPr lvl="3"/>
            <a:r>
              <a:rPr lang="is-IS" smtClean="0"/>
              <a:t>Fourth level</a:t>
            </a:r>
          </a:p>
          <a:p>
            <a:pPr lvl="4"/>
            <a:r>
              <a:rPr lang="is-IS" smtClean="0"/>
              <a:t>Fifth level</a:t>
            </a:r>
          </a:p>
        </p:txBody>
      </p:sp>
      <p:sp>
        <p:nvSpPr>
          <p:cNvPr id="3687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228138"/>
            <a:ext cx="2971800" cy="48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is-IS"/>
          </a:p>
        </p:txBody>
      </p:sp>
      <p:sp>
        <p:nvSpPr>
          <p:cNvPr id="3687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9228138"/>
            <a:ext cx="2971800" cy="48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C5837A12-BE62-45ED-8A88-10746A90FB81}" type="slidenum">
              <a:rPr lang="is-IS"/>
              <a:pPr/>
              <a:t>‹#›</a:t>
            </a:fld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82647085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AE0ECB1-1CC3-42C3-A675-D3AADD8300B0}" type="slidenum">
              <a:rPr lang="is-IS"/>
              <a:pPr/>
              <a:t>1</a:t>
            </a:fld>
            <a:endParaRPr lang="is-IS"/>
          </a:p>
        </p:txBody>
      </p:sp>
      <p:sp>
        <p:nvSpPr>
          <p:cNvPr id="419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9" name="Picture 13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388" y="908050"/>
            <a:ext cx="5040312" cy="936625"/>
          </a:xfrm>
          <a:prstGeom prst="rect">
            <a:avLst/>
          </a:prstGeom>
          <a:noFill/>
        </p:spPr>
      </p:pic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79388" y="2924175"/>
            <a:ext cx="7200900" cy="1008063"/>
          </a:xfrm>
        </p:spPr>
        <p:txBody>
          <a:bodyPr/>
          <a:lstStyle>
            <a:lvl1pPr>
              <a:defRPr/>
            </a:lvl1pPr>
          </a:lstStyle>
          <a:p>
            <a:r>
              <a:rPr lang="is-IS"/>
              <a:t>Click to edit Master title style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79388" y="4365625"/>
            <a:ext cx="7200900" cy="1800225"/>
          </a:xfrm>
        </p:spPr>
        <p:txBody>
          <a:bodyPr/>
          <a:lstStyle>
            <a:lvl1pPr marL="0" indent="0">
              <a:buFontTx/>
              <a:buNone/>
              <a:defRPr sz="2800"/>
            </a:lvl1pPr>
          </a:lstStyle>
          <a:p>
            <a:r>
              <a:rPr lang="is-IS"/>
              <a:t>Click to edit Master subtitle style</a:t>
            </a:r>
          </a:p>
        </p:txBody>
      </p:sp>
      <p:pic>
        <p:nvPicPr>
          <p:cNvPr id="4108" name="Picture 12" descr="SEDLOGR"/>
          <p:cNvPicPr>
            <a:picLocks noChangeAspect="1" noChangeArrowheads="1"/>
          </p:cNvPicPr>
          <p:nvPr userDrawn="1"/>
        </p:nvPicPr>
        <p:blipFill>
          <a:blip r:embed="rId3" cstate="print">
            <a:lum bright="80000" contrast="-70000"/>
          </a:blip>
          <a:srcRect/>
          <a:stretch>
            <a:fillRect/>
          </a:stretch>
        </p:blipFill>
        <p:spPr bwMode="auto">
          <a:xfrm>
            <a:off x="250825" y="981075"/>
            <a:ext cx="792163" cy="828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10" name="Text Box 14"/>
          <p:cNvSpPr txBox="1">
            <a:spLocks noChangeArrowheads="1"/>
          </p:cNvSpPr>
          <p:nvPr userDrawn="1"/>
        </p:nvSpPr>
        <p:spPr bwMode="auto">
          <a:xfrm>
            <a:off x="1187450" y="1052513"/>
            <a:ext cx="381635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is-IS" sz="3400">
                <a:solidFill>
                  <a:schemeClr val="bg1"/>
                </a:solidFill>
              </a:rPr>
              <a:t>Seðlabanki Íslands</a:t>
            </a:r>
          </a:p>
        </p:txBody>
      </p:sp>
      <p:sp>
        <p:nvSpPr>
          <p:cNvPr id="4111" name="Rectangle 15"/>
          <p:cNvSpPr>
            <a:spLocks noChangeArrowheads="1"/>
          </p:cNvSpPr>
          <p:nvPr userDrawn="1"/>
        </p:nvSpPr>
        <p:spPr bwMode="auto">
          <a:xfrm>
            <a:off x="179388" y="4076700"/>
            <a:ext cx="8564562" cy="90488"/>
          </a:xfrm>
          <a:prstGeom prst="rect">
            <a:avLst/>
          </a:prstGeom>
          <a:gradFill rotWithShape="1">
            <a:gsLst>
              <a:gs pos="0">
                <a:srgbClr val="000080"/>
              </a:gs>
              <a:gs pos="100000">
                <a:srgbClr val="000080">
                  <a:gamma/>
                  <a:shade val="0"/>
                  <a:invGamma/>
                  <a:alpha val="0"/>
                </a:srgbClr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is-I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s-I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s-I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s-I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is-I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ACA55A5-3AB3-483C-A0DB-75636DC1376D}" type="slidenum">
              <a:rPr lang="is-IS"/>
              <a:pPr/>
              <a:t>‹#›</a:t>
            </a:fld>
            <a:endParaRPr lang="is-I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51638" y="63500"/>
            <a:ext cx="2141537" cy="638968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is-I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23850" y="63500"/>
            <a:ext cx="6275388" cy="638968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s-I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s-I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is-I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D3D3F6A-9209-417C-9657-7B7EEA7BBC2D}" type="slidenum">
              <a:rPr lang="is-IS"/>
              <a:pPr/>
              <a:t>‹#›</a:t>
            </a:fld>
            <a:endParaRPr lang="is-I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s-I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s-I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s-I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is-I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78D4248-8296-41F0-9D5C-A8BDD833468F}" type="slidenum">
              <a:rPr lang="is-IS"/>
              <a:pPr/>
              <a:t>‹#›</a:t>
            </a:fld>
            <a:endParaRPr lang="is-I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is-I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s-I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is-I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32C2363-E3BB-4AA4-A3F5-1ED41128A0E6}" type="slidenum">
              <a:rPr lang="is-IS"/>
              <a:pPr/>
              <a:t>‹#›</a:t>
            </a:fld>
            <a:endParaRPr lang="is-I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s-I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23850" y="908050"/>
            <a:ext cx="4208463" cy="55451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s-I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84713" y="908050"/>
            <a:ext cx="4208462" cy="55451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s-I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s-I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is-I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820AF03-6500-4681-8BBD-93F4F83F5901}" type="slidenum">
              <a:rPr lang="is-IS"/>
              <a:pPr/>
              <a:t>‹#›</a:t>
            </a:fld>
            <a:endParaRPr lang="is-I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is-I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s-I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s-I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s-I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is-I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FA274B9-1AE2-406E-B205-9AE439C709B5}" type="slidenum">
              <a:rPr lang="is-IS"/>
              <a:pPr/>
              <a:t>‹#›</a:t>
            </a:fld>
            <a:endParaRPr lang="is-I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s-I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s-I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is-I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83641CB-D72A-413F-BAF1-1B517E133706}" type="slidenum">
              <a:rPr lang="is-IS"/>
              <a:pPr/>
              <a:t>‹#›</a:t>
            </a:fld>
            <a:endParaRPr lang="is-I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s-I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is-I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38E77CA-77FE-4266-8E59-33004F899398}" type="slidenum">
              <a:rPr lang="is-IS"/>
              <a:pPr/>
              <a:t>‹#›</a:t>
            </a:fld>
            <a:endParaRPr lang="is-I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is-I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s-I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s-I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is-I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E6433E7-266E-4549-8BEF-B1BDF21A22A7}" type="slidenum">
              <a:rPr lang="is-IS"/>
              <a:pPr/>
              <a:t>‹#›</a:t>
            </a:fld>
            <a:endParaRPr lang="is-I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is-I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s-I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s-I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is-I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B1B7EBE-0FEC-486B-9136-9E9CF5DFF844}" type="slidenum">
              <a:rPr lang="is-IS"/>
              <a:pPr/>
              <a:t>‹#›</a:t>
            </a:fld>
            <a:endParaRPr lang="is-I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23850" y="63500"/>
            <a:ext cx="7777163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is-I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23850" y="908050"/>
            <a:ext cx="8569325" cy="554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s-IS" smtClean="0"/>
              <a:t>Click to edit Master text styles</a:t>
            </a:r>
          </a:p>
          <a:p>
            <a:pPr lvl="1"/>
            <a:r>
              <a:rPr lang="is-IS" smtClean="0"/>
              <a:t>Second level</a:t>
            </a:r>
          </a:p>
          <a:p>
            <a:pPr lvl="2"/>
            <a:r>
              <a:rPr lang="is-IS" smtClean="0"/>
              <a:t>Third level</a:t>
            </a:r>
          </a:p>
          <a:p>
            <a:pPr lvl="3"/>
            <a:r>
              <a:rPr lang="is-IS" smtClean="0"/>
              <a:t>Fourth level</a:t>
            </a:r>
          </a:p>
          <a:p>
            <a:pPr lvl="4"/>
            <a:r>
              <a:rPr lang="is-I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395288" y="6524625"/>
            <a:ext cx="2133600" cy="196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chemeClr val="accent2"/>
                </a:solidFill>
              </a:defRPr>
            </a:lvl1pPr>
          </a:lstStyle>
          <a:p>
            <a:endParaRPr lang="is-I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524625"/>
            <a:ext cx="2895600" cy="196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chemeClr val="accent2"/>
                </a:solidFill>
              </a:defRPr>
            </a:lvl1pPr>
          </a:lstStyle>
          <a:p>
            <a:endParaRPr lang="is-I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524625"/>
            <a:ext cx="2133600" cy="196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chemeClr val="accent2"/>
                </a:solidFill>
              </a:defRPr>
            </a:lvl1pPr>
          </a:lstStyle>
          <a:p>
            <a:fld id="{364908A8-0716-4727-81C9-2B45D770F9BC}" type="slidenum">
              <a:rPr lang="is-IS"/>
              <a:pPr/>
              <a:t>‹#›</a:t>
            </a:fld>
            <a:endParaRPr lang="is-IS"/>
          </a:p>
        </p:txBody>
      </p:sp>
      <p:pic>
        <p:nvPicPr>
          <p:cNvPr id="1036" name="Picture 12" descr="SEDLOGR"/>
          <p:cNvPicPr>
            <a:picLocks noChangeAspect="1" noChangeArrowheads="1"/>
          </p:cNvPicPr>
          <p:nvPr userDrawn="1"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8272463" y="115888"/>
            <a:ext cx="757237" cy="79216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</p:pic>
      <p:pic>
        <p:nvPicPr>
          <p:cNvPr id="1038" name="Picture 14"/>
          <p:cNvPicPr>
            <a:picLocks noChangeArrowheads="1"/>
          </p:cNvPicPr>
          <p:nvPr userDrawn="1"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-4763" y="0"/>
            <a:ext cx="76201" cy="6858000"/>
          </a:xfrm>
          <a:prstGeom prst="rect">
            <a:avLst/>
          </a:prstGeom>
          <a:noFill/>
        </p:spPr>
      </p:pic>
      <p:sp>
        <p:nvSpPr>
          <p:cNvPr id="1039" name="Rectangle 15"/>
          <p:cNvSpPr>
            <a:spLocks noChangeArrowheads="1"/>
          </p:cNvSpPr>
          <p:nvPr userDrawn="1"/>
        </p:nvSpPr>
        <p:spPr bwMode="auto">
          <a:xfrm>
            <a:off x="323850" y="692150"/>
            <a:ext cx="7773988" cy="39688"/>
          </a:xfrm>
          <a:prstGeom prst="rect">
            <a:avLst/>
          </a:prstGeom>
          <a:gradFill rotWithShape="1">
            <a:gsLst>
              <a:gs pos="0">
                <a:srgbClr val="000080"/>
              </a:gs>
              <a:gs pos="100000">
                <a:srgbClr val="000080">
                  <a:gamma/>
                  <a:shade val="0"/>
                  <a:invGamma/>
                  <a:alpha val="0"/>
                </a:srgbClr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is-I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</p:sldLayoutIdLst>
  <p:timing>
    <p:tnLst>
      <p:par>
        <p:cTn id="1" dur="indefinite" restart="never" nodeType="tmRoot"/>
      </p:par>
    </p:tnLst>
  </p:timing>
  <p:txStyles>
    <p:titleStyle>
      <a:lvl1pPr algn="l" rtl="0" fontAlgn="base">
        <a:spcBef>
          <a:spcPct val="0"/>
        </a:spcBef>
        <a:spcAft>
          <a:spcPct val="0"/>
        </a:spcAft>
        <a:defRPr sz="3400" b="1">
          <a:solidFill>
            <a:schemeClr val="accent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400" b="1">
          <a:solidFill>
            <a:schemeClr val="accent2"/>
          </a:solidFill>
          <a:latin typeface="Arial" charset="0"/>
        </a:defRPr>
      </a:lvl2pPr>
      <a:lvl3pPr algn="l" rtl="0" fontAlgn="base">
        <a:spcBef>
          <a:spcPct val="0"/>
        </a:spcBef>
        <a:spcAft>
          <a:spcPct val="0"/>
        </a:spcAft>
        <a:defRPr sz="3400" b="1">
          <a:solidFill>
            <a:schemeClr val="accent2"/>
          </a:solidFill>
          <a:latin typeface="Arial" charset="0"/>
        </a:defRPr>
      </a:lvl3pPr>
      <a:lvl4pPr algn="l" rtl="0" fontAlgn="base">
        <a:spcBef>
          <a:spcPct val="0"/>
        </a:spcBef>
        <a:spcAft>
          <a:spcPct val="0"/>
        </a:spcAft>
        <a:defRPr sz="3400" b="1">
          <a:solidFill>
            <a:schemeClr val="accent2"/>
          </a:solidFill>
          <a:latin typeface="Arial" charset="0"/>
        </a:defRPr>
      </a:lvl4pPr>
      <a:lvl5pPr algn="l" rtl="0" fontAlgn="base">
        <a:spcBef>
          <a:spcPct val="0"/>
        </a:spcBef>
        <a:spcAft>
          <a:spcPct val="0"/>
        </a:spcAft>
        <a:defRPr sz="3400" b="1">
          <a:solidFill>
            <a:schemeClr val="accent2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400" b="1">
          <a:solidFill>
            <a:schemeClr val="accent2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400" b="1">
          <a:solidFill>
            <a:schemeClr val="accent2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400" b="1">
          <a:solidFill>
            <a:schemeClr val="accent2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400" b="1">
          <a:solidFill>
            <a:schemeClr val="accent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accent2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is-I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0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0.png"/><Relationship Id="rId1" Type="http://schemas.openxmlformats.org/officeDocument/2006/relationships/slideLayout" Target="../slideLayouts/slideLayout2.xml"/></Relationships>
</file>

<file path=ppt/slides/_rels/slide10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1.png"/><Relationship Id="rId1" Type="http://schemas.openxmlformats.org/officeDocument/2006/relationships/slideLayout" Target="../slideLayouts/slideLayout2.xml"/></Relationships>
</file>

<file path=ppt/slides/_rels/slide10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2.png"/><Relationship Id="rId1" Type="http://schemas.openxmlformats.org/officeDocument/2006/relationships/slideLayout" Target="../slideLayouts/slideLayout2.xml"/></Relationships>
</file>

<file path=ppt/slides/_rels/slide10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3.png"/><Relationship Id="rId1" Type="http://schemas.openxmlformats.org/officeDocument/2006/relationships/slideLayout" Target="../slideLayouts/slideLayout2.xml"/></Relationships>
</file>

<file path=ppt/slides/_rels/slide10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4.png"/><Relationship Id="rId1" Type="http://schemas.openxmlformats.org/officeDocument/2006/relationships/slideLayout" Target="../slideLayouts/slideLayout2.xml"/></Relationships>
</file>

<file path=ppt/slides/_rels/slide10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5.png"/><Relationship Id="rId1" Type="http://schemas.openxmlformats.org/officeDocument/2006/relationships/slideLayout" Target="../slideLayouts/slideLayout2.xml"/></Relationships>
</file>

<file path=ppt/slides/_rels/slide10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6.png"/><Relationship Id="rId1" Type="http://schemas.openxmlformats.org/officeDocument/2006/relationships/slideLayout" Target="../slideLayouts/slideLayout2.xml"/></Relationships>
</file>

<file path=ppt/slides/_rels/slide10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7.png"/><Relationship Id="rId1" Type="http://schemas.openxmlformats.org/officeDocument/2006/relationships/slideLayout" Target="../slideLayouts/slideLayout2.xml"/></Relationships>
</file>

<file path=ppt/slides/_rels/slide10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8.png"/><Relationship Id="rId1" Type="http://schemas.openxmlformats.org/officeDocument/2006/relationships/slideLayout" Target="../slideLayouts/slideLayout2.xml"/></Relationships>
</file>

<file path=ppt/slides/_rels/slide10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0.png"/><Relationship Id="rId1" Type="http://schemas.openxmlformats.org/officeDocument/2006/relationships/slideLayout" Target="../slideLayouts/slideLayout2.xml"/></Relationships>
</file>

<file path=ppt/slides/_rels/slide1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1.png"/><Relationship Id="rId1" Type="http://schemas.openxmlformats.org/officeDocument/2006/relationships/slideLayout" Target="../slideLayouts/slideLayout2.xml"/></Relationships>
</file>

<file path=ppt/slides/_rels/slide1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2.png"/><Relationship Id="rId1" Type="http://schemas.openxmlformats.org/officeDocument/2006/relationships/slideLayout" Target="../slideLayouts/slideLayout2.xml"/></Relationships>
</file>

<file path=ppt/slides/_rels/slide1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3.png"/><Relationship Id="rId1" Type="http://schemas.openxmlformats.org/officeDocument/2006/relationships/slideLayout" Target="../slideLayouts/slideLayout2.xml"/></Relationships>
</file>

<file path=ppt/slides/_rels/slide1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4.png"/><Relationship Id="rId1" Type="http://schemas.openxmlformats.org/officeDocument/2006/relationships/slideLayout" Target="../slideLayouts/slideLayout2.xml"/></Relationships>
</file>

<file path=ppt/slides/_rels/slide1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5.png"/><Relationship Id="rId1" Type="http://schemas.openxmlformats.org/officeDocument/2006/relationships/slideLayout" Target="../slideLayouts/slideLayout2.xml"/></Relationships>
</file>

<file path=ppt/slides/_rels/slide1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6.png"/><Relationship Id="rId1" Type="http://schemas.openxmlformats.org/officeDocument/2006/relationships/slideLayout" Target="../slideLayouts/slideLayout2.xml"/></Relationships>
</file>

<file path=ppt/slides/_rels/slide1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3.png"/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4.png"/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5.png"/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6.png"/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7.png"/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8.png"/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0.png"/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1.png"/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2.png"/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3.png"/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4.png"/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5.png"/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6.png"/><Relationship Id="rId1" Type="http://schemas.openxmlformats.org/officeDocument/2006/relationships/slideLayout" Target="../slideLayouts/slideLayout2.xml"/></Relationships>
</file>

<file path=ppt/slides/_rels/slide8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7.png"/><Relationship Id="rId1" Type="http://schemas.openxmlformats.org/officeDocument/2006/relationships/slideLayout" Target="../slideLayouts/slideLayout2.xml"/></Relationships>
</file>

<file path=ppt/slides/_rels/slide8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8.png"/><Relationship Id="rId1" Type="http://schemas.openxmlformats.org/officeDocument/2006/relationships/slideLayout" Target="../slideLayouts/slideLayout2.xml"/></Relationships>
</file>

<file path=ppt/slides/_rels/slide8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0.png"/><Relationship Id="rId1" Type="http://schemas.openxmlformats.org/officeDocument/2006/relationships/slideLayout" Target="../slideLayouts/slideLayout2.xml"/></Relationships>
</file>

<file path=ppt/slides/_rels/slide9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1.png"/><Relationship Id="rId1" Type="http://schemas.openxmlformats.org/officeDocument/2006/relationships/slideLayout" Target="../slideLayouts/slideLayout2.xml"/></Relationships>
</file>

<file path=ppt/slides/_rels/slide9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2.png"/><Relationship Id="rId1" Type="http://schemas.openxmlformats.org/officeDocument/2006/relationships/slideLayout" Target="../slideLayouts/slideLayout2.xml"/></Relationships>
</file>

<file path=ppt/slides/_rels/slide9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3.png"/><Relationship Id="rId1" Type="http://schemas.openxmlformats.org/officeDocument/2006/relationships/slideLayout" Target="../slideLayouts/slideLayout2.xml"/></Relationships>
</file>

<file path=ppt/slides/_rels/slide9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4.png"/><Relationship Id="rId1" Type="http://schemas.openxmlformats.org/officeDocument/2006/relationships/slideLayout" Target="../slideLayouts/slideLayout2.xml"/></Relationships>
</file>

<file path=ppt/slides/_rels/slide9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5.png"/><Relationship Id="rId1" Type="http://schemas.openxmlformats.org/officeDocument/2006/relationships/slideLayout" Target="../slideLayouts/slideLayout2.xml"/></Relationships>
</file>

<file path=ppt/slides/_rels/slide9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6.png"/><Relationship Id="rId1" Type="http://schemas.openxmlformats.org/officeDocument/2006/relationships/slideLayout" Target="../slideLayouts/slideLayout2.xml"/></Relationships>
</file>

<file path=ppt/slides/_rels/slide9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7.png"/><Relationship Id="rId1" Type="http://schemas.openxmlformats.org/officeDocument/2006/relationships/slideLayout" Target="../slideLayouts/slideLayout2.xml"/></Relationships>
</file>

<file path=ppt/slides/_rels/slide9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8.png"/><Relationship Id="rId1" Type="http://schemas.openxmlformats.org/officeDocument/2006/relationships/slideLayout" Target="../slideLayouts/slideLayout2.xml"/></Relationships>
</file>

<file path=ppt/slides/_rels/slide9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79388" y="2060575"/>
            <a:ext cx="6408737" cy="1800225"/>
          </a:xfrm>
          <a:noFill/>
          <a:ln/>
        </p:spPr>
        <p:txBody>
          <a:bodyPr/>
          <a:lstStyle/>
          <a:p>
            <a:r>
              <a:rPr lang="is-IS" sz="3000" dirty="0"/>
              <a:t>Peningamál </a:t>
            </a:r>
            <a:r>
              <a:rPr lang="is-IS" sz="3000" dirty="0" smtClean="0"/>
              <a:t>2012/4</a:t>
            </a:r>
            <a:endParaRPr lang="en-US" sz="3000" dirty="0"/>
          </a:p>
        </p:txBody>
      </p:sp>
      <p:sp>
        <p:nvSpPr>
          <p:cNvPr id="4096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79388" y="4292600"/>
            <a:ext cx="6400800" cy="1752600"/>
          </a:xfrm>
          <a:noFill/>
          <a:ln/>
        </p:spPr>
        <p:txBody>
          <a:bodyPr/>
          <a:lstStyle/>
          <a:p>
            <a:r>
              <a:rPr lang="is-IS" dirty="0"/>
              <a:t>Powerpoint </a:t>
            </a:r>
            <a:r>
              <a:rPr lang="is-IS" dirty="0" smtClean="0"/>
              <a:t>myndir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sz="2800" dirty="0" smtClean="0"/>
              <a:t>I Efnahagshorfur og helstu óvissuþættir</a:t>
            </a:r>
            <a:endParaRPr lang="is-IS" sz="28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8712" y="1492336"/>
            <a:ext cx="4059601" cy="4376566"/>
          </a:xfrm>
        </p:spPr>
      </p:pic>
    </p:spTree>
    <p:extLst>
      <p:ext uri="{BB962C8B-B14F-4D97-AF65-F5344CB8AC3E}">
        <p14:creationId xmlns:p14="http://schemas.microsoft.com/office/powerpoint/2010/main" val="22872023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sz="2800" dirty="0" smtClean="0"/>
              <a:t>VIII Verðlagsþróun og verðbólguhorfur</a:t>
            </a:r>
            <a:endParaRPr lang="is-IS" sz="2800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2139" y="1050412"/>
            <a:ext cx="4132747" cy="5260413"/>
          </a:xfrm>
        </p:spPr>
      </p:pic>
    </p:spTree>
    <p:extLst>
      <p:ext uri="{BB962C8B-B14F-4D97-AF65-F5344CB8AC3E}">
        <p14:creationId xmlns:p14="http://schemas.microsoft.com/office/powerpoint/2010/main" val="8851874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sz="2800" dirty="0" smtClean="0"/>
              <a:t>VIII Verðlagsþróun og verðbólguhorfur</a:t>
            </a:r>
            <a:endParaRPr lang="is-IS" sz="2800" dirty="0"/>
          </a:p>
        </p:txBody>
      </p:sp>
      <p:pic>
        <p:nvPicPr>
          <p:cNvPr id="3" name="Content Placeholder 2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5945" y="943741"/>
            <a:ext cx="4285134" cy="5473756"/>
          </a:xfrm>
        </p:spPr>
      </p:pic>
    </p:spTree>
    <p:extLst>
      <p:ext uri="{BB962C8B-B14F-4D97-AF65-F5344CB8AC3E}">
        <p14:creationId xmlns:p14="http://schemas.microsoft.com/office/powerpoint/2010/main" val="17516221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sz="2800" dirty="0" smtClean="0"/>
              <a:t>VIII Verðlagsþróun og verðbólguhorfur</a:t>
            </a:r>
            <a:endParaRPr lang="is-IS" sz="2800" dirty="0"/>
          </a:p>
        </p:txBody>
      </p:sp>
      <p:pic>
        <p:nvPicPr>
          <p:cNvPr id="3" name="Content Placeholder 2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3888" y="908050"/>
            <a:ext cx="4089248" cy="5545138"/>
          </a:xfrm>
        </p:spPr>
      </p:pic>
    </p:spTree>
    <p:extLst>
      <p:ext uri="{BB962C8B-B14F-4D97-AF65-F5344CB8AC3E}">
        <p14:creationId xmlns:p14="http://schemas.microsoft.com/office/powerpoint/2010/main" val="17516221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sz="2800" dirty="0" smtClean="0"/>
              <a:t>VIII Verðlagsþróun og verðbólguhorfur</a:t>
            </a:r>
            <a:endParaRPr lang="is-IS" sz="2800" dirty="0"/>
          </a:p>
        </p:txBody>
      </p:sp>
      <p:pic>
        <p:nvPicPr>
          <p:cNvPr id="3" name="Content Placeholder 2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5088" y="1394808"/>
            <a:ext cx="4266848" cy="4571622"/>
          </a:xfrm>
        </p:spPr>
      </p:pic>
    </p:spTree>
    <p:extLst>
      <p:ext uri="{BB962C8B-B14F-4D97-AF65-F5344CB8AC3E}">
        <p14:creationId xmlns:p14="http://schemas.microsoft.com/office/powerpoint/2010/main" val="17516221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sz="2800" dirty="0" smtClean="0"/>
              <a:t>VIII Verðlagsþróun og verðbólguhorfur</a:t>
            </a:r>
            <a:endParaRPr lang="is-IS" sz="2800" dirty="0"/>
          </a:p>
        </p:txBody>
      </p:sp>
      <p:pic>
        <p:nvPicPr>
          <p:cNvPr id="3" name="Content Placeholder 2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6043" y="1026030"/>
            <a:ext cx="4144938" cy="5309177"/>
          </a:xfrm>
        </p:spPr>
      </p:pic>
    </p:spTree>
    <p:extLst>
      <p:ext uri="{BB962C8B-B14F-4D97-AF65-F5344CB8AC3E}">
        <p14:creationId xmlns:p14="http://schemas.microsoft.com/office/powerpoint/2010/main" val="17516221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sz="2800" dirty="0" smtClean="0"/>
              <a:t>VIII Verðlagsþróun og verðbólguhorfur</a:t>
            </a:r>
            <a:endParaRPr lang="is-IS" sz="2800" dirty="0"/>
          </a:p>
        </p:txBody>
      </p:sp>
      <p:pic>
        <p:nvPicPr>
          <p:cNvPr id="3" name="Content Placeholder 2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7316" y="908050"/>
            <a:ext cx="3702393" cy="5545138"/>
          </a:xfrm>
        </p:spPr>
      </p:pic>
    </p:spTree>
    <p:extLst>
      <p:ext uri="{BB962C8B-B14F-4D97-AF65-F5344CB8AC3E}">
        <p14:creationId xmlns:p14="http://schemas.microsoft.com/office/powerpoint/2010/main" val="17516221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sz="2800" dirty="0" smtClean="0"/>
              <a:t>VIII Verðlagsþróun og verðbólguhorfur</a:t>
            </a:r>
            <a:endParaRPr lang="is-IS" sz="2800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7238" y="908050"/>
            <a:ext cx="4002549" cy="5545138"/>
          </a:xfrm>
        </p:spPr>
      </p:pic>
    </p:spTree>
    <p:extLst>
      <p:ext uri="{BB962C8B-B14F-4D97-AF65-F5344CB8AC3E}">
        <p14:creationId xmlns:p14="http://schemas.microsoft.com/office/powerpoint/2010/main" val="8851874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sz="2800" dirty="0" smtClean="0"/>
              <a:t>VIII Verðlagsþróun og verðbólguhorfur</a:t>
            </a:r>
            <a:endParaRPr lang="is-IS" sz="2800" dirty="0"/>
          </a:p>
        </p:txBody>
      </p:sp>
      <p:pic>
        <p:nvPicPr>
          <p:cNvPr id="3" name="Content Placeholder 2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4526" y="1227181"/>
            <a:ext cx="3827972" cy="4906875"/>
          </a:xfrm>
        </p:spPr>
      </p:pic>
    </p:spTree>
    <p:extLst>
      <p:ext uri="{BB962C8B-B14F-4D97-AF65-F5344CB8AC3E}">
        <p14:creationId xmlns:p14="http://schemas.microsoft.com/office/powerpoint/2010/main" val="14287990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sz="2800" dirty="0" smtClean="0"/>
              <a:t>VIII Verðlagsþróun og verðbólguhorfur</a:t>
            </a:r>
            <a:endParaRPr lang="is-IS" sz="2800" dirty="0"/>
          </a:p>
        </p:txBody>
      </p:sp>
      <p:pic>
        <p:nvPicPr>
          <p:cNvPr id="3" name="Content Placeholder 2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6142" y="1318614"/>
            <a:ext cx="4004741" cy="4724010"/>
          </a:xfrm>
        </p:spPr>
      </p:pic>
    </p:spTree>
    <p:extLst>
      <p:ext uri="{BB962C8B-B14F-4D97-AF65-F5344CB8AC3E}">
        <p14:creationId xmlns:p14="http://schemas.microsoft.com/office/powerpoint/2010/main" val="14287990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sz="2800" dirty="0" smtClean="0"/>
              <a:t>VIII Verðlagsþróun og verðbólguhorfur</a:t>
            </a:r>
            <a:endParaRPr lang="is-IS" sz="2800" dirty="0"/>
          </a:p>
        </p:txBody>
      </p:sp>
      <p:pic>
        <p:nvPicPr>
          <p:cNvPr id="3" name="Content Placeholder 2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6142" y="1190608"/>
            <a:ext cx="4004741" cy="4980021"/>
          </a:xfrm>
        </p:spPr>
      </p:pic>
    </p:spTree>
    <p:extLst>
      <p:ext uri="{BB962C8B-B14F-4D97-AF65-F5344CB8AC3E}">
        <p14:creationId xmlns:p14="http://schemas.microsoft.com/office/powerpoint/2010/main" val="14287990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sz="2800" dirty="0" smtClean="0"/>
              <a:t>I Efnahagshorfur og helstu óvissuþættir</a:t>
            </a:r>
            <a:endParaRPr lang="is-IS" sz="28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6521" y="1516717"/>
            <a:ext cx="4083983" cy="4327803"/>
          </a:xfrm>
        </p:spPr>
      </p:pic>
    </p:spTree>
    <p:extLst>
      <p:ext uri="{BB962C8B-B14F-4D97-AF65-F5344CB8AC3E}">
        <p14:creationId xmlns:p14="http://schemas.microsoft.com/office/powerpoint/2010/main" val="22872023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sz="2800" dirty="0" smtClean="0"/>
              <a:t>Viðauki 2: Reynsla af spám Seðlabanka Íslands</a:t>
            </a:r>
            <a:endParaRPr lang="en-GB" sz="28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7057" y="908050"/>
            <a:ext cx="3782911" cy="5545138"/>
          </a:xfrm>
        </p:spPr>
      </p:pic>
    </p:spTree>
    <p:extLst>
      <p:ext uri="{BB962C8B-B14F-4D97-AF65-F5344CB8AC3E}">
        <p14:creationId xmlns:p14="http://schemas.microsoft.com/office/powerpoint/2010/main" val="35397724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sz="2800" dirty="0" smtClean="0"/>
              <a:t>Viðauki 2: Reynsla af spám Seðlabanka Íslands</a:t>
            </a:r>
            <a:endParaRPr lang="en-GB" sz="2800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2761" y="908050"/>
            <a:ext cx="4151503" cy="5545138"/>
          </a:xfrm>
        </p:spPr>
      </p:pic>
    </p:spTree>
    <p:extLst>
      <p:ext uri="{BB962C8B-B14F-4D97-AF65-F5344CB8AC3E}">
        <p14:creationId xmlns:p14="http://schemas.microsoft.com/office/powerpoint/2010/main" val="16544570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sz="2800" dirty="0" smtClean="0"/>
              <a:t>Viðauki 2: Reynsla af spám Seðlabanka Íslands</a:t>
            </a:r>
            <a:endParaRPr lang="en-GB" sz="28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4807" y="1266802"/>
            <a:ext cx="4047410" cy="4827633"/>
          </a:xfrm>
        </p:spPr>
      </p:pic>
    </p:spTree>
    <p:extLst>
      <p:ext uri="{BB962C8B-B14F-4D97-AF65-F5344CB8AC3E}">
        <p14:creationId xmlns:p14="http://schemas.microsoft.com/office/powerpoint/2010/main" val="4940536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sz="2800" dirty="0" smtClean="0"/>
              <a:t>Viðauki 2: Reynsla af spám Seðlabanka Íslands</a:t>
            </a:r>
            <a:endParaRPr lang="en-GB" sz="28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9801" y="908050"/>
            <a:ext cx="3597422" cy="5545138"/>
          </a:xfrm>
        </p:spPr>
      </p:pic>
    </p:spTree>
    <p:extLst>
      <p:ext uri="{BB962C8B-B14F-4D97-AF65-F5344CB8AC3E}">
        <p14:creationId xmlns:p14="http://schemas.microsoft.com/office/powerpoint/2010/main" val="4940536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sz="2800" dirty="0" smtClean="0"/>
              <a:t>Viðauki 2: Reynsla af spám Seðlabanka Íslands</a:t>
            </a:r>
            <a:endParaRPr lang="en-GB" sz="28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2939" y="908050"/>
            <a:ext cx="3911147" cy="5545138"/>
          </a:xfrm>
        </p:spPr>
      </p:pic>
    </p:spTree>
    <p:extLst>
      <p:ext uri="{BB962C8B-B14F-4D97-AF65-F5344CB8AC3E}">
        <p14:creationId xmlns:p14="http://schemas.microsoft.com/office/powerpoint/2010/main" val="4940536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sz="2800" dirty="0" smtClean="0"/>
              <a:t>Viðauki 2: Reynsla af spám Seðlabanka Íslands</a:t>
            </a:r>
            <a:endParaRPr lang="en-GB" sz="28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8810" y="1004696"/>
            <a:ext cx="3919404" cy="5351846"/>
          </a:xfrm>
        </p:spPr>
      </p:pic>
    </p:spTree>
    <p:extLst>
      <p:ext uri="{BB962C8B-B14F-4D97-AF65-F5344CB8AC3E}">
        <p14:creationId xmlns:p14="http://schemas.microsoft.com/office/powerpoint/2010/main" val="4940536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sz="2800" dirty="0" smtClean="0"/>
              <a:t>Viðauki 2: Reynsla af spám Seðlabanka Íslands</a:t>
            </a:r>
            <a:endParaRPr lang="en-GB" sz="28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5459" y="908050"/>
            <a:ext cx="3786106" cy="5545138"/>
          </a:xfrm>
        </p:spPr>
      </p:pic>
    </p:spTree>
    <p:extLst>
      <p:ext uri="{BB962C8B-B14F-4D97-AF65-F5344CB8AC3E}">
        <p14:creationId xmlns:p14="http://schemas.microsoft.com/office/powerpoint/2010/main" val="4940536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sz="2800" dirty="0" smtClean="0"/>
              <a:t>Viðauki 2: Reynsla af spám Seðlabanka Íslands</a:t>
            </a:r>
            <a:endParaRPr lang="en-GB" sz="28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0903" y="1138797"/>
            <a:ext cx="4035219" cy="5083644"/>
          </a:xfrm>
        </p:spPr>
      </p:pic>
    </p:spTree>
    <p:extLst>
      <p:ext uri="{BB962C8B-B14F-4D97-AF65-F5344CB8AC3E}">
        <p14:creationId xmlns:p14="http://schemas.microsoft.com/office/powerpoint/2010/main" val="4940536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sz="2800" dirty="0" smtClean="0"/>
              <a:t>I Efnahagshorfur og helstu óvissuþættir</a:t>
            </a:r>
            <a:endParaRPr lang="is-IS" sz="28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3951" y="1053460"/>
            <a:ext cx="4029123" cy="5254318"/>
          </a:xfrm>
        </p:spPr>
      </p:pic>
    </p:spTree>
    <p:extLst>
      <p:ext uri="{BB962C8B-B14F-4D97-AF65-F5344CB8AC3E}">
        <p14:creationId xmlns:p14="http://schemas.microsoft.com/office/powerpoint/2010/main" val="22872023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sz="2800" dirty="0" smtClean="0"/>
              <a:t>I Efnahagshorfur og helstu óvissuþættir</a:t>
            </a:r>
            <a:endParaRPr lang="is-IS" sz="28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7673" y="908050"/>
            <a:ext cx="3961679" cy="5545138"/>
          </a:xfrm>
        </p:spPr>
      </p:pic>
    </p:spTree>
    <p:extLst>
      <p:ext uri="{BB962C8B-B14F-4D97-AF65-F5344CB8AC3E}">
        <p14:creationId xmlns:p14="http://schemas.microsoft.com/office/powerpoint/2010/main" val="22872023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sz="2800" dirty="0" smtClean="0"/>
              <a:t>I Efnahagshorfur og helstu óvissuþættir</a:t>
            </a:r>
            <a:endParaRPr lang="is-IS" sz="28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5762" y="1467954"/>
            <a:ext cx="3925500" cy="4425330"/>
          </a:xfrm>
        </p:spPr>
      </p:pic>
    </p:spTree>
    <p:extLst>
      <p:ext uri="{BB962C8B-B14F-4D97-AF65-F5344CB8AC3E}">
        <p14:creationId xmlns:p14="http://schemas.microsoft.com/office/powerpoint/2010/main" val="22872023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sz="2800" dirty="0" smtClean="0"/>
              <a:t>I Efnahagshorfur og helstu óvissuþættir</a:t>
            </a:r>
            <a:endParaRPr lang="is-IS" sz="28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6521" y="1349091"/>
            <a:ext cx="4083983" cy="4663055"/>
          </a:xfrm>
        </p:spPr>
      </p:pic>
    </p:spTree>
    <p:extLst>
      <p:ext uri="{BB962C8B-B14F-4D97-AF65-F5344CB8AC3E}">
        <p14:creationId xmlns:p14="http://schemas.microsoft.com/office/powerpoint/2010/main" val="22872023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sz="2800" dirty="0" smtClean="0"/>
              <a:t>I Efnahagshorfur og helstu óvissuþættir</a:t>
            </a:r>
            <a:endParaRPr lang="is-IS" sz="28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1380" y="1373473"/>
            <a:ext cx="3974264" cy="4614291"/>
          </a:xfrm>
        </p:spPr>
      </p:pic>
    </p:spTree>
    <p:extLst>
      <p:ext uri="{BB962C8B-B14F-4D97-AF65-F5344CB8AC3E}">
        <p14:creationId xmlns:p14="http://schemas.microsoft.com/office/powerpoint/2010/main" val="22872023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sz="2000" dirty="0" smtClean="0"/>
              <a:t>Rammagrein I-1: Efnahagsþróunin í kjölfar fjármálakreppunnar og spár Seðlabankans</a:t>
            </a:r>
            <a:endParaRPr lang="is-IS" sz="2000" dirty="0"/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5664" y="1324709"/>
            <a:ext cx="4065696" cy="4711819"/>
          </a:xfrm>
        </p:spPr>
      </p:pic>
    </p:spTree>
    <p:extLst>
      <p:ext uri="{BB962C8B-B14F-4D97-AF65-F5344CB8AC3E}">
        <p14:creationId xmlns:p14="http://schemas.microsoft.com/office/powerpoint/2010/main" val="18145672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sz="2000" dirty="0" smtClean="0"/>
              <a:t>Rammagrein I-2: Efnahagsþróunin í kjölfar fjármálakreppunnar og spár Seðlabankans</a:t>
            </a:r>
            <a:endParaRPr lang="is-IS" sz="2000" dirty="0"/>
          </a:p>
        </p:txBody>
      </p:sp>
      <p:pic>
        <p:nvPicPr>
          <p:cNvPr id="5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3473" y="1361282"/>
            <a:ext cx="4090078" cy="4638673"/>
          </a:xfrm>
        </p:spPr>
      </p:pic>
    </p:spTree>
    <p:extLst>
      <p:ext uri="{BB962C8B-B14F-4D97-AF65-F5344CB8AC3E}">
        <p14:creationId xmlns:p14="http://schemas.microsoft.com/office/powerpoint/2010/main" val="6074448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sz="2400" dirty="0" smtClean="0"/>
              <a:t>Rammagrein I-2: Fjárfesting í kjölfar fjármálakreppa</a:t>
            </a:r>
            <a:endParaRPr lang="is-IS" sz="2400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6998" y="1108319"/>
            <a:ext cx="4023028" cy="5144599"/>
          </a:xfrm>
        </p:spPr>
      </p:pic>
    </p:spTree>
    <p:extLst>
      <p:ext uri="{BB962C8B-B14F-4D97-AF65-F5344CB8AC3E}">
        <p14:creationId xmlns:p14="http://schemas.microsoft.com/office/powerpoint/2010/main" val="24764151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sz="2800" dirty="0" smtClean="0"/>
              <a:t>I Efnahagshorfur og helstu óvissuþættir</a:t>
            </a:r>
            <a:endParaRPr lang="is-IS" sz="28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7676" y="908050"/>
            <a:ext cx="3961673" cy="5545138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sz="2400" dirty="0" smtClean="0"/>
              <a:t>Rammagrein I-2: Fjárfesting í kjölfar fjármálakreppa</a:t>
            </a:r>
            <a:endParaRPr lang="is-IS" sz="2400" dirty="0"/>
          </a:p>
        </p:txBody>
      </p:sp>
      <p:pic>
        <p:nvPicPr>
          <p:cNvPr id="3" name="Content Placeholder 2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2799" y="908050"/>
            <a:ext cx="3891426" cy="5545138"/>
          </a:xfrm>
        </p:spPr>
      </p:pic>
    </p:spTree>
    <p:extLst>
      <p:ext uri="{BB962C8B-B14F-4D97-AF65-F5344CB8AC3E}">
        <p14:creationId xmlns:p14="http://schemas.microsoft.com/office/powerpoint/2010/main" val="32357563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sz="2400" dirty="0" smtClean="0"/>
              <a:t>Rammagrein I-2: Fjárfesting í kjölfar fjármálakreppa</a:t>
            </a:r>
            <a:endParaRPr lang="is-IS" sz="2400" dirty="0"/>
          </a:p>
        </p:txBody>
      </p:sp>
      <p:pic>
        <p:nvPicPr>
          <p:cNvPr id="3" name="Content Placeholder 2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0174" y="908050"/>
            <a:ext cx="4216677" cy="5545138"/>
          </a:xfrm>
        </p:spPr>
      </p:pic>
    </p:spTree>
    <p:extLst>
      <p:ext uri="{BB962C8B-B14F-4D97-AF65-F5344CB8AC3E}">
        <p14:creationId xmlns:p14="http://schemas.microsoft.com/office/powerpoint/2010/main" val="32357563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sz="2400" dirty="0" smtClean="0"/>
              <a:t>Rammagrein I-2: Fjárfesting í kjölfar fjármálakreppa</a:t>
            </a:r>
            <a:endParaRPr lang="is-IS" sz="24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8993" y="1074794"/>
            <a:ext cx="4279039" cy="5211650"/>
          </a:xfrm>
        </p:spPr>
      </p:pic>
    </p:spTree>
    <p:extLst>
      <p:ext uri="{BB962C8B-B14F-4D97-AF65-F5344CB8AC3E}">
        <p14:creationId xmlns:p14="http://schemas.microsoft.com/office/powerpoint/2010/main" val="32357563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sz="2400" dirty="0" smtClean="0"/>
              <a:t>Rammagrein I-2: Fjárfesting í kjölfar fjármálakreppa</a:t>
            </a:r>
            <a:endParaRPr lang="is-IS" sz="24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8234" y="1090033"/>
            <a:ext cx="4120556" cy="5181172"/>
          </a:xfrm>
        </p:spPr>
      </p:pic>
    </p:spTree>
    <p:extLst>
      <p:ext uri="{BB962C8B-B14F-4D97-AF65-F5344CB8AC3E}">
        <p14:creationId xmlns:p14="http://schemas.microsoft.com/office/powerpoint/2010/main" val="32357563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sz="2800" dirty="0" smtClean="0"/>
              <a:t>II Ytri skilyrði og útflutningur</a:t>
            </a:r>
            <a:endParaRPr lang="is-IS" sz="2800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5664" y="1074794"/>
            <a:ext cx="4065696" cy="5211650"/>
          </a:xfrm>
        </p:spPr>
      </p:pic>
    </p:spTree>
    <p:extLst>
      <p:ext uri="{BB962C8B-B14F-4D97-AF65-F5344CB8AC3E}">
        <p14:creationId xmlns:p14="http://schemas.microsoft.com/office/powerpoint/2010/main" val="3885548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sz="2800" dirty="0" smtClean="0"/>
              <a:t>II Ytri skilyrði og útflutningur</a:t>
            </a:r>
            <a:endParaRPr lang="is-IS" sz="2800" dirty="0"/>
          </a:p>
        </p:txBody>
      </p:sp>
      <p:pic>
        <p:nvPicPr>
          <p:cNvPr id="3" name="Content Placeholder 2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1184" y="1294232"/>
            <a:ext cx="4254657" cy="4772774"/>
          </a:xfrm>
        </p:spPr>
      </p:pic>
    </p:spTree>
    <p:extLst>
      <p:ext uri="{BB962C8B-B14F-4D97-AF65-F5344CB8AC3E}">
        <p14:creationId xmlns:p14="http://schemas.microsoft.com/office/powerpoint/2010/main" val="30313545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sz="2800" dirty="0" smtClean="0"/>
              <a:t>II Ytri skilyrði og útflutningur</a:t>
            </a:r>
            <a:endParaRPr lang="is-IS" sz="2800" dirty="0"/>
          </a:p>
        </p:txBody>
      </p:sp>
      <p:pic>
        <p:nvPicPr>
          <p:cNvPr id="3" name="Content Placeholder 2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5468" y="922407"/>
            <a:ext cx="4346089" cy="5516424"/>
          </a:xfrm>
        </p:spPr>
      </p:pic>
    </p:spTree>
    <p:extLst>
      <p:ext uri="{BB962C8B-B14F-4D97-AF65-F5344CB8AC3E}">
        <p14:creationId xmlns:p14="http://schemas.microsoft.com/office/powerpoint/2010/main" val="30313545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sz="2800" dirty="0" smtClean="0"/>
              <a:t>II Ytri skilyrði og útflutningur</a:t>
            </a:r>
            <a:endParaRPr lang="is-IS" sz="2800" dirty="0"/>
          </a:p>
        </p:txBody>
      </p:sp>
      <p:pic>
        <p:nvPicPr>
          <p:cNvPr id="3" name="Content Placeholder 2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4330" y="1150988"/>
            <a:ext cx="4108365" cy="5059262"/>
          </a:xfrm>
        </p:spPr>
      </p:pic>
    </p:spTree>
    <p:extLst>
      <p:ext uri="{BB962C8B-B14F-4D97-AF65-F5344CB8AC3E}">
        <p14:creationId xmlns:p14="http://schemas.microsoft.com/office/powerpoint/2010/main" val="30313545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sz="2800" dirty="0" smtClean="0"/>
              <a:t>II Ytri skilyrði og útflutningur</a:t>
            </a:r>
            <a:endParaRPr lang="is-IS" sz="2800" dirty="0"/>
          </a:p>
        </p:txBody>
      </p:sp>
      <p:pic>
        <p:nvPicPr>
          <p:cNvPr id="3" name="Content Placeholder 2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4807" y="1214990"/>
            <a:ext cx="4047410" cy="4931257"/>
          </a:xfrm>
        </p:spPr>
      </p:pic>
    </p:spTree>
    <p:extLst>
      <p:ext uri="{BB962C8B-B14F-4D97-AF65-F5344CB8AC3E}">
        <p14:creationId xmlns:p14="http://schemas.microsoft.com/office/powerpoint/2010/main" val="30313545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sz="2800" dirty="0" smtClean="0"/>
              <a:t>II Ytri skilyrði og útflutningur</a:t>
            </a:r>
            <a:endParaRPr lang="is-IS" sz="2800" dirty="0"/>
          </a:p>
        </p:txBody>
      </p:sp>
      <p:pic>
        <p:nvPicPr>
          <p:cNvPr id="3" name="Content Placeholder 2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1393" y="908050"/>
            <a:ext cx="3674238" cy="5545138"/>
          </a:xfrm>
        </p:spPr>
      </p:pic>
    </p:spTree>
    <p:extLst>
      <p:ext uri="{BB962C8B-B14F-4D97-AF65-F5344CB8AC3E}">
        <p14:creationId xmlns:p14="http://schemas.microsoft.com/office/powerpoint/2010/main" val="30313545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sz="2800" dirty="0" smtClean="0"/>
              <a:t>I Efnahagshorfur og helstu óvissuþættir</a:t>
            </a:r>
            <a:endParaRPr lang="is-IS" sz="2800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9653" y="1516717"/>
            <a:ext cx="4577718" cy="4327803"/>
          </a:xfrm>
        </p:spPr>
      </p:pic>
    </p:spTree>
    <p:extLst>
      <p:ext uri="{BB962C8B-B14F-4D97-AF65-F5344CB8AC3E}">
        <p14:creationId xmlns:p14="http://schemas.microsoft.com/office/powerpoint/2010/main" val="19971022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sz="2800" dirty="0" smtClean="0"/>
              <a:t>II Ytri skilyrði og útflutningur</a:t>
            </a:r>
            <a:endParaRPr lang="is-IS" sz="2800" dirty="0"/>
          </a:p>
        </p:txBody>
      </p:sp>
      <p:pic>
        <p:nvPicPr>
          <p:cNvPr id="3" name="Content Placeholder 2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9589" y="908050"/>
            <a:ext cx="4057846" cy="5545138"/>
          </a:xfrm>
        </p:spPr>
      </p:pic>
    </p:spTree>
    <p:extLst>
      <p:ext uri="{BB962C8B-B14F-4D97-AF65-F5344CB8AC3E}">
        <p14:creationId xmlns:p14="http://schemas.microsoft.com/office/powerpoint/2010/main" val="30313545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sz="2800" dirty="0" smtClean="0"/>
              <a:t>II Ytri skilyrði og útflutningur</a:t>
            </a:r>
            <a:endParaRPr lang="is-IS" sz="2800" dirty="0"/>
          </a:p>
        </p:txBody>
      </p:sp>
      <p:pic>
        <p:nvPicPr>
          <p:cNvPr id="3" name="Content Placeholder 2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3473" y="922407"/>
            <a:ext cx="4090078" cy="5516424"/>
          </a:xfrm>
        </p:spPr>
      </p:pic>
    </p:spTree>
    <p:extLst>
      <p:ext uri="{BB962C8B-B14F-4D97-AF65-F5344CB8AC3E}">
        <p14:creationId xmlns:p14="http://schemas.microsoft.com/office/powerpoint/2010/main" val="30313545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sz="2800" dirty="0" smtClean="0"/>
              <a:t>II Ytri skilyrði og útflutningur</a:t>
            </a:r>
            <a:endParaRPr lang="is-IS" sz="2800" dirty="0"/>
          </a:p>
        </p:txBody>
      </p:sp>
      <p:pic>
        <p:nvPicPr>
          <p:cNvPr id="3" name="Content Placeholder 2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0131" y="1086985"/>
            <a:ext cx="4516763" cy="5187268"/>
          </a:xfrm>
        </p:spPr>
      </p:pic>
    </p:spTree>
    <p:extLst>
      <p:ext uri="{BB962C8B-B14F-4D97-AF65-F5344CB8AC3E}">
        <p14:creationId xmlns:p14="http://schemas.microsoft.com/office/powerpoint/2010/main" val="30313545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sz="2800" dirty="0" smtClean="0"/>
              <a:t>II Ytri skilyrði og útflutningur</a:t>
            </a:r>
            <a:endParaRPr lang="is-IS" sz="2800" dirty="0"/>
          </a:p>
        </p:txBody>
      </p:sp>
      <p:pic>
        <p:nvPicPr>
          <p:cNvPr id="3" name="Content Placeholder 2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6342" y="908050"/>
            <a:ext cx="3904340" cy="5545138"/>
          </a:xfrm>
        </p:spPr>
      </p:pic>
    </p:spTree>
    <p:extLst>
      <p:ext uri="{BB962C8B-B14F-4D97-AF65-F5344CB8AC3E}">
        <p14:creationId xmlns:p14="http://schemas.microsoft.com/office/powerpoint/2010/main" val="30313545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sz="2800" dirty="0" smtClean="0"/>
              <a:t>II Ytri skilyrði og útflutningur</a:t>
            </a:r>
            <a:endParaRPr lang="is-IS" sz="2800" dirty="0"/>
          </a:p>
        </p:txBody>
      </p:sp>
      <p:pic>
        <p:nvPicPr>
          <p:cNvPr id="3" name="Content Placeholder 2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3473" y="1309471"/>
            <a:ext cx="4090078" cy="4742296"/>
          </a:xfrm>
        </p:spPr>
      </p:pic>
    </p:spTree>
    <p:extLst>
      <p:ext uri="{BB962C8B-B14F-4D97-AF65-F5344CB8AC3E}">
        <p14:creationId xmlns:p14="http://schemas.microsoft.com/office/powerpoint/2010/main" val="30313545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sz="2800" dirty="0" smtClean="0"/>
              <a:t>II Ytri skilyrði og útflutningur</a:t>
            </a:r>
            <a:endParaRPr lang="is-IS" sz="2800" dirty="0"/>
          </a:p>
        </p:txBody>
      </p:sp>
      <p:pic>
        <p:nvPicPr>
          <p:cNvPr id="3" name="Content Placeholder 2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3473" y="1004696"/>
            <a:ext cx="4090078" cy="5351846"/>
          </a:xfrm>
        </p:spPr>
      </p:pic>
    </p:spTree>
    <p:extLst>
      <p:ext uri="{BB962C8B-B14F-4D97-AF65-F5344CB8AC3E}">
        <p14:creationId xmlns:p14="http://schemas.microsoft.com/office/powerpoint/2010/main" val="18376840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sz="2800" dirty="0" smtClean="0"/>
              <a:t>II Ytri skilyrði og útflutningur</a:t>
            </a:r>
            <a:endParaRPr lang="is-IS" sz="2800" dirty="0"/>
          </a:p>
        </p:txBody>
      </p:sp>
      <p:pic>
        <p:nvPicPr>
          <p:cNvPr id="3" name="Content Placeholder 2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3862" y="908050"/>
            <a:ext cx="3749301" cy="5545138"/>
          </a:xfrm>
        </p:spPr>
      </p:pic>
    </p:spTree>
    <p:extLst>
      <p:ext uri="{BB962C8B-B14F-4D97-AF65-F5344CB8AC3E}">
        <p14:creationId xmlns:p14="http://schemas.microsoft.com/office/powerpoint/2010/main" val="18376840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sz="2800" dirty="0" smtClean="0"/>
              <a:t>III </a:t>
            </a:r>
            <a:r>
              <a:rPr lang="is-IS" sz="2800" dirty="0" err="1" smtClean="0"/>
              <a:t>Fjármálaeg</a:t>
            </a:r>
            <a:r>
              <a:rPr lang="is-IS" sz="2800" dirty="0" smtClean="0"/>
              <a:t> skilyrði</a:t>
            </a:r>
            <a:endParaRPr lang="is-IS" sz="2800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7676" y="908050"/>
            <a:ext cx="3961673" cy="5545138"/>
          </a:xfrm>
        </p:spPr>
      </p:pic>
    </p:spTree>
    <p:extLst>
      <p:ext uri="{BB962C8B-B14F-4D97-AF65-F5344CB8AC3E}">
        <p14:creationId xmlns:p14="http://schemas.microsoft.com/office/powerpoint/2010/main" val="36103714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sz="2800" dirty="0" smtClean="0"/>
              <a:t>III </a:t>
            </a:r>
            <a:r>
              <a:rPr lang="is-IS" sz="2800" dirty="0" err="1" smtClean="0"/>
              <a:t>Fjármálaeg</a:t>
            </a:r>
            <a:r>
              <a:rPr lang="is-IS" sz="2800" dirty="0" smtClean="0"/>
              <a:t> skilyrði</a:t>
            </a:r>
            <a:endParaRPr lang="is-IS" sz="2800" dirty="0"/>
          </a:p>
        </p:txBody>
      </p:sp>
      <p:pic>
        <p:nvPicPr>
          <p:cNvPr id="3" name="Content Placeholder 2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6088" y="908050"/>
            <a:ext cx="3844848" cy="5545138"/>
          </a:xfrm>
        </p:spPr>
      </p:pic>
    </p:spTree>
    <p:extLst>
      <p:ext uri="{BB962C8B-B14F-4D97-AF65-F5344CB8AC3E}">
        <p14:creationId xmlns:p14="http://schemas.microsoft.com/office/powerpoint/2010/main" val="40852283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sz="2800" dirty="0" smtClean="0"/>
              <a:t>III </a:t>
            </a:r>
            <a:r>
              <a:rPr lang="is-IS" sz="2800" dirty="0" err="1" smtClean="0"/>
              <a:t>Fjármálaeg</a:t>
            </a:r>
            <a:r>
              <a:rPr lang="is-IS" sz="2800" dirty="0" smtClean="0"/>
              <a:t> skilyrði</a:t>
            </a:r>
            <a:endParaRPr lang="is-IS" sz="2800" dirty="0"/>
          </a:p>
        </p:txBody>
      </p:sp>
      <p:pic>
        <p:nvPicPr>
          <p:cNvPr id="3" name="Content Placeholder 2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6142" y="1184513"/>
            <a:ext cx="4004741" cy="4992212"/>
          </a:xfrm>
        </p:spPr>
      </p:pic>
    </p:spTree>
    <p:extLst>
      <p:ext uri="{BB962C8B-B14F-4D97-AF65-F5344CB8AC3E}">
        <p14:creationId xmlns:p14="http://schemas.microsoft.com/office/powerpoint/2010/main" val="40852283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sz="2800" dirty="0" smtClean="0"/>
              <a:t>I Efnahagshorfur og helstu óvissuþættir</a:t>
            </a:r>
            <a:endParaRPr lang="is-IS" sz="28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8614" y="1379569"/>
            <a:ext cx="4199797" cy="4602100"/>
          </a:xfrm>
        </p:spPr>
      </p:pic>
    </p:spTree>
    <p:extLst>
      <p:ext uri="{BB962C8B-B14F-4D97-AF65-F5344CB8AC3E}">
        <p14:creationId xmlns:p14="http://schemas.microsoft.com/office/powerpoint/2010/main" val="22872023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sz="2800" dirty="0" smtClean="0"/>
              <a:t>III </a:t>
            </a:r>
            <a:r>
              <a:rPr lang="is-IS" sz="2800" dirty="0" err="1" smtClean="0"/>
              <a:t>Fjármálaeg</a:t>
            </a:r>
            <a:r>
              <a:rPr lang="is-IS" sz="2800" dirty="0" smtClean="0"/>
              <a:t> skilyrði</a:t>
            </a:r>
            <a:endParaRPr lang="is-IS" sz="2800" dirty="0"/>
          </a:p>
        </p:txBody>
      </p:sp>
      <p:pic>
        <p:nvPicPr>
          <p:cNvPr id="3" name="Content Placeholder 2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1858" y="1157083"/>
            <a:ext cx="3913309" cy="5047071"/>
          </a:xfrm>
        </p:spPr>
      </p:pic>
    </p:spTree>
    <p:extLst>
      <p:ext uri="{BB962C8B-B14F-4D97-AF65-F5344CB8AC3E}">
        <p14:creationId xmlns:p14="http://schemas.microsoft.com/office/powerpoint/2010/main" val="40852283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sz="2800" dirty="0" smtClean="0"/>
              <a:t>III </a:t>
            </a:r>
            <a:r>
              <a:rPr lang="is-IS" sz="2800" dirty="0" err="1" smtClean="0"/>
              <a:t>Fjármálaeg</a:t>
            </a:r>
            <a:r>
              <a:rPr lang="is-IS" sz="2800" dirty="0" smtClean="0"/>
              <a:t> skilyrði</a:t>
            </a:r>
            <a:endParaRPr lang="is-IS" sz="2800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8810" y="1141844"/>
            <a:ext cx="3919404" cy="5077549"/>
          </a:xfrm>
        </p:spPr>
      </p:pic>
    </p:spTree>
    <p:extLst>
      <p:ext uri="{BB962C8B-B14F-4D97-AF65-F5344CB8AC3E}">
        <p14:creationId xmlns:p14="http://schemas.microsoft.com/office/powerpoint/2010/main" val="40852283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sz="2800" dirty="0" smtClean="0"/>
              <a:t>III </a:t>
            </a:r>
            <a:r>
              <a:rPr lang="is-IS" sz="2800" dirty="0" err="1" smtClean="0"/>
              <a:t>Fjármálaeg</a:t>
            </a:r>
            <a:r>
              <a:rPr lang="is-IS" sz="2800" dirty="0" smtClean="0"/>
              <a:t> skilyrði</a:t>
            </a:r>
            <a:endParaRPr lang="is-IS" sz="2800" dirty="0"/>
          </a:p>
        </p:txBody>
      </p:sp>
      <p:pic>
        <p:nvPicPr>
          <p:cNvPr id="3" name="Content Placeholder 2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8038" y="1114415"/>
            <a:ext cx="4400948" cy="5132408"/>
          </a:xfrm>
        </p:spPr>
      </p:pic>
    </p:spTree>
    <p:extLst>
      <p:ext uri="{BB962C8B-B14F-4D97-AF65-F5344CB8AC3E}">
        <p14:creationId xmlns:p14="http://schemas.microsoft.com/office/powerpoint/2010/main" val="40852283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sz="2800" dirty="0" smtClean="0"/>
              <a:t>III </a:t>
            </a:r>
            <a:r>
              <a:rPr lang="is-IS" sz="2800" dirty="0" err="1" smtClean="0"/>
              <a:t>Fjármálaeg</a:t>
            </a:r>
            <a:r>
              <a:rPr lang="is-IS" sz="2800" dirty="0" smtClean="0"/>
              <a:t> skilyrði</a:t>
            </a:r>
            <a:endParaRPr lang="is-IS" sz="2800" dirty="0"/>
          </a:p>
        </p:txBody>
      </p:sp>
      <p:pic>
        <p:nvPicPr>
          <p:cNvPr id="3" name="Content Placeholder 2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5664" y="1352139"/>
            <a:ext cx="4065696" cy="4656959"/>
          </a:xfrm>
        </p:spPr>
      </p:pic>
    </p:spTree>
    <p:extLst>
      <p:ext uri="{BB962C8B-B14F-4D97-AF65-F5344CB8AC3E}">
        <p14:creationId xmlns:p14="http://schemas.microsoft.com/office/powerpoint/2010/main" val="40852283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sz="2800" dirty="0" smtClean="0"/>
              <a:t>III </a:t>
            </a:r>
            <a:r>
              <a:rPr lang="is-IS" sz="2800" dirty="0" err="1" smtClean="0"/>
              <a:t>Fjármálaeg</a:t>
            </a:r>
            <a:r>
              <a:rPr lang="is-IS" sz="2800" dirty="0" smtClean="0"/>
              <a:t> skilyrði</a:t>
            </a:r>
            <a:endParaRPr lang="is-IS" sz="2800" dirty="0"/>
          </a:p>
        </p:txBody>
      </p:sp>
      <p:pic>
        <p:nvPicPr>
          <p:cNvPr id="3" name="Content Placeholder 2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8712" y="922407"/>
            <a:ext cx="4059601" cy="5516424"/>
          </a:xfrm>
        </p:spPr>
      </p:pic>
    </p:spTree>
    <p:extLst>
      <p:ext uri="{BB962C8B-B14F-4D97-AF65-F5344CB8AC3E}">
        <p14:creationId xmlns:p14="http://schemas.microsoft.com/office/powerpoint/2010/main" val="40852283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sz="2800" dirty="0" smtClean="0"/>
              <a:t>III </a:t>
            </a:r>
            <a:r>
              <a:rPr lang="is-IS" sz="2800" dirty="0" err="1" smtClean="0"/>
              <a:t>Fjármálaeg</a:t>
            </a:r>
            <a:r>
              <a:rPr lang="is-IS" sz="2800" dirty="0" smtClean="0"/>
              <a:t> skilyrði</a:t>
            </a:r>
            <a:endParaRPr lang="is-IS" sz="2800" dirty="0"/>
          </a:p>
        </p:txBody>
      </p:sp>
      <p:pic>
        <p:nvPicPr>
          <p:cNvPr id="3" name="Content Placeholder 2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2139" y="1086985"/>
            <a:ext cx="4132747" cy="5187268"/>
          </a:xfrm>
        </p:spPr>
      </p:pic>
    </p:spTree>
    <p:extLst>
      <p:ext uri="{BB962C8B-B14F-4D97-AF65-F5344CB8AC3E}">
        <p14:creationId xmlns:p14="http://schemas.microsoft.com/office/powerpoint/2010/main" val="40852283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sz="3600" dirty="0"/>
              <a:t>III </a:t>
            </a:r>
            <a:r>
              <a:rPr lang="is-IS" sz="3600" dirty="0" err="1"/>
              <a:t>Fjármálaeg</a:t>
            </a:r>
            <a:r>
              <a:rPr lang="is-IS" sz="3600" dirty="0"/>
              <a:t> skilyrði</a:t>
            </a:r>
            <a:endParaRPr lang="en-GB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5664" y="1321662"/>
            <a:ext cx="4065696" cy="4717914"/>
          </a:xfrm>
        </p:spPr>
      </p:pic>
    </p:spTree>
    <p:extLst>
      <p:ext uri="{BB962C8B-B14F-4D97-AF65-F5344CB8AC3E}">
        <p14:creationId xmlns:p14="http://schemas.microsoft.com/office/powerpoint/2010/main" val="35899761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sz="3600" dirty="0"/>
              <a:t>III </a:t>
            </a:r>
            <a:r>
              <a:rPr lang="is-IS" sz="3600" dirty="0" err="1"/>
              <a:t>Fjármálaeg</a:t>
            </a:r>
            <a:r>
              <a:rPr lang="is-IS" sz="3600" dirty="0"/>
              <a:t> skilyrði</a:t>
            </a:r>
            <a:endParaRPr lang="en-GB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9569" y="1230229"/>
            <a:ext cx="4077887" cy="4900779"/>
          </a:xfrm>
        </p:spPr>
      </p:pic>
    </p:spTree>
    <p:extLst>
      <p:ext uri="{BB962C8B-B14F-4D97-AF65-F5344CB8AC3E}">
        <p14:creationId xmlns:p14="http://schemas.microsoft.com/office/powerpoint/2010/main" val="16141086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sz="3600" dirty="0"/>
              <a:t>III </a:t>
            </a:r>
            <a:r>
              <a:rPr lang="is-IS" sz="3600" dirty="0" err="1"/>
              <a:t>Fjármálaeg</a:t>
            </a:r>
            <a:r>
              <a:rPr lang="is-IS" sz="3600" dirty="0"/>
              <a:t> skilyrði</a:t>
            </a:r>
            <a:endParaRPr lang="en-GB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1184" y="1190608"/>
            <a:ext cx="4254657" cy="4980021"/>
          </a:xfrm>
        </p:spPr>
      </p:pic>
    </p:spTree>
    <p:extLst>
      <p:ext uri="{BB962C8B-B14F-4D97-AF65-F5344CB8AC3E}">
        <p14:creationId xmlns:p14="http://schemas.microsoft.com/office/powerpoint/2010/main" val="12120648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sz="3600" dirty="0"/>
              <a:t>III </a:t>
            </a:r>
            <a:r>
              <a:rPr lang="is-IS" sz="3600" dirty="0" err="1"/>
              <a:t>Fjármálaeg</a:t>
            </a:r>
            <a:r>
              <a:rPr lang="is-IS" sz="3600" dirty="0"/>
              <a:t> skilyrði</a:t>
            </a:r>
            <a:endParaRPr lang="en-GB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8720" y="908050"/>
            <a:ext cx="4099585" cy="5545138"/>
          </a:xfrm>
        </p:spPr>
      </p:pic>
    </p:spTree>
    <p:extLst>
      <p:ext uri="{BB962C8B-B14F-4D97-AF65-F5344CB8AC3E}">
        <p14:creationId xmlns:p14="http://schemas.microsoft.com/office/powerpoint/2010/main" val="29362879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sz="2800" dirty="0" smtClean="0"/>
              <a:t>I Efnahagshorfur og helstu óvissuþættir</a:t>
            </a:r>
            <a:endParaRPr lang="is-IS" sz="28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4218" y="1047364"/>
            <a:ext cx="4888588" cy="5266509"/>
          </a:xfrm>
        </p:spPr>
      </p:pic>
    </p:spTree>
    <p:extLst>
      <p:ext uri="{BB962C8B-B14F-4D97-AF65-F5344CB8AC3E}">
        <p14:creationId xmlns:p14="http://schemas.microsoft.com/office/powerpoint/2010/main" val="22872023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sz="2800" dirty="0" smtClean="0"/>
              <a:t>IV Innlend eftirspurn og framleiðsla</a:t>
            </a:r>
            <a:endParaRPr lang="is-IS" sz="28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5566" y="1294232"/>
            <a:ext cx="4205893" cy="4772774"/>
          </a:xfrm>
        </p:spPr>
      </p:pic>
    </p:spTree>
    <p:extLst>
      <p:ext uri="{BB962C8B-B14F-4D97-AF65-F5344CB8AC3E}">
        <p14:creationId xmlns:p14="http://schemas.microsoft.com/office/powerpoint/2010/main" val="35021710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sz="2800" dirty="0" smtClean="0"/>
              <a:t>IV Innlend eftirspurn og framleiðsla</a:t>
            </a:r>
            <a:endParaRPr lang="is-IS" sz="28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8871" y="908050"/>
            <a:ext cx="4179282" cy="5545138"/>
          </a:xfrm>
        </p:spPr>
      </p:pic>
    </p:spTree>
    <p:extLst>
      <p:ext uri="{BB962C8B-B14F-4D97-AF65-F5344CB8AC3E}">
        <p14:creationId xmlns:p14="http://schemas.microsoft.com/office/powerpoint/2010/main" val="10629050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sz="2800" dirty="0" smtClean="0"/>
              <a:t>IV Innlend eftirspurn og framleiðsla</a:t>
            </a:r>
            <a:endParaRPr lang="is-IS" sz="28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7279" y="1507574"/>
            <a:ext cx="4242466" cy="4346089"/>
          </a:xfrm>
        </p:spPr>
      </p:pic>
    </p:spTree>
    <p:extLst>
      <p:ext uri="{BB962C8B-B14F-4D97-AF65-F5344CB8AC3E}">
        <p14:creationId xmlns:p14="http://schemas.microsoft.com/office/powerpoint/2010/main" val="10629050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sz="2800" dirty="0" smtClean="0"/>
              <a:t>IV Innlend eftirspurn og framleiðsla</a:t>
            </a:r>
            <a:endParaRPr lang="is-IS" sz="28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3644" y="908050"/>
            <a:ext cx="3709736" cy="5545138"/>
          </a:xfrm>
        </p:spPr>
      </p:pic>
    </p:spTree>
    <p:extLst>
      <p:ext uri="{BB962C8B-B14F-4D97-AF65-F5344CB8AC3E}">
        <p14:creationId xmlns:p14="http://schemas.microsoft.com/office/powerpoint/2010/main" val="10629050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sz="2800" dirty="0" smtClean="0"/>
              <a:t>IV Innlend eftirspurn og framleiðsla</a:t>
            </a:r>
            <a:endParaRPr lang="is-IS" sz="28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3361" y="1044317"/>
            <a:ext cx="4870302" cy="5272604"/>
          </a:xfrm>
        </p:spPr>
      </p:pic>
    </p:spTree>
    <p:extLst>
      <p:ext uri="{BB962C8B-B14F-4D97-AF65-F5344CB8AC3E}">
        <p14:creationId xmlns:p14="http://schemas.microsoft.com/office/powerpoint/2010/main" val="10629050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sz="2800" dirty="0" smtClean="0"/>
              <a:t>IV Innlend eftirspurn og framleiðsla</a:t>
            </a:r>
            <a:endParaRPr lang="is-IS" sz="28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8712" y="1129653"/>
            <a:ext cx="4059601" cy="5101931"/>
          </a:xfrm>
        </p:spPr>
      </p:pic>
    </p:spTree>
    <p:extLst>
      <p:ext uri="{BB962C8B-B14F-4D97-AF65-F5344CB8AC3E}">
        <p14:creationId xmlns:p14="http://schemas.microsoft.com/office/powerpoint/2010/main" val="10629050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sz="2800" dirty="0" smtClean="0"/>
              <a:t>IV Innlend eftirspurn og framleiðsla</a:t>
            </a:r>
            <a:endParaRPr lang="is-IS" sz="28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7511" y="908050"/>
            <a:ext cx="3982002" cy="5545138"/>
          </a:xfrm>
        </p:spPr>
      </p:pic>
    </p:spTree>
    <p:extLst>
      <p:ext uri="{BB962C8B-B14F-4D97-AF65-F5344CB8AC3E}">
        <p14:creationId xmlns:p14="http://schemas.microsoft.com/office/powerpoint/2010/main" val="10629050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sz="2800" dirty="0" smtClean="0"/>
              <a:t>IV Innlend eftirspurn og framleiðsla</a:t>
            </a:r>
            <a:endParaRPr lang="is-IS" sz="28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3754" y="1047364"/>
            <a:ext cx="4309516" cy="5266509"/>
          </a:xfrm>
        </p:spPr>
      </p:pic>
    </p:spTree>
    <p:extLst>
      <p:ext uri="{BB962C8B-B14F-4D97-AF65-F5344CB8AC3E}">
        <p14:creationId xmlns:p14="http://schemas.microsoft.com/office/powerpoint/2010/main" val="10629050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sz="2800" dirty="0" smtClean="0"/>
              <a:t>IV Innlend eftirspurn og framleiðsla</a:t>
            </a:r>
            <a:endParaRPr lang="is-IS" sz="28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4807" y="1644723"/>
            <a:ext cx="4047410" cy="4071792"/>
          </a:xfrm>
        </p:spPr>
      </p:pic>
    </p:spTree>
    <p:extLst>
      <p:ext uri="{BB962C8B-B14F-4D97-AF65-F5344CB8AC3E}">
        <p14:creationId xmlns:p14="http://schemas.microsoft.com/office/powerpoint/2010/main" val="10629050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sz="2800" dirty="0" smtClean="0"/>
              <a:t>IV Innlend eftirspurn og framleiðsla</a:t>
            </a:r>
            <a:endParaRPr lang="is-IS" sz="28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3094" y="1111367"/>
            <a:ext cx="4010837" cy="5138504"/>
          </a:xfrm>
        </p:spPr>
      </p:pic>
    </p:spTree>
    <p:extLst>
      <p:ext uri="{BB962C8B-B14F-4D97-AF65-F5344CB8AC3E}">
        <p14:creationId xmlns:p14="http://schemas.microsoft.com/office/powerpoint/2010/main" val="10629050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sz="2800" dirty="0" smtClean="0"/>
              <a:t>I Efnahagshorfur og helstu óvissuþættir</a:t>
            </a:r>
            <a:endParaRPr lang="is-IS" sz="28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1282" y="1498431"/>
            <a:ext cx="4114460" cy="4364375"/>
          </a:xfrm>
        </p:spPr>
      </p:pic>
    </p:spTree>
    <p:extLst>
      <p:ext uri="{BB962C8B-B14F-4D97-AF65-F5344CB8AC3E}">
        <p14:creationId xmlns:p14="http://schemas.microsoft.com/office/powerpoint/2010/main" val="22872023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sz="2800" dirty="0" smtClean="0"/>
              <a:t>IV Innlend eftirspurn og framleiðsla</a:t>
            </a:r>
            <a:endParaRPr lang="is-IS" sz="28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1858" y="1663009"/>
            <a:ext cx="3913309" cy="4035219"/>
          </a:xfrm>
        </p:spPr>
      </p:pic>
    </p:spTree>
    <p:extLst>
      <p:ext uri="{BB962C8B-B14F-4D97-AF65-F5344CB8AC3E}">
        <p14:creationId xmlns:p14="http://schemas.microsoft.com/office/powerpoint/2010/main" val="10629050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sz="2800" dirty="0" smtClean="0"/>
              <a:t>IV Innlend eftirspurn og framleiðsla</a:t>
            </a:r>
            <a:endParaRPr lang="is-IS" sz="28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7380" y="908050"/>
            <a:ext cx="3822265" cy="5545138"/>
          </a:xfrm>
        </p:spPr>
      </p:pic>
    </p:spTree>
    <p:extLst>
      <p:ext uri="{BB962C8B-B14F-4D97-AF65-F5344CB8AC3E}">
        <p14:creationId xmlns:p14="http://schemas.microsoft.com/office/powerpoint/2010/main" val="10629050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sz="2800" dirty="0" smtClean="0"/>
              <a:t>IV Innlend eftirspurn og framleiðsla</a:t>
            </a:r>
            <a:endParaRPr lang="is-IS" sz="28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8712" y="1339948"/>
            <a:ext cx="4059601" cy="4681341"/>
          </a:xfrm>
        </p:spPr>
      </p:pic>
    </p:spTree>
    <p:extLst>
      <p:ext uri="{BB962C8B-B14F-4D97-AF65-F5344CB8AC3E}">
        <p14:creationId xmlns:p14="http://schemas.microsoft.com/office/powerpoint/2010/main" val="10629050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sz="2800" dirty="0" smtClean="0"/>
              <a:t>IV Innlend eftirspurn og framleiðsla</a:t>
            </a:r>
            <a:endParaRPr lang="is-IS" sz="28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8712" y="1211943"/>
            <a:ext cx="4059601" cy="4937352"/>
          </a:xfrm>
        </p:spPr>
      </p:pic>
    </p:spTree>
    <p:extLst>
      <p:ext uri="{BB962C8B-B14F-4D97-AF65-F5344CB8AC3E}">
        <p14:creationId xmlns:p14="http://schemas.microsoft.com/office/powerpoint/2010/main" val="10629050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sz="2800" dirty="0" smtClean="0"/>
              <a:t>IV Innlend eftirspurn og framleiðsla</a:t>
            </a:r>
            <a:endParaRPr lang="is-IS" sz="28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1760" y="1172322"/>
            <a:ext cx="4053505" cy="5016594"/>
          </a:xfrm>
        </p:spPr>
      </p:pic>
    </p:spTree>
    <p:extLst>
      <p:ext uri="{BB962C8B-B14F-4D97-AF65-F5344CB8AC3E}">
        <p14:creationId xmlns:p14="http://schemas.microsoft.com/office/powerpoint/2010/main" val="10629050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sz="2800" dirty="0" smtClean="0"/>
              <a:t>IV Innlend eftirspurn og framleiðsla</a:t>
            </a:r>
            <a:endParaRPr lang="is-IS" sz="28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6146" y="908050"/>
            <a:ext cx="3804733" cy="5545138"/>
          </a:xfrm>
        </p:spPr>
      </p:pic>
    </p:spTree>
    <p:extLst>
      <p:ext uri="{BB962C8B-B14F-4D97-AF65-F5344CB8AC3E}">
        <p14:creationId xmlns:p14="http://schemas.microsoft.com/office/powerpoint/2010/main" val="10629050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sz="2800" dirty="0" smtClean="0"/>
              <a:t>IV Innlend eftirspurn og framleiðsla</a:t>
            </a:r>
            <a:endParaRPr lang="is-IS" sz="2800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3375" y="1297280"/>
            <a:ext cx="4230275" cy="4766678"/>
          </a:xfrm>
        </p:spPr>
      </p:pic>
    </p:spTree>
    <p:extLst>
      <p:ext uri="{BB962C8B-B14F-4D97-AF65-F5344CB8AC3E}">
        <p14:creationId xmlns:p14="http://schemas.microsoft.com/office/powerpoint/2010/main" val="9175866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sz="2300" dirty="0" smtClean="0"/>
              <a:t>Rammagrein IV-1 Árstíðarleiðrétting landsframleiðslu</a:t>
            </a:r>
            <a:endParaRPr lang="is-IS" sz="2300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3473" y="1297280"/>
            <a:ext cx="4090078" cy="4766678"/>
          </a:xfrm>
        </p:spPr>
      </p:pic>
    </p:spTree>
    <p:extLst>
      <p:ext uri="{BB962C8B-B14F-4D97-AF65-F5344CB8AC3E}">
        <p14:creationId xmlns:p14="http://schemas.microsoft.com/office/powerpoint/2010/main" val="26955885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sz="2300" dirty="0" smtClean="0"/>
              <a:t>Rammagrein IV-1 Árstíðarleiðrétting landsframleiðslu</a:t>
            </a:r>
            <a:endParaRPr lang="is-IS" sz="2300" dirty="0"/>
          </a:p>
        </p:txBody>
      </p:sp>
      <p:pic>
        <p:nvPicPr>
          <p:cNvPr id="3" name="Content Placeholder 2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3473" y="1297280"/>
            <a:ext cx="4090078" cy="4766678"/>
          </a:xfrm>
        </p:spPr>
      </p:pic>
    </p:spTree>
    <p:extLst>
      <p:ext uri="{BB962C8B-B14F-4D97-AF65-F5344CB8AC3E}">
        <p14:creationId xmlns:p14="http://schemas.microsoft.com/office/powerpoint/2010/main" val="12175796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sz="2300" dirty="0" smtClean="0"/>
              <a:t>Rammagrein IV-1 Árstíðarleiðrétting landsframleiðslu</a:t>
            </a:r>
            <a:endParaRPr lang="is-IS" sz="2300" dirty="0"/>
          </a:p>
        </p:txBody>
      </p:sp>
      <p:pic>
        <p:nvPicPr>
          <p:cNvPr id="3" name="Content Placeholder 2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5664" y="1297280"/>
            <a:ext cx="4065696" cy="4766678"/>
          </a:xfrm>
        </p:spPr>
      </p:pic>
    </p:spTree>
    <p:extLst>
      <p:ext uri="{BB962C8B-B14F-4D97-AF65-F5344CB8AC3E}">
        <p14:creationId xmlns:p14="http://schemas.microsoft.com/office/powerpoint/2010/main" val="12175796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sz="2800" dirty="0" smtClean="0"/>
              <a:t>I Efnahagshorfur og helstu óvissuþættir</a:t>
            </a:r>
            <a:endParaRPr lang="is-IS" sz="28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5664" y="1086985"/>
            <a:ext cx="4065696" cy="5187268"/>
          </a:xfrm>
        </p:spPr>
      </p:pic>
    </p:spTree>
    <p:extLst>
      <p:ext uri="{BB962C8B-B14F-4D97-AF65-F5344CB8AC3E}">
        <p14:creationId xmlns:p14="http://schemas.microsoft.com/office/powerpoint/2010/main" val="22872023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sz="2300" dirty="0" smtClean="0"/>
              <a:t>Rammagrein IV-1 Árstíðarleiðrétting landsframleiðslu</a:t>
            </a:r>
            <a:endParaRPr lang="is-IS" sz="2300" dirty="0"/>
          </a:p>
        </p:txBody>
      </p:sp>
      <p:pic>
        <p:nvPicPr>
          <p:cNvPr id="3" name="Content Placeholder 2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8333" y="1004696"/>
            <a:ext cx="3980359" cy="5351846"/>
          </a:xfrm>
        </p:spPr>
      </p:pic>
    </p:spTree>
    <p:extLst>
      <p:ext uri="{BB962C8B-B14F-4D97-AF65-F5344CB8AC3E}">
        <p14:creationId xmlns:p14="http://schemas.microsoft.com/office/powerpoint/2010/main" val="12175796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sz="2300" dirty="0" smtClean="0"/>
              <a:t>Rammagrein IV-1 Árstíðarleiðrétting landsframleiðslu</a:t>
            </a:r>
            <a:endParaRPr lang="is-IS" sz="2300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3361" y="1044317"/>
            <a:ext cx="4870302" cy="5272604"/>
          </a:xfrm>
        </p:spPr>
      </p:pic>
    </p:spTree>
    <p:extLst>
      <p:ext uri="{BB962C8B-B14F-4D97-AF65-F5344CB8AC3E}">
        <p14:creationId xmlns:p14="http://schemas.microsoft.com/office/powerpoint/2010/main" val="12175796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sz="2300" dirty="0" smtClean="0"/>
              <a:t>Rammagrein IV-1 Árstíðarleiðrétting landsframleiðslu</a:t>
            </a:r>
            <a:endParaRPr lang="is-IS" sz="2300" dirty="0"/>
          </a:p>
        </p:txBody>
      </p:sp>
      <p:pic>
        <p:nvPicPr>
          <p:cNvPr id="3" name="Content Placeholder 2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5664" y="1004696"/>
            <a:ext cx="4065696" cy="5351846"/>
          </a:xfrm>
        </p:spPr>
      </p:pic>
    </p:spTree>
    <p:extLst>
      <p:ext uri="{BB962C8B-B14F-4D97-AF65-F5344CB8AC3E}">
        <p14:creationId xmlns:p14="http://schemas.microsoft.com/office/powerpoint/2010/main" val="12175796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sz="2300" dirty="0" smtClean="0"/>
              <a:t>Rammagrein IV-1 Árstíðarleiðrétting landsframleiðslu</a:t>
            </a:r>
            <a:endParaRPr lang="is-IS" sz="2300" dirty="0"/>
          </a:p>
        </p:txBody>
      </p:sp>
      <p:pic>
        <p:nvPicPr>
          <p:cNvPr id="3" name="Content Placeholder 2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3476" y="908050"/>
            <a:ext cx="4030073" cy="5545138"/>
          </a:xfrm>
        </p:spPr>
      </p:pic>
    </p:spTree>
    <p:extLst>
      <p:ext uri="{BB962C8B-B14F-4D97-AF65-F5344CB8AC3E}">
        <p14:creationId xmlns:p14="http://schemas.microsoft.com/office/powerpoint/2010/main" val="12175796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sz="2300" dirty="0" smtClean="0"/>
              <a:t>Rammagrein IV-1 Árstíðarleiðrétting landsframleiðslu</a:t>
            </a:r>
            <a:endParaRPr lang="is-IS" sz="2300" dirty="0"/>
          </a:p>
        </p:txBody>
      </p:sp>
      <p:pic>
        <p:nvPicPr>
          <p:cNvPr id="3" name="Content Placeholder 2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3094" y="1297280"/>
            <a:ext cx="4010837" cy="4766678"/>
          </a:xfrm>
        </p:spPr>
      </p:pic>
    </p:spTree>
    <p:extLst>
      <p:ext uri="{BB962C8B-B14F-4D97-AF65-F5344CB8AC3E}">
        <p14:creationId xmlns:p14="http://schemas.microsoft.com/office/powerpoint/2010/main" val="12175796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sz="2800" dirty="0" smtClean="0"/>
              <a:t>V Opinber fjármál</a:t>
            </a:r>
            <a:endParaRPr lang="is-IS" sz="2800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0706" y="1352139"/>
            <a:ext cx="4315612" cy="4656959"/>
          </a:xfrm>
        </p:spPr>
      </p:pic>
    </p:spTree>
    <p:extLst>
      <p:ext uri="{BB962C8B-B14F-4D97-AF65-F5344CB8AC3E}">
        <p14:creationId xmlns:p14="http://schemas.microsoft.com/office/powerpoint/2010/main" val="41954544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sz="2800" dirty="0" smtClean="0"/>
              <a:t>V Opinber fjármál</a:t>
            </a:r>
            <a:endParaRPr lang="is-IS" sz="2800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9372" y="1364330"/>
            <a:ext cx="4358280" cy="4632577"/>
          </a:xfrm>
        </p:spPr>
      </p:pic>
    </p:spTree>
    <p:extLst>
      <p:ext uri="{BB962C8B-B14F-4D97-AF65-F5344CB8AC3E}">
        <p14:creationId xmlns:p14="http://schemas.microsoft.com/office/powerpoint/2010/main" val="5368578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sz="2800" dirty="0" smtClean="0"/>
              <a:t>V Opinber fjármál</a:t>
            </a:r>
            <a:endParaRPr lang="is-IS" sz="2800" dirty="0"/>
          </a:p>
        </p:txBody>
      </p:sp>
      <p:pic>
        <p:nvPicPr>
          <p:cNvPr id="3" name="Content Placeholder 2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2897" y="1059555"/>
            <a:ext cx="4291230" cy="5242127"/>
          </a:xfrm>
        </p:spPr>
      </p:pic>
    </p:spTree>
    <p:extLst>
      <p:ext uri="{BB962C8B-B14F-4D97-AF65-F5344CB8AC3E}">
        <p14:creationId xmlns:p14="http://schemas.microsoft.com/office/powerpoint/2010/main" val="9297261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sz="2800" dirty="0" smtClean="0"/>
              <a:t>V Opinber fjármál</a:t>
            </a:r>
            <a:endParaRPr lang="is-IS" sz="2800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2897" y="1044317"/>
            <a:ext cx="4291230" cy="5272604"/>
          </a:xfrm>
        </p:spPr>
      </p:pic>
    </p:spTree>
    <p:extLst>
      <p:ext uri="{BB962C8B-B14F-4D97-AF65-F5344CB8AC3E}">
        <p14:creationId xmlns:p14="http://schemas.microsoft.com/office/powerpoint/2010/main" val="9297261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sz="2800" dirty="0" smtClean="0"/>
              <a:t>V Opinber fjármál</a:t>
            </a:r>
            <a:endParaRPr lang="is-IS" sz="2800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3473" y="1349091"/>
            <a:ext cx="4090078" cy="4663055"/>
          </a:xfrm>
        </p:spPr>
      </p:pic>
    </p:spTree>
    <p:extLst>
      <p:ext uri="{BB962C8B-B14F-4D97-AF65-F5344CB8AC3E}">
        <p14:creationId xmlns:p14="http://schemas.microsoft.com/office/powerpoint/2010/main" val="5368578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sz="2800" dirty="0" smtClean="0"/>
              <a:t>I Efnahagshorfur og helstu óvissuþættir</a:t>
            </a:r>
            <a:endParaRPr lang="is-IS" sz="28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6900" y="1480145"/>
            <a:ext cx="4163224" cy="4400948"/>
          </a:xfrm>
        </p:spPr>
      </p:pic>
    </p:spTree>
    <p:extLst>
      <p:ext uri="{BB962C8B-B14F-4D97-AF65-F5344CB8AC3E}">
        <p14:creationId xmlns:p14="http://schemas.microsoft.com/office/powerpoint/2010/main" val="22872023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sz="2800" dirty="0" smtClean="0"/>
              <a:t>V Opinber fjármál</a:t>
            </a:r>
            <a:endParaRPr lang="is-IS" sz="2800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1858" y="1132701"/>
            <a:ext cx="3913309" cy="5095835"/>
          </a:xfrm>
        </p:spPr>
      </p:pic>
    </p:spTree>
    <p:extLst>
      <p:ext uri="{BB962C8B-B14F-4D97-AF65-F5344CB8AC3E}">
        <p14:creationId xmlns:p14="http://schemas.microsoft.com/office/powerpoint/2010/main" val="5368578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sz="2800" dirty="0" smtClean="0"/>
              <a:t>V Opinber fjármál</a:t>
            </a:r>
            <a:endParaRPr lang="is-IS" sz="2800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8690" y="908050"/>
            <a:ext cx="4019644" cy="5545138"/>
          </a:xfrm>
        </p:spPr>
      </p:pic>
    </p:spTree>
    <p:extLst>
      <p:ext uri="{BB962C8B-B14F-4D97-AF65-F5344CB8AC3E}">
        <p14:creationId xmlns:p14="http://schemas.microsoft.com/office/powerpoint/2010/main" val="5368578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sz="2800" dirty="0" smtClean="0"/>
              <a:t>VI Vinnumarkaður og launaþróun</a:t>
            </a:r>
            <a:endParaRPr lang="is-IS" sz="28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4208" y="908050"/>
            <a:ext cx="3988608" cy="5545138"/>
          </a:xfrm>
        </p:spPr>
      </p:pic>
    </p:spTree>
    <p:extLst>
      <p:ext uri="{BB962C8B-B14F-4D97-AF65-F5344CB8AC3E}">
        <p14:creationId xmlns:p14="http://schemas.microsoft.com/office/powerpoint/2010/main" val="33749297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sz="2800" dirty="0" smtClean="0"/>
              <a:t>VI Vinnumarkaður og launaþróun</a:t>
            </a:r>
            <a:endParaRPr lang="is-IS" sz="28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0327" y="992505"/>
            <a:ext cx="4236370" cy="5376228"/>
          </a:xfrm>
        </p:spPr>
      </p:pic>
    </p:spTree>
    <p:extLst>
      <p:ext uri="{BB962C8B-B14F-4D97-AF65-F5344CB8AC3E}">
        <p14:creationId xmlns:p14="http://schemas.microsoft.com/office/powerpoint/2010/main" val="33373338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sz="2800" dirty="0" smtClean="0"/>
              <a:t>VI Vinnumarkaður og launaþróun</a:t>
            </a:r>
            <a:endParaRPr lang="is-IS" sz="28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7659" y="940693"/>
            <a:ext cx="4321707" cy="5479851"/>
          </a:xfrm>
        </p:spPr>
      </p:pic>
    </p:spTree>
    <p:extLst>
      <p:ext uri="{BB962C8B-B14F-4D97-AF65-F5344CB8AC3E}">
        <p14:creationId xmlns:p14="http://schemas.microsoft.com/office/powerpoint/2010/main" val="33373338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sz="2800" dirty="0" smtClean="0"/>
              <a:t>VI Vinnumarkaður og launaþróun</a:t>
            </a:r>
            <a:endParaRPr lang="is-IS" sz="28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2897" y="1080889"/>
            <a:ext cx="4291230" cy="5199459"/>
          </a:xfrm>
        </p:spPr>
      </p:pic>
    </p:spTree>
    <p:extLst>
      <p:ext uri="{BB962C8B-B14F-4D97-AF65-F5344CB8AC3E}">
        <p14:creationId xmlns:p14="http://schemas.microsoft.com/office/powerpoint/2010/main" val="33373338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sz="2800" dirty="0" smtClean="0"/>
              <a:t>VI Vinnumarkaður og launaþróun</a:t>
            </a:r>
            <a:endParaRPr lang="is-IS" sz="28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8712" y="1135749"/>
            <a:ext cx="4059601" cy="5089740"/>
          </a:xfrm>
        </p:spPr>
      </p:pic>
    </p:spTree>
    <p:extLst>
      <p:ext uri="{BB962C8B-B14F-4D97-AF65-F5344CB8AC3E}">
        <p14:creationId xmlns:p14="http://schemas.microsoft.com/office/powerpoint/2010/main" val="33373338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sz="2800" dirty="0" smtClean="0"/>
              <a:t>VI Vinnumarkaður og launaþróun</a:t>
            </a:r>
            <a:endParaRPr lang="is-IS" sz="28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7181" y="1056508"/>
            <a:ext cx="4382662" cy="5248222"/>
          </a:xfrm>
        </p:spPr>
      </p:pic>
    </p:spTree>
    <p:extLst>
      <p:ext uri="{BB962C8B-B14F-4D97-AF65-F5344CB8AC3E}">
        <p14:creationId xmlns:p14="http://schemas.microsoft.com/office/powerpoint/2010/main" val="33373338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sz="2800" dirty="0" smtClean="0"/>
              <a:t>VI Vinnumarkaður og launaþróun</a:t>
            </a:r>
            <a:endParaRPr lang="is-IS" sz="28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5945" y="1144892"/>
            <a:ext cx="4285134" cy="5071453"/>
          </a:xfrm>
        </p:spPr>
      </p:pic>
    </p:spTree>
    <p:extLst>
      <p:ext uri="{BB962C8B-B14F-4D97-AF65-F5344CB8AC3E}">
        <p14:creationId xmlns:p14="http://schemas.microsoft.com/office/powerpoint/2010/main" val="33373338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sz="2800" dirty="0" smtClean="0"/>
              <a:t>VI Vinnumarkaður og launaþróun</a:t>
            </a:r>
            <a:endParaRPr lang="is-IS" sz="28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0007" y="908050"/>
            <a:ext cx="3817010" cy="5545138"/>
          </a:xfrm>
        </p:spPr>
      </p:pic>
    </p:spTree>
    <p:extLst>
      <p:ext uri="{BB962C8B-B14F-4D97-AF65-F5344CB8AC3E}">
        <p14:creationId xmlns:p14="http://schemas.microsoft.com/office/powerpoint/2010/main" val="33373338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sz="2800" dirty="0" smtClean="0"/>
              <a:t>I Efnahagshorfur og helstu óvissuþættir</a:t>
            </a:r>
            <a:endParaRPr lang="is-IS" sz="28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8712" y="1300327"/>
            <a:ext cx="4059601" cy="4760583"/>
          </a:xfrm>
        </p:spPr>
      </p:pic>
    </p:spTree>
    <p:extLst>
      <p:ext uri="{BB962C8B-B14F-4D97-AF65-F5344CB8AC3E}">
        <p14:creationId xmlns:p14="http://schemas.microsoft.com/office/powerpoint/2010/main" val="22872023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sz="2800" dirty="0" smtClean="0"/>
              <a:t>Rammagrein VI-1: Þróun atvinnuleysis í kjölfar fjármálakreppunnar</a:t>
            </a:r>
            <a:endParaRPr lang="is-IS" sz="28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2897" y="1288136"/>
            <a:ext cx="4291230" cy="4784965"/>
          </a:xfrm>
        </p:spPr>
      </p:pic>
    </p:spTree>
    <p:extLst>
      <p:ext uri="{BB962C8B-B14F-4D97-AF65-F5344CB8AC3E}">
        <p14:creationId xmlns:p14="http://schemas.microsoft.com/office/powerpoint/2010/main" val="33373338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sz="2800" dirty="0" smtClean="0"/>
              <a:t>Rammagrein VI-1: Þróun atvinnuleysis í kjölfar fjármálakreppunnar</a:t>
            </a:r>
            <a:endParaRPr lang="is-IS" sz="2800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6748" y="908050"/>
            <a:ext cx="3743528" cy="5545138"/>
          </a:xfrm>
        </p:spPr>
      </p:pic>
    </p:spTree>
    <p:extLst>
      <p:ext uri="{BB962C8B-B14F-4D97-AF65-F5344CB8AC3E}">
        <p14:creationId xmlns:p14="http://schemas.microsoft.com/office/powerpoint/2010/main" val="23274714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sz="2800" dirty="0" smtClean="0"/>
              <a:t>Rammagrein VI-1: Þróun atvinnuleysis í kjölfar fjármálakreppunnar</a:t>
            </a:r>
            <a:endParaRPr lang="is-IS" sz="28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6423" y="1172322"/>
            <a:ext cx="4224179" cy="5016594"/>
          </a:xfrm>
        </p:spPr>
      </p:pic>
    </p:spTree>
    <p:extLst>
      <p:ext uri="{BB962C8B-B14F-4D97-AF65-F5344CB8AC3E}">
        <p14:creationId xmlns:p14="http://schemas.microsoft.com/office/powerpoint/2010/main" val="23274714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sz="2800" dirty="0" smtClean="0"/>
              <a:t>VII Ytri jöfnuður</a:t>
            </a:r>
            <a:endParaRPr lang="is-IS" sz="2800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8977" y="908050"/>
            <a:ext cx="4139071" cy="5545138"/>
          </a:xfrm>
        </p:spPr>
      </p:pic>
    </p:spTree>
    <p:extLst>
      <p:ext uri="{BB962C8B-B14F-4D97-AF65-F5344CB8AC3E}">
        <p14:creationId xmlns:p14="http://schemas.microsoft.com/office/powerpoint/2010/main" val="42703837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sz="2800" dirty="0" smtClean="0"/>
              <a:t>VII Ytri jöfnuður</a:t>
            </a:r>
            <a:endParaRPr lang="is-IS" sz="2800" dirty="0"/>
          </a:p>
        </p:txBody>
      </p:sp>
      <p:pic>
        <p:nvPicPr>
          <p:cNvPr id="3" name="Content Placeholder 2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5664" y="1413094"/>
            <a:ext cx="4065696" cy="4535049"/>
          </a:xfrm>
        </p:spPr>
      </p:pic>
    </p:spTree>
    <p:extLst>
      <p:ext uri="{BB962C8B-B14F-4D97-AF65-F5344CB8AC3E}">
        <p14:creationId xmlns:p14="http://schemas.microsoft.com/office/powerpoint/2010/main" val="21095005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sz="2800" dirty="0" smtClean="0"/>
              <a:t>VII Ytri jöfnuður</a:t>
            </a:r>
            <a:endParaRPr lang="is-IS" sz="2800" dirty="0"/>
          </a:p>
        </p:txBody>
      </p:sp>
      <p:pic>
        <p:nvPicPr>
          <p:cNvPr id="3" name="Content Placeholder 2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9787" y="908050"/>
            <a:ext cx="3757451" cy="5545138"/>
          </a:xfrm>
        </p:spPr>
      </p:pic>
    </p:spTree>
    <p:extLst>
      <p:ext uri="{BB962C8B-B14F-4D97-AF65-F5344CB8AC3E}">
        <p14:creationId xmlns:p14="http://schemas.microsoft.com/office/powerpoint/2010/main" val="21095005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sz="2800" dirty="0" smtClean="0"/>
              <a:t>VII Ytri jöfnuður</a:t>
            </a:r>
            <a:endParaRPr lang="is-IS" sz="2800" dirty="0"/>
          </a:p>
        </p:txBody>
      </p:sp>
      <p:pic>
        <p:nvPicPr>
          <p:cNvPr id="3" name="Content Placeholder 2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3528" y="908050"/>
            <a:ext cx="4289968" cy="5545138"/>
          </a:xfrm>
        </p:spPr>
      </p:pic>
    </p:spTree>
    <p:extLst>
      <p:ext uri="{BB962C8B-B14F-4D97-AF65-F5344CB8AC3E}">
        <p14:creationId xmlns:p14="http://schemas.microsoft.com/office/powerpoint/2010/main" val="21095005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sz="2800" dirty="0" smtClean="0"/>
              <a:t>VII Ytri jöfnuður</a:t>
            </a:r>
            <a:endParaRPr lang="is-IS" sz="2800" dirty="0"/>
          </a:p>
        </p:txBody>
      </p:sp>
      <p:pic>
        <p:nvPicPr>
          <p:cNvPr id="3" name="Content Placeholder 2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2945" y="908050"/>
            <a:ext cx="3871134" cy="5545138"/>
          </a:xfrm>
        </p:spPr>
      </p:pic>
    </p:spTree>
    <p:extLst>
      <p:ext uri="{BB962C8B-B14F-4D97-AF65-F5344CB8AC3E}">
        <p14:creationId xmlns:p14="http://schemas.microsoft.com/office/powerpoint/2010/main" val="21095005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sz="2800" dirty="0" smtClean="0"/>
              <a:t>Rammagrein VII-1: Breytingar á </a:t>
            </a:r>
            <a:r>
              <a:rPr lang="is-IS" sz="2800" dirty="0" err="1" smtClean="0"/>
              <a:t>vöru-og</a:t>
            </a:r>
            <a:r>
              <a:rPr lang="is-IS" sz="2800" dirty="0" smtClean="0"/>
              <a:t> þjónustujöfnuði í spám Seðlabankans</a:t>
            </a:r>
            <a:endParaRPr lang="is-IS" sz="2800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4780" y="925454"/>
            <a:ext cx="5327464" cy="5510329"/>
          </a:xfrm>
        </p:spPr>
      </p:pic>
    </p:spTree>
    <p:extLst>
      <p:ext uri="{BB962C8B-B14F-4D97-AF65-F5344CB8AC3E}">
        <p14:creationId xmlns:p14="http://schemas.microsoft.com/office/powerpoint/2010/main" val="21095005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sz="2800" dirty="0" smtClean="0"/>
              <a:t>VIII Verðlagsþróun og verðbólguhorfur</a:t>
            </a:r>
            <a:endParaRPr lang="is-IS" sz="2800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7322" y="908050"/>
            <a:ext cx="3802380" cy="5545138"/>
          </a:xfrm>
        </p:spPr>
      </p:pic>
    </p:spTree>
    <p:extLst>
      <p:ext uri="{BB962C8B-B14F-4D97-AF65-F5344CB8AC3E}">
        <p14:creationId xmlns:p14="http://schemas.microsoft.com/office/powerpoint/2010/main" val="8851874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7803</TotalTime>
  <Words>566</Words>
  <Application>Microsoft Office PowerPoint</Application>
  <PresentationFormat>On-screen Show (4:3)</PresentationFormat>
  <Paragraphs>119</Paragraphs>
  <Slides>117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117</vt:i4>
      </vt:variant>
    </vt:vector>
  </HeadingPairs>
  <TitlesOfParts>
    <vt:vector size="118" baseType="lpstr">
      <vt:lpstr>Default Design</vt:lpstr>
      <vt:lpstr>Peningamál 2012/4</vt:lpstr>
      <vt:lpstr>I Efnahagshorfur og helstu óvissuþættir</vt:lpstr>
      <vt:lpstr>I Efnahagshorfur og helstu óvissuþættir</vt:lpstr>
      <vt:lpstr>I Efnahagshorfur og helstu óvissuþættir</vt:lpstr>
      <vt:lpstr>I Efnahagshorfur og helstu óvissuþættir</vt:lpstr>
      <vt:lpstr>I Efnahagshorfur og helstu óvissuþættir</vt:lpstr>
      <vt:lpstr>I Efnahagshorfur og helstu óvissuþættir</vt:lpstr>
      <vt:lpstr>I Efnahagshorfur og helstu óvissuþættir</vt:lpstr>
      <vt:lpstr>I Efnahagshorfur og helstu óvissuþættir</vt:lpstr>
      <vt:lpstr>I Efnahagshorfur og helstu óvissuþættir</vt:lpstr>
      <vt:lpstr>I Efnahagshorfur og helstu óvissuþættir</vt:lpstr>
      <vt:lpstr>I Efnahagshorfur og helstu óvissuþættir</vt:lpstr>
      <vt:lpstr>I Efnahagshorfur og helstu óvissuþættir</vt:lpstr>
      <vt:lpstr>I Efnahagshorfur og helstu óvissuþættir</vt:lpstr>
      <vt:lpstr>I Efnahagshorfur og helstu óvissuþættir</vt:lpstr>
      <vt:lpstr>I Efnahagshorfur og helstu óvissuþættir</vt:lpstr>
      <vt:lpstr>Rammagrein I-1: Efnahagsþróunin í kjölfar fjármálakreppunnar og spár Seðlabankans</vt:lpstr>
      <vt:lpstr>Rammagrein I-2: Efnahagsþróunin í kjölfar fjármálakreppunnar og spár Seðlabankans</vt:lpstr>
      <vt:lpstr>Rammagrein I-2: Fjárfesting í kjölfar fjármálakreppa</vt:lpstr>
      <vt:lpstr>Rammagrein I-2: Fjárfesting í kjölfar fjármálakreppa</vt:lpstr>
      <vt:lpstr>Rammagrein I-2: Fjárfesting í kjölfar fjármálakreppa</vt:lpstr>
      <vt:lpstr>Rammagrein I-2: Fjárfesting í kjölfar fjármálakreppa</vt:lpstr>
      <vt:lpstr>Rammagrein I-2: Fjárfesting í kjölfar fjármálakreppa</vt:lpstr>
      <vt:lpstr>II Ytri skilyrði og útflutningur</vt:lpstr>
      <vt:lpstr>II Ytri skilyrði og útflutningur</vt:lpstr>
      <vt:lpstr>II Ytri skilyrði og útflutningur</vt:lpstr>
      <vt:lpstr>II Ytri skilyrði og útflutningur</vt:lpstr>
      <vt:lpstr>II Ytri skilyrði og útflutningur</vt:lpstr>
      <vt:lpstr>II Ytri skilyrði og útflutningur</vt:lpstr>
      <vt:lpstr>II Ytri skilyrði og útflutningur</vt:lpstr>
      <vt:lpstr>II Ytri skilyrði og útflutningur</vt:lpstr>
      <vt:lpstr>II Ytri skilyrði og útflutningur</vt:lpstr>
      <vt:lpstr>II Ytri skilyrði og útflutningur</vt:lpstr>
      <vt:lpstr>II Ytri skilyrði og útflutningur</vt:lpstr>
      <vt:lpstr>II Ytri skilyrði og útflutningur</vt:lpstr>
      <vt:lpstr>II Ytri skilyrði og útflutningur</vt:lpstr>
      <vt:lpstr>III Fjármálaeg skilyrði</vt:lpstr>
      <vt:lpstr>III Fjármálaeg skilyrði</vt:lpstr>
      <vt:lpstr>III Fjármálaeg skilyrði</vt:lpstr>
      <vt:lpstr>III Fjármálaeg skilyrði</vt:lpstr>
      <vt:lpstr>III Fjármálaeg skilyrði</vt:lpstr>
      <vt:lpstr>III Fjármálaeg skilyrði</vt:lpstr>
      <vt:lpstr>III Fjármálaeg skilyrði</vt:lpstr>
      <vt:lpstr>III Fjármálaeg skilyrði</vt:lpstr>
      <vt:lpstr>III Fjármálaeg skilyrði</vt:lpstr>
      <vt:lpstr>III Fjármálaeg skilyrði</vt:lpstr>
      <vt:lpstr>III Fjármálaeg skilyrði</vt:lpstr>
      <vt:lpstr>III Fjármálaeg skilyrði</vt:lpstr>
      <vt:lpstr>III Fjármálaeg skilyrði</vt:lpstr>
      <vt:lpstr>IV Innlend eftirspurn og framleiðsla</vt:lpstr>
      <vt:lpstr>IV Innlend eftirspurn og framleiðsla</vt:lpstr>
      <vt:lpstr>IV Innlend eftirspurn og framleiðsla</vt:lpstr>
      <vt:lpstr>IV Innlend eftirspurn og framleiðsla</vt:lpstr>
      <vt:lpstr>IV Innlend eftirspurn og framleiðsla</vt:lpstr>
      <vt:lpstr>IV Innlend eftirspurn og framleiðsla</vt:lpstr>
      <vt:lpstr>IV Innlend eftirspurn og framleiðsla</vt:lpstr>
      <vt:lpstr>IV Innlend eftirspurn og framleiðsla</vt:lpstr>
      <vt:lpstr>IV Innlend eftirspurn og framleiðsla</vt:lpstr>
      <vt:lpstr>IV Innlend eftirspurn og framleiðsla</vt:lpstr>
      <vt:lpstr>IV Innlend eftirspurn og framleiðsla</vt:lpstr>
      <vt:lpstr>IV Innlend eftirspurn og framleiðsla</vt:lpstr>
      <vt:lpstr>IV Innlend eftirspurn og framleiðsla</vt:lpstr>
      <vt:lpstr>IV Innlend eftirspurn og framleiðsla</vt:lpstr>
      <vt:lpstr>IV Innlend eftirspurn og framleiðsla</vt:lpstr>
      <vt:lpstr>IV Innlend eftirspurn og framleiðsla</vt:lpstr>
      <vt:lpstr>IV Innlend eftirspurn og framleiðsla</vt:lpstr>
      <vt:lpstr>Rammagrein IV-1 Árstíðarleiðrétting landsframleiðslu</vt:lpstr>
      <vt:lpstr>Rammagrein IV-1 Árstíðarleiðrétting landsframleiðslu</vt:lpstr>
      <vt:lpstr>Rammagrein IV-1 Árstíðarleiðrétting landsframleiðslu</vt:lpstr>
      <vt:lpstr>Rammagrein IV-1 Árstíðarleiðrétting landsframleiðslu</vt:lpstr>
      <vt:lpstr>Rammagrein IV-1 Árstíðarleiðrétting landsframleiðslu</vt:lpstr>
      <vt:lpstr>Rammagrein IV-1 Árstíðarleiðrétting landsframleiðslu</vt:lpstr>
      <vt:lpstr>Rammagrein IV-1 Árstíðarleiðrétting landsframleiðslu</vt:lpstr>
      <vt:lpstr>Rammagrein IV-1 Árstíðarleiðrétting landsframleiðslu</vt:lpstr>
      <vt:lpstr>V Opinber fjármál</vt:lpstr>
      <vt:lpstr>V Opinber fjármál</vt:lpstr>
      <vt:lpstr>V Opinber fjármál</vt:lpstr>
      <vt:lpstr>V Opinber fjármál</vt:lpstr>
      <vt:lpstr>V Opinber fjármál</vt:lpstr>
      <vt:lpstr>V Opinber fjármál</vt:lpstr>
      <vt:lpstr>V Opinber fjármál</vt:lpstr>
      <vt:lpstr>VI Vinnumarkaður og launaþróun</vt:lpstr>
      <vt:lpstr>VI Vinnumarkaður og launaþróun</vt:lpstr>
      <vt:lpstr>VI Vinnumarkaður og launaþróun</vt:lpstr>
      <vt:lpstr>VI Vinnumarkaður og launaþróun</vt:lpstr>
      <vt:lpstr>VI Vinnumarkaður og launaþróun</vt:lpstr>
      <vt:lpstr>VI Vinnumarkaður og launaþróun</vt:lpstr>
      <vt:lpstr>VI Vinnumarkaður og launaþróun</vt:lpstr>
      <vt:lpstr>VI Vinnumarkaður og launaþróun</vt:lpstr>
      <vt:lpstr>Rammagrein VI-1: Þróun atvinnuleysis í kjölfar fjármálakreppunnar</vt:lpstr>
      <vt:lpstr>Rammagrein VI-1: Þróun atvinnuleysis í kjölfar fjármálakreppunnar</vt:lpstr>
      <vt:lpstr>Rammagrein VI-1: Þróun atvinnuleysis í kjölfar fjármálakreppunnar</vt:lpstr>
      <vt:lpstr>VII Ytri jöfnuður</vt:lpstr>
      <vt:lpstr>VII Ytri jöfnuður</vt:lpstr>
      <vt:lpstr>VII Ytri jöfnuður</vt:lpstr>
      <vt:lpstr>VII Ytri jöfnuður</vt:lpstr>
      <vt:lpstr>VII Ytri jöfnuður</vt:lpstr>
      <vt:lpstr>Rammagrein VII-1: Breytingar á vöru-og þjónustujöfnuði í spám Seðlabankans</vt:lpstr>
      <vt:lpstr>VIII Verðlagsþróun og verðbólguhorfur</vt:lpstr>
      <vt:lpstr>VIII Verðlagsþróun og verðbólguhorfur</vt:lpstr>
      <vt:lpstr>VIII Verðlagsþróun og verðbólguhorfur</vt:lpstr>
      <vt:lpstr>VIII Verðlagsþróun og verðbólguhorfur</vt:lpstr>
      <vt:lpstr>VIII Verðlagsþróun og verðbólguhorfur</vt:lpstr>
      <vt:lpstr>VIII Verðlagsþróun og verðbólguhorfur</vt:lpstr>
      <vt:lpstr>VIII Verðlagsþróun og verðbólguhorfur</vt:lpstr>
      <vt:lpstr>VIII Verðlagsþróun og verðbólguhorfur</vt:lpstr>
      <vt:lpstr>VIII Verðlagsþróun og verðbólguhorfur</vt:lpstr>
      <vt:lpstr>VIII Verðlagsþróun og verðbólguhorfur</vt:lpstr>
      <vt:lpstr>VIII Verðlagsþróun og verðbólguhorfur</vt:lpstr>
      <vt:lpstr>Viðauki 2: Reynsla af spám Seðlabanka Íslands</vt:lpstr>
      <vt:lpstr>Viðauki 2: Reynsla af spám Seðlabanka Íslands</vt:lpstr>
      <vt:lpstr>Viðauki 2: Reynsla af spám Seðlabanka Íslands</vt:lpstr>
      <vt:lpstr>Viðauki 2: Reynsla af spám Seðlabanka Íslands</vt:lpstr>
      <vt:lpstr>Viðauki 2: Reynsla af spám Seðlabanka Íslands</vt:lpstr>
      <vt:lpstr>Viðauki 2: Reynsla af spám Seðlabanka Íslands</vt:lpstr>
      <vt:lpstr>Viðauki 2: Reynsla af spám Seðlabanka Íslands</vt:lpstr>
      <vt:lpstr>Viðauki 2: Reynsla af spám Seðlabanka Íslands</vt:lpstr>
    </vt:vector>
  </TitlesOfParts>
  <Company>Seðlabanki Íslands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Þórarinn Gunnar Pétursson</dc:creator>
  <cp:lastModifiedBy>SÍ Helga Guðmundsdóttir</cp:lastModifiedBy>
  <cp:revision>163</cp:revision>
  <dcterms:created xsi:type="dcterms:W3CDTF">2006-03-23T10:35:51Z</dcterms:created>
  <dcterms:modified xsi:type="dcterms:W3CDTF">2012-11-20T12:43:57Z</dcterms:modified>
</cp:coreProperties>
</file>