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91"/>
  </p:notesMasterIdLst>
  <p:handoutMasterIdLst>
    <p:handoutMasterId r:id="rId92"/>
  </p:handoutMasterIdLst>
  <p:sldIdLst>
    <p:sldId id="280" r:id="rId2"/>
    <p:sldId id="522" r:id="rId3"/>
    <p:sldId id="947" r:id="rId4"/>
    <p:sldId id="948" r:id="rId5"/>
    <p:sldId id="949" r:id="rId6"/>
    <p:sldId id="950" r:id="rId7"/>
    <p:sldId id="951" r:id="rId8"/>
    <p:sldId id="952" r:id="rId9"/>
    <p:sldId id="953" r:id="rId10"/>
    <p:sldId id="954" r:id="rId11"/>
    <p:sldId id="955" r:id="rId12"/>
    <p:sldId id="956" r:id="rId13"/>
    <p:sldId id="957" r:id="rId14"/>
    <p:sldId id="958" r:id="rId15"/>
    <p:sldId id="959" r:id="rId16"/>
    <p:sldId id="960" r:id="rId17"/>
    <p:sldId id="961" r:id="rId18"/>
    <p:sldId id="962" r:id="rId19"/>
    <p:sldId id="963" r:id="rId20"/>
    <p:sldId id="964" r:id="rId21"/>
    <p:sldId id="965" r:id="rId22"/>
    <p:sldId id="966" r:id="rId23"/>
    <p:sldId id="967" r:id="rId24"/>
    <p:sldId id="968" r:id="rId25"/>
    <p:sldId id="969" r:id="rId26"/>
    <p:sldId id="970" r:id="rId27"/>
    <p:sldId id="971" r:id="rId28"/>
    <p:sldId id="972" r:id="rId29"/>
    <p:sldId id="973" r:id="rId30"/>
    <p:sldId id="974" r:id="rId31"/>
    <p:sldId id="975" r:id="rId32"/>
    <p:sldId id="976" r:id="rId33"/>
    <p:sldId id="977" r:id="rId34"/>
    <p:sldId id="978" r:id="rId35"/>
    <p:sldId id="979" r:id="rId36"/>
    <p:sldId id="980" r:id="rId37"/>
    <p:sldId id="981" r:id="rId38"/>
    <p:sldId id="982" r:id="rId39"/>
    <p:sldId id="983" r:id="rId40"/>
    <p:sldId id="984" r:id="rId41"/>
    <p:sldId id="985" r:id="rId42"/>
    <p:sldId id="986" r:id="rId43"/>
    <p:sldId id="987" r:id="rId44"/>
    <p:sldId id="988" r:id="rId45"/>
    <p:sldId id="1058" r:id="rId46"/>
    <p:sldId id="922" r:id="rId47"/>
    <p:sldId id="989" r:id="rId48"/>
    <p:sldId id="990" r:id="rId49"/>
    <p:sldId id="991" r:id="rId50"/>
    <p:sldId id="992" r:id="rId51"/>
    <p:sldId id="993" r:id="rId52"/>
    <p:sldId id="994" r:id="rId53"/>
    <p:sldId id="995" r:id="rId54"/>
    <p:sldId id="996" r:id="rId55"/>
    <p:sldId id="997" r:id="rId56"/>
    <p:sldId id="998" r:id="rId57"/>
    <p:sldId id="999" r:id="rId58"/>
    <p:sldId id="1000" r:id="rId59"/>
    <p:sldId id="1001" r:id="rId60"/>
    <p:sldId id="1002" r:id="rId61"/>
    <p:sldId id="1003" r:id="rId62"/>
    <p:sldId id="1004" r:id="rId63"/>
    <p:sldId id="1032" r:id="rId64"/>
    <p:sldId id="1033" r:id="rId65"/>
    <p:sldId id="1034" r:id="rId66"/>
    <p:sldId id="1035" r:id="rId67"/>
    <p:sldId id="1036" r:id="rId68"/>
    <p:sldId id="1037" r:id="rId69"/>
    <p:sldId id="1038" r:id="rId70"/>
    <p:sldId id="1012" r:id="rId71"/>
    <p:sldId id="1039" r:id="rId72"/>
    <p:sldId id="1040" r:id="rId73"/>
    <p:sldId id="1041" r:id="rId74"/>
    <p:sldId id="1042" r:id="rId75"/>
    <p:sldId id="1043" r:id="rId76"/>
    <p:sldId id="1044" r:id="rId77"/>
    <p:sldId id="1045" r:id="rId78"/>
    <p:sldId id="1046" r:id="rId79"/>
    <p:sldId id="1047" r:id="rId80"/>
    <p:sldId id="1048" r:id="rId81"/>
    <p:sldId id="1049" r:id="rId82"/>
    <p:sldId id="1050" r:id="rId83"/>
    <p:sldId id="1051" r:id="rId84"/>
    <p:sldId id="1052" r:id="rId85"/>
    <p:sldId id="1053" r:id="rId86"/>
    <p:sldId id="1054" r:id="rId87"/>
    <p:sldId id="1055" r:id="rId88"/>
    <p:sldId id="1056" r:id="rId89"/>
    <p:sldId id="1057" r:id="rId90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 autoAdjust="0"/>
    <p:restoredTop sz="96473" autoAdjust="0"/>
  </p:normalViewPr>
  <p:slideViewPr>
    <p:cSldViewPr>
      <p:cViewPr varScale="1">
        <p:scale>
          <a:sx n="83" d="100"/>
          <a:sy n="83" d="100"/>
        </p:scale>
        <p:origin x="132" y="1176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28.9.2022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9/28/2022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/>
              <a:t>Dragið </a:t>
            </a:r>
            <a:r>
              <a:rPr lang="is-IS" noProof="0" dirty="0"/>
              <a:t>mynd</a:t>
            </a:r>
            <a:r>
              <a:rPr lang="is-IS" dirty="0"/>
              <a:t> inn í myndflötinn eða veljið myndflöt og notið „insert picture“ hnapp frá valblaði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9/28/2022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9/28/2022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28. september 2022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Fjármálastöðugleiki 2022/2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/>
              <a:t>Myndir</a:t>
            </a:r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4CF5E316-F654-88F3-6A54-3580681B30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83" y="2272279"/>
            <a:ext cx="5068834" cy="4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64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, histogram&#10;&#10;Description automatically generated">
            <a:extLst>
              <a:ext uri="{FF2B5EF4-FFF2-40B4-BE49-F238E27FC236}">
                <a16:creationId xmlns:a16="http://schemas.microsoft.com/office/drawing/2014/main" id="{95DFF909-0055-4704-0E8A-B9A18561C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14" y="1775454"/>
            <a:ext cx="5166371" cy="55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04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518E360E-E9AC-F17B-1911-959A8D135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2199127"/>
            <a:ext cx="5084074" cy="47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03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A7A543CA-2385-ED66-D3B2-D7373C34CC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91" y="1726686"/>
            <a:ext cx="5093218" cy="56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02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F35596FF-D864-15AF-8E73-9731A11D7D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46" y="2491736"/>
            <a:ext cx="5187707" cy="416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0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D7017CB5-7D27-ED27-800A-CE1AEFB806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78" y="2321047"/>
            <a:ext cx="5209043" cy="45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33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8F87E78-632F-450D-EB01-3D675816E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51" y="1882134"/>
            <a:ext cx="4971298" cy="53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0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222E8512-4A2F-B3F2-9540-EE086347F5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328667"/>
            <a:ext cx="5017018" cy="44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5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38362B59-2919-0408-3D09-3F4E17A673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39" y="2284471"/>
            <a:ext cx="5010922" cy="45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82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4263CABF-0989-D19F-8CDF-3C875E69E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2330191"/>
            <a:ext cx="5114554" cy="448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47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4423DB3-1454-55AF-1391-30EB2CF7A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1965954"/>
            <a:ext cx="5020066" cy="52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20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3C2E833-62B1-3920-46B1-249FE3ED81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4" y="1507230"/>
            <a:ext cx="5334011" cy="612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85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0219B3BF-93D2-1A90-C0E6-C5800CA0D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50" y="1609338"/>
            <a:ext cx="5276099" cy="59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81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7421FFD-AAC3-1890-D319-5C5A0CF37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03" y="2089399"/>
            <a:ext cx="4977394" cy="49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94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AB1A1285-8775-8FC7-CDF0-220260B1A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39" y="2093971"/>
            <a:ext cx="5010922" cy="49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91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, histogram&#10;&#10;Description automatically generated">
            <a:extLst>
              <a:ext uri="{FF2B5EF4-FFF2-40B4-BE49-F238E27FC236}">
                <a16:creationId xmlns:a16="http://schemas.microsoft.com/office/drawing/2014/main" id="{A82FCCB1-D6C9-51C5-FA8B-97A5CA1F0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6" y="1924806"/>
            <a:ext cx="5172467" cy="52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84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C2751E52-D8D0-7C21-F958-99290C260A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1755642"/>
            <a:ext cx="5041402" cy="56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54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64F8AC1-1A05-3FAE-0265-8773442B42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39" y="2068063"/>
            <a:ext cx="5010922" cy="50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79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A3A3022-F33D-97E5-19E1-B872D4FCFB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1842510"/>
            <a:ext cx="5084074" cy="54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27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62DCE402-BF4C-DD33-0829-CB1720575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1871466"/>
            <a:ext cx="5111506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26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87C5C88E-80A9-E939-6D4A-E112DAB9CA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531" y="1964430"/>
            <a:ext cx="5138938" cy="52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3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B6E2E009-5517-22EA-FB28-2E30E7589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372863"/>
            <a:ext cx="5023114" cy="439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61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6BB4C1A-2E6E-9D54-6219-89F9EEDF4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052823"/>
            <a:ext cx="5032258" cy="50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82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31042BB-0D28-DA6B-CF52-BC37FE267D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2081779"/>
            <a:ext cx="5050546" cy="49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250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2FF8DED9-2126-FDED-1777-78D0CC288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130547"/>
            <a:ext cx="5077978" cy="48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14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BA2D310-9631-6F76-EA17-77427E51D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2042155"/>
            <a:ext cx="5081026" cy="50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01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D1C5DA4C-C710-31E8-8158-C60596BAF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1798314"/>
            <a:ext cx="5032258" cy="554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67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E8EC457F-BFBC-16EC-08D1-2C34B712E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1988814"/>
            <a:ext cx="5032258" cy="51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46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BC6B6DC-11B7-393A-1235-5346756159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1912614"/>
            <a:ext cx="5041402" cy="53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839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A3E176A8-5454-7044-4B21-AAA6FD71C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662" y="2081779"/>
            <a:ext cx="5312675" cy="49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33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515BE13-D61B-97DC-7FDA-91F66A923C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1737354"/>
            <a:ext cx="5035306" cy="56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003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3177733A-AB6E-F458-5370-1B271E616C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83" y="2296663"/>
            <a:ext cx="5068834" cy="45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42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8CE70A64-F7DD-11F1-6A30-9690AD1049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2260087"/>
            <a:ext cx="5081026" cy="46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88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3A5DEC8-57AD-5756-9142-4B851A8F77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1679442"/>
            <a:ext cx="5023114" cy="57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715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C03A98A-EE12-7E80-918A-559F1E46D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292091"/>
            <a:ext cx="5023114" cy="45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511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747B2A9B-FDEB-C3C0-40AA-64470BB87A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27" y="1962906"/>
            <a:ext cx="5126746" cy="52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32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A6404129-7D20-A2F9-CAC7-1F5D7CE27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1970526"/>
            <a:ext cx="5084074" cy="52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18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92794990-5EB5-D119-E17F-D0F4C9B0CF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151" y="1400549"/>
            <a:ext cx="5123698" cy="63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108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7123E42-17A3-98B8-AE91-0FE95B8DA8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810" y="2028439"/>
            <a:ext cx="5230379" cy="508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22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FE90286D-F5E6-31FD-9702-5A4FD4D79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23" y="1648962"/>
            <a:ext cx="4962154" cy="58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098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66E1628-4D09-D807-AB1B-FD9C10EFEC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1894326"/>
            <a:ext cx="5111506" cy="53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45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47525A83-9CB5-48F6-2F9F-4874594E06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51" y="2060443"/>
            <a:ext cx="5047498" cy="50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423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53BB5-E8A1-F0B7-BE9A-0AF8DFE51F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2031487"/>
            <a:ext cx="5050546" cy="508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85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, box and whisker chart&#10;&#10;Description automatically generated">
            <a:extLst>
              <a:ext uri="{FF2B5EF4-FFF2-40B4-BE49-F238E27FC236}">
                <a16:creationId xmlns:a16="http://schemas.microsoft.com/office/drawing/2014/main" id="{CFB838E2-2562-CF30-803F-9BB18B5CE3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91" y="1842510"/>
            <a:ext cx="5093218" cy="54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018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D2A65-0BAB-AF2E-6210-D088C73CBA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2022343"/>
            <a:ext cx="5084074" cy="50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450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9A3DE9-FDAA-5C79-B730-859A79299A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03" y="2004055"/>
            <a:ext cx="5053594" cy="51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887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428F05-B772-2166-D38D-5E723AFB11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374" y="1655058"/>
            <a:ext cx="5349251" cy="583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982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50900-BA02-F437-0E1B-E7758607A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238" y="2144263"/>
            <a:ext cx="5239523" cy="48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93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CA5A2-3F8A-A435-11A8-299BFC311D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1652010"/>
            <a:ext cx="5032258" cy="583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177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F7C380-3D5E-EAE1-758D-5A4469244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531" y="2141215"/>
            <a:ext cx="5138938" cy="48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996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ADC8D26D-ECAA-E3F9-4E1D-4D20B1D512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879" y="2778248"/>
            <a:ext cx="4904242" cy="35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620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BDEE2-E018-EE81-408D-FC2E4F6F65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2142739"/>
            <a:ext cx="5035306" cy="48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963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8D3B96D4-D5DB-D4AF-961A-7407E050C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141215"/>
            <a:ext cx="5032258" cy="48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288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0FD4626-642F-96F4-8AD4-7CB7942BD9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279899"/>
            <a:ext cx="5032258" cy="45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10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73A6E76-6B25-6AC5-2E66-18E4CDF983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15" y="2010151"/>
            <a:ext cx="5090170" cy="51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917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165B2-5A51-04D9-E3AB-AC6F687893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39" y="1566666"/>
            <a:ext cx="5087122" cy="601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536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60AA94-850B-2ACD-3139-7C52BAEDD5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188459"/>
            <a:ext cx="5032258" cy="47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651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III Álagspróf Seðlabanka Íslands 2022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ABB8BDA-6CCF-0B53-3EF0-D58848537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7" y="2356099"/>
            <a:ext cx="5096266" cy="443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681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III Álagspróf Seðlabanka Íslands 2022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0A332424-C4CF-FA9E-B77E-7488FC89B6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2339335"/>
            <a:ext cx="5084074" cy="4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703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III Álagspróf Seðlabanka Íslands 2022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35E26014-B329-18C6-99C6-493A669330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238751"/>
            <a:ext cx="5032258" cy="46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075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III Álagspróf Seðlabanka Íslands 2022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801DEBEB-B678-767B-136A-6DBBAF150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75" y="2386579"/>
            <a:ext cx="4663449" cy="43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034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III Álagspróf Seðlabanka Íslands 2022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8D8077CF-CC83-46B2-D36C-FFF1EA1A6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271" y="2380483"/>
            <a:ext cx="4727458" cy="438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782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III Álagspróf Seðlabanka Íslands 2022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9273D626-6EE7-C06C-652D-9FA08282C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39" y="2345431"/>
            <a:ext cx="4858522" cy="44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204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III Álagspróf Seðlabanka Íslands 2022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C0159228-96DE-67EB-9F3A-6B7488BA4D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200651"/>
            <a:ext cx="5020066" cy="47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172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III Álagspróf Seðlabanka Íslands 2022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0AAEE7B3-AFE0-8FA1-6167-920A9B63E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214367"/>
            <a:ext cx="5020066" cy="47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59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453C6C6-B393-C6D9-16C4-08FEA70510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71" y="1802886"/>
            <a:ext cx="4879858" cy="553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555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B0411907-A25C-61C8-09E2-B035DD1F4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39" y="2205223"/>
            <a:ext cx="5087122" cy="47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279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5A68B78-1781-CD48-9349-8DC2EC309E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07" y="2314951"/>
            <a:ext cx="5065786" cy="45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114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58790729-EFB9-8198-B65A-51618A88A9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2369815"/>
            <a:ext cx="5099314" cy="440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030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F6F4A0E-EDA4-4E10-687C-D3368AA09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22" y="2266183"/>
            <a:ext cx="5190755" cy="4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312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3DBDCAFB-0A3B-841A-19F5-388400E69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27" y="1831842"/>
            <a:ext cx="5126746" cy="54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510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D6AF9423-8F3D-6E72-9442-97EE9ED59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79" y="2374387"/>
            <a:ext cx="5056642" cy="439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465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C933059-951A-12F9-A182-DE7338D82B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75" y="2314951"/>
            <a:ext cx="4739650" cy="45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080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30572AF5-F433-9D64-F22D-6FFD66DDA7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2418583"/>
            <a:ext cx="5111506" cy="430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787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4216201D-E4FC-C80D-A8E6-28A2870B7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2671568"/>
            <a:ext cx="5041402" cy="380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415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B86DAA3A-56AE-439C-7A27-583CA9C54A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71" y="2415535"/>
            <a:ext cx="5108458" cy="431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21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63553BF-0D44-DD4D-9367-CDE5495D29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55" y="1857750"/>
            <a:ext cx="5059690" cy="542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190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63C8E48-E7D8-B475-6E0B-5FC7F8E843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203699"/>
            <a:ext cx="5032258" cy="47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416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5B131710-DE00-6991-8D70-6A4DD1F63B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2253991"/>
            <a:ext cx="5050546" cy="463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39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2C0122DE-BC9A-D01E-A07A-AE58B5204A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07" y="2168647"/>
            <a:ext cx="5065786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094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FC015D53-6885-8D13-3BE1-B60E16310B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55" y="2601464"/>
            <a:ext cx="5059690" cy="394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598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C605D02-1A02-1D93-14C7-C0557FBB71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478019"/>
            <a:ext cx="5023114" cy="418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07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320C81C-3FE8-EDE0-CFD7-5692D528CA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2257039"/>
            <a:ext cx="5050546" cy="46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87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744A65C1-4155-CCC7-777D-82D1CFDCFC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316475"/>
            <a:ext cx="5023114" cy="45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172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31579BB-795D-298C-D378-C7BF44525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346955"/>
            <a:ext cx="5020066" cy="44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069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9F84E9D3-59C7-EC23-21DD-F027C0FF5B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95" y="1952238"/>
            <a:ext cx="5105410" cy="523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590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D97397E-F388-5E71-0913-E7B03B3976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911" y="2061967"/>
            <a:ext cx="4392177" cy="50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0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6E537F7E-CF02-38E0-D65E-BBEEEAD541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2133595"/>
            <a:ext cx="5084074" cy="48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73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323</Words>
  <Application>Microsoft Office PowerPoint</Application>
  <PresentationFormat>Custom</PresentationFormat>
  <Paragraphs>91</Paragraphs>
  <Slides>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2" baseType="lpstr">
      <vt:lpstr>Arial</vt:lpstr>
      <vt:lpstr>Calibri</vt:lpstr>
      <vt:lpstr>Office Theme</vt:lpstr>
      <vt:lpstr>PowerPoint Presentation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III Álagspróf Seðlabanka Íslands 2022</vt:lpstr>
      <vt:lpstr>III Álagspróf Seðlabanka Íslands 2022</vt:lpstr>
      <vt:lpstr>III Álagspróf Seðlabanka Íslands 2022</vt:lpstr>
      <vt:lpstr>III Álagspróf Seðlabanka Íslands 2022</vt:lpstr>
      <vt:lpstr>III Álagspróf Seðlabanka Íslands 2022</vt:lpstr>
      <vt:lpstr>III Álagspróf Seðlabanka Íslands 2022</vt:lpstr>
      <vt:lpstr>III Álagspróf Seðlabanka Íslands 2022</vt:lpstr>
      <vt:lpstr>III Álagspróf Seðlabanka Íslands 2022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2022-09-28T10:53:02Z</dcterms:modified>
</cp:coreProperties>
</file>