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89" r:id="rId2"/>
    <p:sldId id="922" r:id="rId3"/>
    <p:sldId id="996" r:id="rId4"/>
    <p:sldId id="935" r:id="rId5"/>
    <p:sldId id="990" r:id="rId6"/>
    <p:sldId id="986" r:id="rId7"/>
    <p:sldId id="992" r:id="rId8"/>
    <p:sldId id="968" r:id="rId9"/>
    <p:sldId id="963" r:id="rId10"/>
    <p:sldId id="962" r:id="rId11"/>
    <p:sldId id="820" r:id="rId12"/>
    <p:sldId id="985" r:id="rId13"/>
    <p:sldId id="984" r:id="rId14"/>
    <p:sldId id="995" r:id="rId15"/>
    <p:sldId id="981" r:id="rId16"/>
    <p:sldId id="956" r:id="rId17"/>
    <p:sldId id="958" r:id="rId18"/>
    <p:sldId id="987" r:id="rId19"/>
    <p:sldId id="921" r:id="rId20"/>
  </p:sldIdLst>
  <p:sldSz cx="16256000" cy="9144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03C"/>
    <a:srgbClr val="C00000"/>
    <a:srgbClr val="ECE9E4"/>
    <a:srgbClr val="004562"/>
    <a:srgbClr val="FFD100"/>
    <a:srgbClr val="F79646"/>
    <a:srgbClr val="EC6B12"/>
    <a:srgbClr val="941813"/>
    <a:srgbClr val="F5F4F4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0" autoAdjust="0"/>
    <p:restoredTop sz="96473" autoAdjust="0"/>
  </p:normalViewPr>
  <p:slideViewPr>
    <p:cSldViewPr>
      <p:cViewPr varScale="1">
        <p:scale>
          <a:sx n="104" d="100"/>
          <a:sy n="104" d="100"/>
        </p:scale>
        <p:origin x="144" y="684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7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9.2.2022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21"/>
            <a:ext cx="2945587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8221"/>
            <a:ext cx="2946674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38" cy="49805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1"/>
            <a:ext cx="2946102" cy="49805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438" cy="49805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8584"/>
            <a:ext cx="2946102" cy="49805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2/9/2022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2/9/2022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45404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0100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>
          <p15:clr>
            <a:srgbClr val="FBAE40"/>
          </p15:clr>
        </p15:guide>
        <p15:guide id="4" pos="2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2/9/2022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2/9/2022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11.png"/><Relationship Id="rId5" Type="http://schemas.openxmlformats.org/officeDocument/2006/relationships/image" Target="../media/image47.jpe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9. febrúar 2022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505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Atvinnuleysi var 6% að meðaltali í fyrra (7,7% skv. VMST) … talið hjaðna í 4,7% í ár (4,9% skv. VMST) og í um 4% í lok spátíma</a:t>
            </a:r>
          </a:p>
          <a:p>
            <a:r>
              <a:rPr lang="is-IS" dirty="0" smtClean="0"/>
              <a:t>Talið er að framleiðsluslakinn hafi horfið í byrjun þessa árs og að lítilleg spenna myndist í ár sem fjari svo út er líður á spátímann</a:t>
            </a:r>
          </a:p>
          <a:p>
            <a:r>
              <a:rPr lang="is-IS" dirty="0" smtClean="0"/>
              <a:t>Minni spenna en spáð var í PM 2021/4 þar sem framleiðslugeta þjóðarbúsins vex hraðar (meiri fjárfesting og vöxtur vinnuafls)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Minnkandi atvinnuleysi og slakinn horfinn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819400" y="8369300"/>
            <a:ext cx="14626000" cy="5828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Atvinnuleysi miðað við vinnumarkaðskönnun Hagstofu Íslands (VMK) og skráð atvinnuleysi Vinnumálastofnunar án hlutabóta (VMST). Grunnspá Seðlabankans 2022-2024. Brotalínur sýna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2021/4. 2. Grunnspá Seðlabankans 2021-2024. Brotalína sýnir spá frá PM 2021/4.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Vinnumálastofnun,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7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fór yfir 5% í desember í fyrsta sinn síðan í júní 2012 og jókst í 5,7% í janúar – mesta verðbólga í næstum áratug</a:t>
            </a:r>
          </a:p>
          <a:p>
            <a:r>
              <a:rPr lang="is-IS" dirty="0" smtClean="0"/>
              <a:t>Verðbólga án húsnæðisliðar hefur að sama skapi aukist og var 3,7% í janúar (og HICP var 3,9% í desember)</a:t>
            </a:r>
          </a:p>
          <a:p>
            <a:r>
              <a:rPr lang="is-IS" dirty="0" smtClean="0"/>
              <a:t>Undirliggjandi verðbólga hefur einnig aukist og mælist yfir 4% á alla mælikvarða (4,4% miðað við meðaltal 5 mælikvarða)</a:t>
            </a:r>
            <a:endParaRPr lang="is-I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Verðbólga eykst mikið – sú </a:t>
            </a:r>
            <a:r>
              <a:rPr lang="is-IS" dirty="0" smtClean="0"/>
              <a:t>mesta í næstum áratug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Við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útreikning á klipptu meðaltali er þeim undirliðum sem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breytast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mest í einstaka mánuðum sleppt en vegið miðgildi mælir miðgildi verðbreytinga allra undirliða VNV. Meðaltalið sýnir meðaltal 5 ólíkra mælikvarða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kjarnavísitala 3 án óbeinna skatta, klippt meðaltal, vegið miðgildi, kvikt þáttalíkan og sameiginlegur þáttur VNV).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Sem fyrr vegur hækkun húsnæðisliðar þungt: skýrir tæplega helming ársverðbólgu en aðrir liðir hafa einnig hækkað nokkuð …</a:t>
            </a:r>
          </a:p>
          <a:p>
            <a:r>
              <a:rPr lang="is-IS" dirty="0" smtClean="0"/>
              <a:t>… t.d. hefur verð innlendrar vöru hækkað um 5,1% milli ára og verð almennrar þjónustu um 4,9%</a:t>
            </a:r>
          </a:p>
          <a:p>
            <a:r>
              <a:rPr lang="is-IS" dirty="0" smtClean="0"/>
              <a:t>Hlutfall undirliða sem hækka milli ára hefur einnig farið hækkandi og er komið nokkuð yfir sögulegt meðaltal</a:t>
            </a:r>
            <a:endParaRPr lang="is-I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Húsnæðisliður vegur þungt en aðrir liðir hækka líka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Innfluttar vörur án áfengis, tóbaks og eldsneytis og innlendar vörur án búvöru og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grænmetis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2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Brotalínur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sýna meðaltal yfir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tímabilið jan. 2008 til jan. 2022.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Flutningskostnaður hefur hækkað mikið en er byrjaður að lækka … annað hrávöruverð hefur haldið áfram að hækka en hægar</a:t>
            </a:r>
          </a:p>
          <a:p>
            <a:r>
              <a:rPr lang="is-IS" dirty="0" smtClean="0"/>
              <a:t>Sögulega </a:t>
            </a:r>
            <a:r>
              <a:rPr lang="is-IS" dirty="0"/>
              <a:t>miklar hækkanir fjölda hráefna: mesta verðhækkun olíu, matvæla og drykkjavöru frá miðjum áttunda áratug síðustu aldar og mesta árshækkun gasverðs frá upphafi </a:t>
            </a:r>
            <a:r>
              <a:rPr lang="is-IS" dirty="0" smtClean="0"/>
              <a:t>mælinga árið </a:t>
            </a:r>
            <a:r>
              <a:rPr lang="is-IS" dirty="0"/>
              <a:t>1960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Miklar hækkanir alþjóðlegs hrávöruverðs …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Landbúnaðarafurðir skiptast í matvæli (62%), drykkjarvörur (13%) og hráefni (25%). Verðvísitala gámaflutninga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Global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Container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Index. Gögn til og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með 28. janúar 2022.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Olíuverð er meðalverð á hráolíu á heimsmarkaði í Bandaríkjadollurum. Gasverð er vegið meðalverð á gasi í Bandaríkjunum, Evrópu og Japan. 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Alþjóðabankinn,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Limited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Hagstofa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Íslands,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Verðbólga hefur því aukist hratt um allan heim: komin í 7% í Bandaríkjunum (mesta verðbólga þar í 4 áratugi), um 5% á evrusvæðinu og í Þýskalandi (mesta verðbólga þar í 3 áratugi) … og verðbólguhorfur hafa því versnað mikið og hratt</a:t>
            </a:r>
          </a:p>
          <a:p>
            <a:r>
              <a:rPr lang="is-IS" dirty="0" smtClean="0"/>
              <a:t>Hér hefur spá um verðbólgu í ár verið færð upp um 1,8 prósentu sem er svipað og að meðaltali í iðnríkjum almennt (1,6 prósenta)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og alþjóðleg verðbólga eykst langt umfram spár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Nýjasta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mæling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ársverðbólgu. 2. Verðbólguspár PM 2021/4 og PM 2022/1 annars vegar og spár </a:t>
            </a:r>
            <a:r>
              <a:rPr lang="is-IS" sz="1200" i="1" dirty="0" err="1" smtClean="0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i="1" dirty="0" err="1" smtClean="0">
                <a:solidFill>
                  <a:schemeClr val="bg1">
                    <a:lumMod val="50000"/>
                  </a:schemeClr>
                </a:solidFill>
              </a:rPr>
              <a:t>Economic</a:t>
            </a:r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 Outlook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október 2021 og janúar 2022 hins vegar.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Alþjóðagjaldeyrissjóðurinn,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Content Placeholder 17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Á móti miklum verðhækkunum erlendis vegur 6% árshækkun ISK (liðlega 13% hækkun frá lágmarki í kjölfar farsóttar)</a:t>
            </a:r>
          </a:p>
          <a:p>
            <a:r>
              <a:rPr lang="is-IS" dirty="0" smtClean="0"/>
              <a:t>Við bætist hins vegar töluverður innlendur verðbólguþrýstingur sem endurspeglar kröftuga eftirspurn og birtist í miklum launahækkunum og hækkun húsnæðisverðs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Einnig innlendar hækkanir en hærri ISK vegur á móti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Verð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erlendra gjaldmiðla í krónum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(þröng viðskiptavog). 2.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Húsnæðisverð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 höfuðborgarsvæðinu. Hlutfall íbúða sem seldar eru yfir auglýstu söluverði af heildarfjölda íbúða á sölu. Þriggja mánaða hlaupandi meðaltal.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Hagstofa Íslands, Húsnæðis- og mannvirkjastofnun, Þjóðskrá Íslands, Seðlabanki Íslands.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Verðbólguvæntingar til skamms og millilangs tíma hafa hækkað á flesta mælikvarða og eru á bilinu 3-4%</a:t>
            </a:r>
          </a:p>
          <a:p>
            <a:r>
              <a:rPr lang="is-IS" dirty="0" smtClean="0"/>
              <a:t>Lengri tíma væntingar hafa auk þess hækkað og í fyrsta skipti síðan 2019 eru 10-ára væntingar markaðsaðila yfir markmiði</a:t>
            </a:r>
          </a:p>
          <a:p>
            <a:r>
              <a:rPr lang="is-IS" dirty="0" smtClean="0"/>
              <a:t>Verðbólguálagið hefur einnig hækkað og er 5-ár/5-ár álagið aftur komið í 3% – sem endurspeglast í hækkun langtímavaxta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Verðbólguvæntingar hækka á flesta mælikvarða …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00" y="8305800"/>
            <a:ext cx="14700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Kannanir Gallup á verðbólguvæntingum heimila og fyrirtækja og Seðlabankans á verðbólguvæntingum markaðsaðila. Miðgildi svara. 2. Meðaltal mánaða. 3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Uppsöfnuð breyting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ávöxtunarkröfu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óverðtryggðra langtíma (5 ár eftir 5 ár) ríkisskuldabréfa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(út frá eingreiðsluferlum metnum með aðferð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Nelson-Siegel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frá desember 2019 og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framlag samsvarandi breytinga ávöxtunarkröfu verðtryggðra skuldabréfa og verðbólguálags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Meðaltal mánaða.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Verðbólguhorfur hafa versnað verulega þrátt </a:t>
            </a:r>
            <a:r>
              <a:rPr lang="is-IS" dirty="0"/>
              <a:t>fyrir </a:t>
            </a:r>
            <a:r>
              <a:rPr lang="is-IS" dirty="0" smtClean="0"/>
              <a:t>að gert sé ráð fyrir hærra </a:t>
            </a:r>
            <a:r>
              <a:rPr lang="is-IS" dirty="0"/>
              <a:t>gengi ISK </a:t>
            </a:r>
            <a:r>
              <a:rPr lang="is-IS" dirty="0" smtClean="0"/>
              <a:t>en í </a:t>
            </a:r>
            <a:r>
              <a:rPr lang="is-IS" dirty="0"/>
              <a:t>PM </a:t>
            </a:r>
            <a:r>
              <a:rPr lang="is-IS" dirty="0" smtClean="0"/>
              <a:t>2021/4</a:t>
            </a:r>
          </a:p>
          <a:p>
            <a:r>
              <a:rPr lang="is-IS" dirty="0" smtClean="0"/>
              <a:t>Talið að hún aukist úr 4,8% á Q4/2021 í 5,8% á Q1 og verði yfir 5% fram eftir ári og fari ekki undir 4% fyrr en á næsta ári og 3% fyrr en á seinni hluta spátímans – endurspeglar kröftugri efnahagsbata, þrálátari hækkun húsnæðisverðs og meiri innflutta verðbólgu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og verðbólguhorfur versna verulega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Þröng viðskiptavog. Grunnspá Seðlabankans 2022-2024. Brotalína sýnir spá frá PM 2021/4.</a:t>
            </a:r>
          </a:p>
          <a:p>
            <a:pPr>
              <a:defRPr sz="1000"/>
            </a:pPr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Alþjóðlegum efnahagsbata vindur fram en bakslag vegna fjölgunar smita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err="1"/>
              <a:t>Framleiðslu-hnökrar</a:t>
            </a:r>
            <a:r>
              <a:rPr lang="is-IS" dirty="0"/>
              <a:t> dragbítur á efnahagsbata og hækka verð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Meiri hagvöxtur í fyrra en áður áætlað en lítið breyttar horfur á spátímanum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Mikil fjölgun starfa undir lok árs og slakinn í þjóðarbúinu virðist horfinn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Mesta </a:t>
            </a:r>
            <a:r>
              <a:rPr lang="is-IS" dirty="0" err="1"/>
              <a:t>verð-bólga</a:t>
            </a:r>
            <a:r>
              <a:rPr lang="is-IS" dirty="0"/>
              <a:t> í áratug og horfur fram á næsta ár versna verulega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Efnahagshorfur háðar mikilli óvissu – ekki síst </a:t>
            </a:r>
            <a:r>
              <a:rPr lang="is-IS" dirty="0" err="1"/>
              <a:t>verðbólgu-horfur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18" name="Oval 17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053" y="8294554"/>
            <a:ext cx="357893" cy="252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60117" y="8247111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Facebook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8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Alþjóðlegum efnahagsbata vindur fram en bakslag vegna fjölgunar smita 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err="1" smtClean="0"/>
              <a:t>Framleiðslu-hnökrar</a:t>
            </a:r>
            <a:r>
              <a:rPr lang="is-IS" dirty="0" smtClean="0"/>
              <a:t> dragbítur á efnahagsbata og hækka verð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Meiri hagvöxtur í fyrra en áður áætlað en lítið breyttar horfur á spátímanum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Mikil fjölgun starfa undir lok árs og slakinn í þjóðarbúinu virðist horfinn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Mesta </a:t>
            </a:r>
            <a:r>
              <a:rPr lang="is-IS" dirty="0" err="1" smtClean="0"/>
              <a:t>verð-bólga</a:t>
            </a:r>
            <a:r>
              <a:rPr lang="is-IS" dirty="0" smtClean="0"/>
              <a:t> í áratug og horfur fram á næsta ár versna verulega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 smtClean="0"/>
              <a:t>Efnahagshorfur háðar mikilli óvissu – ekki síst </a:t>
            </a:r>
            <a:r>
              <a:rPr lang="is-IS" dirty="0" err="1" smtClean="0"/>
              <a:t>verðbólgu-horfur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Ytri skilyrði og innlent raunhagkerfi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74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Kröftugur </a:t>
            </a:r>
            <a:r>
              <a:rPr lang="is-IS" dirty="0" smtClean="0"/>
              <a:t>hagvöxtur var </a:t>
            </a:r>
            <a:r>
              <a:rPr lang="is-IS" dirty="0" smtClean="0"/>
              <a:t>í helstu viðskiptalöndum </a:t>
            </a:r>
            <a:r>
              <a:rPr lang="is-IS" dirty="0"/>
              <a:t>fram eftir </a:t>
            </a:r>
            <a:r>
              <a:rPr lang="is-IS" dirty="0" smtClean="0"/>
              <a:t>síðasta ári … en vöxturinn gaf heldur eftir er leið á Q4 eftir því sem smitum fjölgaði og svartsýni heimila jókst – sést t.d. í því að smásala gaf nokkuð eftir í helstu iðnríkjum</a:t>
            </a:r>
          </a:p>
          <a:p>
            <a:r>
              <a:rPr lang="is-IS" dirty="0" smtClean="0"/>
              <a:t>Alvarlegir framleiðsluhnökrar áfram dragbítur á bata en vísbendingar um að tekið sé að draga úr vandanum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Fjöldi smita og framboðstruflanir halda aftur af bata</a:t>
            </a:r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Norðurlönd eru meðaltal Danmerkur, Noregs og Svíþjóðar. Sjö daga hreyfanlegt meðaltal.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Mánaðarlegar árstíðarleiðréttar magnvísitölur (2016 = 100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). 3.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Mælikvarði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Benigno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o.fl. (2022) á álag á framleiðslukeðjur sem tekur saman áhrif 27 mismunandi mælikvarða á flutningskostnaði og  afhendingartíma þar sem búið er að hreinsa út eftirspurnaráhrif.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Alþjóðaheilbrigðismálastofnunin, G.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Benigno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o.fl., „A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barometer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global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supply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chain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pressures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“,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Federal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Reserve Bank of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York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i="1" dirty="0" err="1">
                <a:solidFill>
                  <a:schemeClr val="bg1">
                    <a:lumMod val="50000"/>
                  </a:schemeClr>
                </a:solidFill>
              </a:rPr>
              <a:t>Liberty</a:t>
            </a:r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i="1" dirty="0" err="1">
                <a:solidFill>
                  <a:schemeClr val="bg1">
                    <a:lumMod val="50000"/>
                  </a:schemeClr>
                </a:solidFill>
              </a:rPr>
              <a:t>Street</a:t>
            </a:r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i="1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(4. jan. 2022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Heldur dró úr komum ferðamanna til landsins á Q4 og því komu lítillega færri ferðamenn til landsins á árinu öllu en spáð var í PM 2021/4 … horfur fyrir Q1/2022 hafa versnað af sömu orsökum og lakari horfur fyrir árið í heild (17½% í stað 19⅓% vaxtar)</a:t>
            </a:r>
          </a:p>
          <a:p>
            <a:r>
              <a:rPr lang="is-IS" dirty="0"/>
              <a:t>Þrátt fyrir ágætan útflutningsvöxt eru horfur á viðvarandi </a:t>
            </a:r>
            <a:r>
              <a:rPr lang="is-IS" dirty="0" smtClean="0"/>
              <a:t>viðskiptahalla: fer úr ½% afgangi í ár í 1½% halla árið 2024 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Ágætur útflutningsvöxtur en horfur á viðskiptahalla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077200"/>
            <a:ext cx="14776200" cy="874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Vegna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keðjutengingar getur verið að summa undirliðanna sé ekki jöfn heildarútflutningi.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Ferðaþjónusta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er samtala á „ferðalögum“ og „farþegaflutningum með flugi“. Álútflutningur skv. skilgreiningu þjóðhagsreikninga. Grunnspá 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2021-2024.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2021/4.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Jöfnuður rekstrarframlaga talin með frumþáttajöfnuði. Grunnspá 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2021-2024.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2021/4.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Einkaneysla jókst um 3,3% milli fjórðunga á Q3 – tæplega helmingi minna en gert hafði verið ráð fyrir í PM 2021/4 … </a:t>
            </a:r>
          </a:p>
          <a:p>
            <a:r>
              <a:rPr lang="is-IS" dirty="0" smtClean="0"/>
              <a:t>… sparnaðarhlutfallið lækkaði því minna á Q3 og hefur haldist tiltölulega stöðugt </a:t>
            </a:r>
            <a:r>
              <a:rPr lang="is-IS" dirty="0"/>
              <a:t>undanfarið </a:t>
            </a:r>
            <a:r>
              <a:rPr lang="is-IS" dirty="0" smtClean="0"/>
              <a:t>ár</a:t>
            </a:r>
          </a:p>
          <a:p>
            <a:r>
              <a:rPr lang="is-IS" dirty="0" smtClean="0"/>
              <a:t>Utanríkisviðskiptin voru einnig óhagstæðari en á móti vó kröftugri fjárfesting: hagvöxtur mældist því 6% í stað 6,6% í PM 2021/4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Kröftugur hagvöxtur á Q3 en þó minni en spáð var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Við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útreikning á hlutfalli sparnaðar er miðað við áætlun Seðlabankans um ráðstöfunartekjur. Árstíðarleiðrétt gögn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2. Frávik geta verið á milli samtölu framlags undirliða og hagvaxtar vegna keðjutengingar þjóðhagsreikninga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Seðlabanki Íslands.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Mikil kortavelta bendir til þess að kröftugur vöxtur hafi verið í einkaneyslu á Q4: talið að vöxturinn hafi verið 11% milli </a:t>
            </a:r>
            <a:r>
              <a:rPr lang="is-IS" dirty="0" smtClean="0"/>
              <a:t>ára – ríflega </a:t>
            </a:r>
            <a:r>
              <a:rPr lang="is-IS" dirty="0"/>
              <a:t>helmingi meiri vöxtur en gert var ráð fyrir í PM </a:t>
            </a:r>
            <a:r>
              <a:rPr lang="is-IS" dirty="0" smtClean="0"/>
              <a:t>2021/4 … smitum </a:t>
            </a:r>
            <a:r>
              <a:rPr lang="is-IS" dirty="0"/>
              <a:t>tók hins vegar að fjölga hratt er leið á </a:t>
            </a:r>
            <a:r>
              <a:rPr lang="is-IS" dirty="0" smtClean="0"/>
              <a:t>Q4 </a:t>
            </a:r>
            <a:r>
              <a:rPr lang="is-IS" dirty="0"/>
              <a:t>og vísbendingar eru um að aftur hafi hægt á umsvifum er leið á fjórðunginn </a:t>
            </a:r>
            <a:r>
              <a:rPr lang="is-IS" dirty="0" smtClean="0"/>
              <a:t>og </a:t>
            </a:r>
            <a:r>
              <a:rPr lang="is-IS" dirty="0"/>
              <a:t>framhald hefur verið á þeirri þróun </a:t>
            </a:r>
            <a:r>
              <a:rPr lang="is-IS" dirty="0" smtClean="0"/>
              <a:t>á Q1 í ár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101175" cy="668422"/>
          </a:xfrm>
        </p:spPr>
        <p:txBody>
          <a:bodyPr>
            <a:normAutofit/>
          </a:bodyPr>
          <a:lstStyle/>
          <a:p>
            <a:r>
              <a:rPr lang="is-IS" dirty="0"/>
              <a:t>Mikill kraftur </a:t>
            </a:r>
            <a:r>
              <a:rPr lang="is-IS" dirty="0" smtClean="0"/>
              <a:t>umsvifa </a:t>
            </a:r>
            <a:r>
              <a:rPr lang="is-IS" dirty="0"/>
              <a:t>á </a:t>
            </a:r>
            <a:r>
              <a:rPr lang="is-IS" dirty="0" smtClean="0"/>
              <a:t>Q4 en gáfu eftir undir lok árs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077201"/>
            <a:ext cx="14626000" cy="87493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Væntingavísitala Gallup er árstíðarleiðrétt. Grunnspá Seðlabankans 4.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2021 fyrir einkaneyslu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2. Fjöldi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staðfestra smita er sjö daga hreyfanlegt meðaltal. Umfang sóttvarna vegur saman ýmsa mælikvarða á hversu hart stjórnvöld ganga fram við að draga úr útbreiðslu COVID-19.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Akandi umferð er dagleg umferð um Hafnarfjarðarveg sunnan Kópavogslækjar, Reykjanesbraut við Dalveg í Kópavogi og Vesturlandsveg ofan Ártúnsbrekku (14 daga hreyfanlegt meðaltal). Greiðslukortatölur eru samtala debet- og kreditkorta útgefinna af innlendum og erlendum aðilum (28 daga hreyfanlegt meðaltal).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Covid.is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Gallup, Hagstofa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Oxford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COVID-19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Government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Response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Tracker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Vegagerðin, Seðlabanki Íslands.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Þrátt fyrir að hægt hafi á vexti umsvifa í desember virðist hagvöxtur á Q4 hafa verið töluvert meiri en spáð var í PM 2021/4 …</a:t>
            </a:r>
          </a:p>
          <a:p>
            <a:r>
              <a:rPr lang="is-IS" dirty="0" smtClean="0"/>
              <a:t>… vegur á móti heldur hægari vexti á Q1-Q3: hagvöxtur á árinu í heild því 4,9% … 1 prósentu meiri vöxtur en áður </a:t>
            </a:r>
            <a:r>
              <a:rPr lang="is-IS" dirty="0" smtClean="0"/>
              <a:t>var spáð</a:t>
            </a:r>
            <a:endParaRPr lang="is-IS" dirty="0" smtClean="0"/>
          </a:p>
          <a:p>
            <a:r>
              <a:rPr lang="is-IS" dirty="0" smtClean="0"/>
              <a:t>Í ár er hins vegar spáð lítillega minni vexti (4,8% í stað 5,1%) – endurspeglar bæði vöxt frá hærri grunni og bakslag á Q1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Kröftugur hagvöxtur í fyrra og í ár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Grunnspá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Seðlabankans 2021-2024. 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2021/4.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Mikil fjölgun starfa á Q4 og meðaltali 2019 hefur verið náð að nýju – hvort sem litið er til VMK eða staðgreiðslugagna</a:t>
            </a:r>
          </a:p>
          <a:p>
            <a:r>
              <a:rPr lang="is-IS" dirty="0" smtClean="0"/>
              <a:t>Atvinnuleysi mældist 4,9% á Q4 skv. VMK og hefur lítið </a:t>
            </a:r>
            <a:r>
              <a:rPr lang="is-IS" dirty="0"/>
              <a:t>breyst undanfarið en heldur áfram að lækka skv. VMST og var 5% á Q4</a:t>
            </a:r>
          </a:p>
          <a:p>
            <a:r>
              <a:rPr lang="is-IS" dirty="0" smtClean="0"/>
              <a:t>Ráðningaáform fyrirtækja benda til áframhaldandi fjölgunar starfa en æ fleiri fyrirtæki skortir starfsfólk og starfa við full afköst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Töpuð störf í kjölfar farsóttar að fullu endurheimt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Launafólk samkvæmt tölum úr staðgreiðsluskrá Skattsins en önnur gögn úr vinnumarkaðskönnun Hagstofu Íslands. Fólk á aldrinum 16-74 ára. Þriggja mánaða hreyfanlegt meðaltal árstíðarleiðréttra talna. 2. Þriggja mánaða hreyfanlegt meðaltal árstíðarleiðréttra talna. 3.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Árstíðarleiðréttar tölur úr könnun Gallup meðal 400 stærstu fyrirtækja landsins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Brotalínur sýna meðaltal frá árinu 2006.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Vinnumálastofnun,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Content Placeholder 1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132588</TotalTime>
  <Words>2003</Words>
  <Application>Microsoft Office PowerPoint</Application>
  <PresentationFormat>Custom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Fjöldi smita og framboðstruflanir halda aftur af bata</vt:lpstr>
      <vt:lpstr>Ágætur útflutningsvöxtur en horfur á viðskiptahalla</vt:lpstr>
      <vt:lpstr>Kröftugur hagvöxtur á Q3 en þó minni en spáð var</vt:lpstr>
      <vt:lpstr>Mikill kraftur umsvifa á Q4 en gáfu eftir undir lok árs</vt:lpstr>
      <vt:lpstr>Kröftugur hagvöxtur í fyrra og í ár</vt:lpstr>
      <vt:lpstr>Töpuð störf í kjölfar farsóttar að fullu endurheimt</vt:lpstr>
      <vt:lpstr>Minnkandi atvinnuleysi og slakinn horfinn</vt:lpstr>
      <vt:lpstr>PowerPoint Presentation</vt:lpstr>
      <vt:lpstr>Verðbólga eykst mikið – sú mesta í næstum áratug</vt:lpstr>
      <vt:lpstr>Húsnæðisliður vegur þungt en aðrir liðir hækka líka</vt:lpstr>
      <vt:lpstr>Miklar hækkanir alþjóðlegs hrávöruverðs …</vt:lpstr>
      <vt:lpstr>… og alþjóðleg verðbólga eykst langt umfram spár</vt:lpstr>
      <vt:lpstr>Einnig innlendar hækkanir en hærri ISK vegur á móti</vt:lpstr>
      <vt:lpstr>Verðbólguvæntingar hækka á flesta mælikvarða …</vt:lpstr>
      <vt:lpstr>… og verðbólguhorfur versna verulega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cp:revision>3267</cp:revision>
  <cp:lastPrinted>2021-11-09T15:34:26Z</cp:lastPrinted>
  <dcterms:created xsi:type="dcterms:W3CDTF">2017-01-22T13:40:49Z</dcterms:created>
  <dcterms:modified xsi:type="dcterms:W3CDTF">2022-02-09T08:58:11Z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