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402" r:id="rId3"/>
    <p:sldId id="680" r:id="rId4"/>
    <p:sldId id="681" r:id="rId5"/>
    <p:sldId id="682" r:id="rId6"/>
    <p:sldId id="683" r:id="rId7"/>
    <p:sldId id="684" r:id="rId8"/>
    <p:sldId id="685" r:id="rId9"/>
    <p:sldId id="686" r:id="rId10"/>
    <p:sldId id="687" r:id="rId11"/>
    <p:sldId id="688" r:id="rId12"/>
    <p:sldId id="689" r:id="rId13"/>
    <p:sldId id="690" r:id="rId14"/>
    <p:sldId id="691" r:id="rId15"/>
    <p:sldId id="692" r:id="rId16"/>
    <p:sldId id="693" r:id="rId17"/>
    <p:sldId id="694" r:id="rId18"/>
    <p:sldId id="695" r:id="rId19"/>
    <p:sldId id="696" r:id="rId20"/>
    <p:sldId id="697" r:id="rId21"/>
    <p:sldId id="698" r:id="rId22"/>
    <p:sldId id="699" r:id="rId23"/>
    <p:sldId id="700" r:id="rId24"/>
    <p:sldId id="701" r:id="rId25"/>
    <p:sldId id="403" r:id="rId26"/>
    <p:sldId id="702" r:id="rId27"/>
    <p:sldId id="703" r:id="rId28"/>
    <p:sldId id="704" r:id="rId29"/>
    <p:sldId id="705" r:id="rId30"/>
    <p:sldId id="706" r:id="rId31"/>
    <p:sldId id="707" r:id="rId32"/>
    <p:sldId id="708" r:id="rId33"/>
    <p:sldId id="709" r:id="rId34"/>
    <p:sldId id="710" r:id="rId35"/>
    <p:sldId id="711" r:id="rId36"/>
    <p:sldId id="712" r:id="rId37"/>
    <p:sldId id="713" r:id="rId38"/>
    <p:sldId id="714" r:id="rId39"/>
    <p:sldId id="715" r:id="rId40"/>
    <p:sldId id="716" r:id="rId41"/>
    <p:sldId id="717" r:id="rId42"/>
    <p:sldId id="404" r:id="rId43"/>
    <p:sldId id="718" r:id="rId44"/>
    <p:sldId id="719" r:id="rId45"/>
    <p:sldId id="720" r:id="rId46"/>
    <p:sldId id="721" r:id="rId47"/>
    <p:sldId id="722" r:id="rId48"/>
    <p:sldId id="723" r:id="rId49"/>
    <p:sldId id="724" r:id="rId50"/>
    <p:sldId id="725" r:id="rId51"/>
    <p:sldId id="726" r:id="rId52"/>
    <p:sldId id="727" r:id="rId53"/>
    <p:sldId id="728" r:id="rId54"/>
    <p:sldId id="729" r:id="rId55"/>
    <p:sldId id="730" r:id="rId56"/>
    <p:sldId id="731" r:id="rId57"/>
    <p:sldId id="732" r:id="rId58"/>
    <p:sldId id="733" r:id="rId59"/>
    <p:sldId id="734" r:id="rId60"/>
    <p:sldId id="735" r:id="rId61"/>
    <p:sldId id="736" r:id="rId62"/>
    <p:sldId id="737" r:id="rId63"/>
    <p:sldId id="738" r:id="rId64"/>
    <p:sldId id="739" r:id="rId65"/>
    <p:sldId id="740" r:id="rId66"/>
    <p:sldId id="405" r:id="rId67"/>
    <p:sldId id="741" r:id="rId68"/>
    <p:sldId id="742" r:id="rId69"/>
    <p:sldId id="743" r:id="rId70"/>
    <p:sldId id="744" r:id="rId71"/>
    <p:sldId id="745" r:id="rId72"/>
    <p:sldId id="746" r:id="rId73"/>
    <p:sldId id="747" r:id="rId74"/>
    <p:sldId id="748" r:id="rId75"/>
    <p:sldId id="406" r:id="rId76"/>
    <p:sldId id="749" r:id="rId77"/>
    <p:sldId id="750" r:id="rId78"/>
    <p:sldId id="751" r:id="rId79"/>
    <p:sldId id="752" r:id="rId80"/>
    <p:sldId id="753" r:id="rId81"/>
    <p:sldId id="754" r:id="rId82"/>
    <p:sldId id="755" r:id="rId83"/>
    <p:sldId id="756" r:id="rId84"/>
    <p:sldId id="757" r:id="rId85"/>
    <p:sldId id="758" r:id="rId86"/>
    <p:sldId id="759" r:id="rId87"/>
    <p:sldId id="760" r:id="rId88"/>
    <p:sldId id="761" r:id="rId89"/>
    <p:sldId id="407" r:id="rId90"/>
    <p:sldId id="762" r:id="rId91"/>
    <p:sldId id="763" r:id="rId92"/>
    <p:sldId id="764" r:id="rId93"/>
    <p:sldId id="765" r:id="rId94"/>
    <p:sldId id="766" r:id="rId95"/>
    <p:sldId id="767" r:id="rId96"/>
    <p:sldId id="768" r:id="rId97"/>
    <p:sldId id="769" r:id="rId98"/>
    <p:sldId id="770" r:id="rId99"/>
    <p:sldId id="408" r:id="rId100"/>
    <p:sldId id="771" r:id="rId101"/>
    <p:sldId id="772" r:id="rId102"/>
    <p:sldId id="773" r:id="rId103"/>
    <p:sldId id="774" r:id="rId104"/>
    <p:sldId id="775" r:id="rId105"/>
    <p:sldId id="776" r:id="rId106"/>
    <p:sldId id="777" r:id="rId107"/>
    <p:sldId id="778" r:id="rId108"/>
    <p:sldId id="779" r:id="rId109"/>
    <p:sldId id="780" r:id="rId110"/>
    <p:sldId id="781" r:id="rId111"/>
    <p:sldId id="782" r:id="rId112"/>
    <p:sldId id="783" r:id="rId113"/>
    <p:sldId id="784" r:id="rId114"/>
    <p:sldId id="785" r:id="rId115"/>
    <p:sldId id="786" r:id="rId116"/>
    <p:sldId id="787" r:id="rId117"/>
    <p:sldId id="788" r:id="rId118"/>
    <p:sldId id="789" r:id="rId119"/>
    <p:sldId id="790" r:id="rId120"/>
    <p:sldId id="791" r:id="rId121"/>
    <p:sldId id="792" r:id="rId122"/>
    <p:sldId id="793" r:id="rId123"/>
    <p:sldId id="794" r:id="rId124"/>
  </p:sldIdLst>
  <p:sldSz cx="12192000" cy="6858000"/>
  <p:notesSz cx="6858000" cy="9144000"/>
  <p:photoAlbum layout="1pic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36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268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388" y="1955842"/>
            <a:ext cx="10275522" cy="2629357"/>
          </a:xfrm>
        </p:spPr>
        <p:txBody>
          <a:bodyPr anchor="ctr" anchorCtr="0">
            <a:normAutofit/>
          </a:bodyPr>
          <a:lstStyle>
            <a:lvl1pPr algn="l">
              <a:defRPr lang="en-US" sz="5000" kern="1200" dirty="0" smtClean="0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388" y="4921040"/>
            <a:ext cx="10275522" cy="1655762"/>
          </a:xfrm>
        </p:spPr>
        <p:txBody>
          <a:bodyPr>
            <a:normAutofit/>
          </a:bodyPr>
          <a:lstStyle>
            <a:lvl1pPr marL="0" indent="0" algn="l">
              <a:buNone/>
              <a:defRPr lang="is-IS" sz="3200" kern="1200" dirty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50403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79388" y="4696366"/>
            <a:ext cx="10275522" cy="76970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000080">
                  <a:gamma/>
                  <a:shade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s-IS"/>
          </a:p>
        </p:txBody>
      </p:sp>
      <p:pic>
        <p:nvPicPr>
          <p:cNvPr id="9" name="Picture 8" descr="SEDLOGR"/>
          <p:cNvPicPr>
            <a:picLocks noChangeAspect="1" noChangeArrowheads="1"/>
          </p:cNvPicPr>
          <p:nvPr/>
        </p:nvPicPr>
        <p:blipFill>
          <a:blip r:embed="rId3" cstate="print">
            <a:lum bright="80000" contrast="-70000"/>
          </a:blip>
          <a:srcRect/>
          <a:stretch>
            <a:fillRect/>
          </a:stretch>
        </p:blipFill>
        <p:spPr bwMode="auto">
          <a:xfrm>
            <a:off x="250825" y="981075"/>
            <a:ext cx="7921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7450" y="1052513"/>
            <a:ext cx="38163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s-IS" sz="3800" dirty="0">
                <a:solidFill>
                  <a:schemeClr val="bg1"/>
                </a:solidFill>
                <a:latin typeface="+mj-lt"/>
              </a:rPr>
              <a:t>Seðlabanki Íslands</a:t>
            </a:r>
          </a:p>
        </p:txBody>
      </p:sp>
    </p:spTree>
    <p:extLst>
      <p:ext uri="{BB962C8B-B14F-4D97-AF65-F5344CB8AC3E}">
        <p14:creationId xmlns:p14="http://schemas.microsoft.com/office/powerpoint/2010/main" val="2540154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23.11.2022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438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23.11.2022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58858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612900" y="911429"/>
            <a:ext cx="10972800" cy="974700"/>
          </a:xfrm>
        </p:spPr>
        <p:txBody>
          <a:bodyPr>
            <a:noAutofit/>
          </a:bodyPr>
          <a:lstStyle>
            <a:lvl1pPr marL="216000" indent="-216000">
              <a:buClr>
                <a:srgbClr val="004562"/>
              </a:buClr>
              <a:buFont typeface="Arial" charset="0"/>
              <a:buChar char="•"/>
              <a:tabLst/>
              <a:defRPr sz="1650"/>
            </a:lvl1pPr>
            <a:lvl2pPr marL="556200" indent="-213300">
              <a:buClr>
                <a:srgbClr val="004562"/>
              </a:buClr>
              <a:buFont typeface="Arial" charset="0"/>
              <a:buChar char="•"/>
              <a:tabLst/>
              <a:defRPr sz="1650"/>
            </a:lvl2pPr>
            <a:lvl3pPr marL="900113" indent="-214313">
              <a:buClr>
                <a:srgbClr val="004562"/>
              </a:buClr>
              <a:buFont typeface="Arial" charset="0"/>
              <a:buChar char="•"/>
              <a:defRPr sz="1650"/>
            </a:lvl3pPr>
            <a:lvl4pPr marL="1243013" indent="-214313">
              <a:buClr>
                <a:srgbClr val="004562"/>
              </a:buClr>
              <a:buFont typeface="Arial" charset="0"/>
              <a:buChar char="•"/>
              <a:defRPr sz="1650"/>
            </a:lvl4pPr>
            <a:lvl5pPr marL="1585913" indent="-214313">
              <a:buClr>
                <a:srgbClr val="004562"/>
              </a:buClr>
              <a:buFont typeface="Arial" charset="0"/>
              <a:buChar char="•"/>
              <a:defRPr sz="165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612900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6218635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/>
        </p:nvSpPr>
        <p:spPr>
          <a:xfrm>
            <a:off x="10452944" y="6723811"/>
            <a:ext cx="1739265" cy="134303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5"/>
          <p:cNvSpPr/>
          <p:nvPr/>
        </p:nvSpPr>
        <p:spPr>
          <a:xfrm>
            <a:off x="0" y="0"/>
            <a:ext cx="618649" cy="136208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6"/>
          <p:cNvSpPr/>
          <p:nvPr/>
        </p:nvSpPr>
        <p:spPr>
          <a:xfrm>
            <a:off x="0" y="6723811"/>
            <a:ext cx="618649" cy="134303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7"/>
          <p:cNvSpPr/>
          <p:nvPr/>
        </p:nvSpPr>
        <p:spPr>
          <a:xfrm>
            <a:off x="10452944" y="0"/>
            <a:ext cx="1739265" cy="802005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396" y="127063"/>
            <a:ext cx="542925" cy="552450"/>
          </a:xfrm>
          <a:prstGeom prst="rect">
            <a:avLst/>
          </a:prstGeom>
        </p:spPr>
      </p:pic>
      <p:sp>
        <p:nvSpPr>
          <p:cNvPr id="18" name="bk object 16"/>
          <p:cNvSpPr/>
          <p:nvPr/>
        </p:nvSpPr>
        <p:spPr>
          <a:xfrm>
            <a:off x="618515" y="0"/>
            <a:ext cx="9834563" cy="136208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7"/>
          <p:cNvSpPr/>
          <p:nvPr/>
        </p:nvSpPr>
        <p:spPr>
          <a:xfrm>
            <a:off x="618515" y="6723811"/>
            <a:ext cx="9834563" cy="134303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D499D-24A9-4DDC-8F6B-53C8254C8D55}" type="datetimeFigureOut">
              <a:rPr lang="is-IS" smtClean="0"/>
              <a:t>23.11.2022</a:t>
            </a:fld>
            <a:endParaRPr lang="is-I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613519" y="410113"/>
            <a:ext cx="9692531" cy="49834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054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4" pos="5216">
          <p15:clr>
            <a:srgbClr val="FBAE40"/>
          </p15:clr>
        </p15:guide>
        <p15:guide id="5" pos="5024">
          <p15:clr>
            <a:srgbClr val="FBAE40"/>
          </p15:clr>
        </p15:guide>
        <p15:guide id="6" pos="97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>
          <a:xfrm>
            <a:off x="0" y="987029"/>
            <a:ext cx="9868376" cy="4882456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sp>
        <p:nvSpPr>
          <p:cNvPr id="18" name="object 12"/>
          <p:cNvSpPr/>
          <p:nvPr userDrawn="1"/>
        </p:nvSpPr>
        <p:spPr>
          <a:xfrm>
            <a:off x="9868795" y="987447"/>
            <a:ext cx="2323205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75" y="2807345"/>
            <a:ext cx="1209675" cy="123825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11/23/2022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65" y="345400"/>
            <a:ext cx="4322345" cy="3429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238250" y="596297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238250" y="624902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713422" y="596297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5713422" y="624902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38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2"/>
          <p:cNvSpPr/>
          <p:nvPr userDrawn="1"/>
        </p:nvSpPr>
        <p:spPr>
          <a:xfrm>
            <a:off x="0" y="987981"/>
            <a:ext cx="12192000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57" y="144429"/>
            <a:ext cx="714375" cy="7239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11/23/2022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954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  <p15:guide id="3" pos="10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61771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0304"/>
          </a:xfrm>
        </p:spPr>
        <p:txBody>
          <a:bodyPr/>
          <a:lstStyle>
            <a:lvl1pPr>
              <a:defRPr lang="en-US" sz="32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 dirty="0"/>
          </a:p>
        </p:txBody>
      </p:sp>
      <p:pic>
        <p:nvPicPr>
          <p:cNvPr id="7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513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45587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is-IS" dirty="0"/>
          </a:p>
        </p:txBody>
      </p:sp>
      <p:pic>
        <p:nvPicPr>
          <p:cNvPr id="8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40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23.11.2022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17450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23.11.2022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04216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23.11.2022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57526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23.11.2022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53565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23.11.2022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3714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23.11.2022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97560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D499D-24A9-4DDC-8F6B-53C8254C8D55}" type="datetimeFigureOut">
              <a:rPr lang="is-IS" smtClean="0"/>
              <a:t>23.11.2022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395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Peningamál 2022/4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/>
              <a:t>Myndir</a:t>
            </a:r>
          </a:p>
        </p:txBody>
      </p:sp>
    </p:spTree>
    <p:extLst>
      <p:ext uri="{BB962C8B-B14F-4D97-AF65-F5344CB8AC3E}">
        <p14:creationId xmlns:p14="http://schemas.microsoft.com/office/powerpoint/2010/main" val="3299722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A41743F8-91A3-0AD5-39DB-5AAF35EF29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1091179"/>
            <a:ext cx="5026162" cy="467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501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14A0A5EE-AF2F-83F4-54F6-0A8D43FB51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63" y="986023"/>
            <a:ext cx="5007874" cy="48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956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F1E8EEE-E488-AC41-2FD4-11AFC09B6F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39" y="761994"/>
            <a:ext cx="5010922" cy="533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6064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BC63EB36-5B4E-EB22-16D0-A928D85A67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39" y="914395"/>
            <a:ext cx="5010922" cy="50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8802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0CC502E-FAE1-990B-E8FE-C9D0E6E95B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27" y="669030"/>
            <a:ext cx="5126746" cy="551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5395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60D428D-CB8A-A8F9-D02A-79847646DD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99" y="755898"/>
            <a:ext cx="5117602" cy="53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4682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83BD7AF-87A2-44C1-945B-9588135180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5" y="845814"/>
            <a:ext cx="5074930" cy="51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880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ACD5B1-AAAF-583D-BF7D-C1E5429400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Rammagrein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EA9C-9272-5CE0-00B2-8211FE2B9C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s-IS" dirty="0"/>
              <a:t>Fjárlagafrumvarp fyrir árið 2023</a:t>
            </a:r>
          </a:p>
        </p:txBody>
      </p:sp>
    </p:spTree>
    <p:extLst>
      <p:ext uri="{BB962C8B-B14F-4D97-AF65-F5344CB8AC3E}">
        <p14:creationId xmlns:p14="http://schemas.microsoft.com/office/powerpoint/2010/main" val="200507987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5C9BF4D7-810F-D54A-5449-166FA1D387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1278631"/>
            <a:ext cx="5013970" cy="430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8886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1336F91E-A01C-DCBE-8B45-FEBAE8103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1310635"/>
            <a:ext cx="5013970" cy="423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2838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2AF467B9-3353-DEAB-3761-6D85880864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1" y="1114039"/>
            <a:ext cx="5077978" cy="462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BA257AB5-9530-2DD6-8BAA-77C3BC019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19" y="1089655"/>
            <a:ext cx="5102362" cy="46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0871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57AA180-7AA5-E48E-5DCF-E20626411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1007359"/>
            <a:ext cx="5020066" cy="484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3103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243E5F-13EA-DC36-0E03-FE3397F8D6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Rammagrein 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27E38-150B-AD90-55FA-E90F1FC277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s-IS" dirty="0"/>
              <a:t>Spár Seðlabankans um efnahagsþróun ársins 2021</a:t>
            </a:r>
          </a:p>
        </p:txBody>
      </p:sp>
    </p:spTree>
    <p:extLst>
      <p:ext uri="{BB962C8B-B14F-4D97-AF65-F5344CB8AC3E}">
        <p14:creationId xmlns:p14="http://schemas.microsoft.com/office/powerpoint/2010/main" val="154981287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9384FFE6-EE16-CDD8-5F37-0B830D679E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15" y="1319779"/>
            <a:ext cx="4861570" cy="421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1778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5055E563-1720-2702-27B2-5AB92A414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543" y="1210051"/>
            <a:ext cx="4946914" cy="443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0753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0E8FD6A7-72C2-6236-95A1-67A3D6F5E1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691" y="1304539"/>
            <a:ext cx="4864618" cy="424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8481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ACF00C53-CFEF-8C7A-3928-2263A3069C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35" y="1380740"/>
            <a:ext cx="4922530" cy="409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219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F705446-5E97-DDB4-0BB0-6ED3DDE20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5" y="1062223"/>
            <a:ext cx="5074930" cy="473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6458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F6E4333C-8D25-C77B-649A-114A35C54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35" y="906775"/>
            <a:ext cx="4922530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0887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695A3D89-C414-3D0B-CFCB-959D4B3207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00" y="1004311"/>
            <a:ext cx="11161799" cy="48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8293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68E85909-B5AB-0075-2662-07F4C49E35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543" y="1304539"/>
            <a:ext cx="4946914" cy="424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20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299C12A2-3CB1-2593-AB9D-2C4B10B128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987547"/>
            <a:ext cx="5020066" cy="488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2452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DBE2BB3A-BCA9-86C0-4598-EC28870A4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07" y="1380740"/>
            <a:ext cx="4989586" cy="409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6504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9D54C395-515E-6F49-1B24-0AA253DFEE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37" y="0"/>
            <a:ext cx="4096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8729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A6769E5D-D3B8-D5C1-058F-06BF7F53F3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00" y="1004311"/>
            <a:ext cx="11085599" cy="48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3204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FDB3CE7-BB4F-16EE-CF86-749A690D86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5" y="1138423"/>
            <a:ext cx="5074930" cy="45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3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31120E71-56D6-159D-2E6E-89C5937F01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46" y="588258"/>
            <a:ext cx="5187707" cy="568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83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488B3842-436F-E908-4FF4-4C2FC71D96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1267963"/>
            <a:ext cx="4995682" cy="43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52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F3BAB741-EB8C-A03E-73E7-E1182B058D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5" y="772662"/>
            <a:ext cx="4953010" cy="53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50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E65C26F4-89DA-3793-E41B-74731F2CC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1" y="1347212"/>
            <a:ext cx="5077978" cy="416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7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1A975732-DD6D-FCA6-353D-0C56794C5D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1" y="1001263"/>
            <a:ext cx="5032258" cy="48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70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22D2DBC-3DEB-0488-8773-5F2674B381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47" y="1013455"/>
            <a:ext cx="5035306" cy="483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7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FB8FD171-4AA1-4E13-290C-EB7FB02FD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1013455"/>
            <a:ext cx="5062738" cy="483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31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Kafli 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Alþjóðleg efnahagsmál og viðskiptakjör</a:t>
            </a:r>
          </a:p>
        </p:txBody>
      </p:sp>
    </p:spTree>
    <p:extLst>
      <p:ext uri="{BB962C8B-B14F-4D97-AF65-F5344CB8AC3E}">
        <p14:creationId xmlns:p14="http://schemas.microsoft.com/office/powerpoint/2010/main" val="2402429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BB986DE-8D50-4A36-01A2-57F2C53D36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18" y="1130803"/>
            <a:ext cx="5178563" cy="45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41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7789DCA-68AF-9F9E-FD5C-6CC1D83DE3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18" y="1130803"/>
            <a:ext cx="5178563" cy="45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60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A1CECB6-B10B-F52A-14B4-2E5D02BB31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18" y="954019"/>
            <a:ext cx="5178563" cy="49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6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A703065-03FC-E9A8-66C6-07A8723A9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801618"/>
            <a:ext cx="5099314" cy="52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41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A6A1F69-81B2-6282-83C7-6EA397C289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1473704"/>
            <a:ext cx="4995682" cy="391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08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Kafli II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Peningastefnan og innlendir fjármálamarkaðir</a:t>
            </a:r>
          </a:p>
        </p:txBody>
      </p:sp>
    </p:spTree>
    <p:extLst>
      <p:ext uri="{BB962C8B-B14F-4D97-AF65-F5344CB8AC3E}">
        <p14:creationId xmlns:p14="http://schemas.microsoft.com/office/powerpoint/2010/main" val="3955727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BB956148-0089-A982-2558-F62A84DC8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31" y="723894"/>
            <a:ext cx="4986538" cy="541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00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9E4DD82-8E1C-FF13-2B19-4664D8B68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67" y="774186"/>
            <a:ext cx="4943866" cy="530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48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919302F-0CF4-A3EC-94C9-FD6053D7B6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976879"/>
            <a:ext cx="4995682" cy="490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57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5735DD9C-72C7-44A7-BD59-633472648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90" y="874771"/>
            <a:ext cx="5245619" cy="510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74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A68D5BC0-E785-92CA-797C-23044DF037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47" y="1082035"/>
            <a:ext cx="5111506" cy="46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92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193D6FE6-77F3-3829-C5EE-F4EB30CBA0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1" y="1362452"/>
            <a:ext cx="5032258" cy="413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53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E066493-6416-050A-A433-9740272784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55" y="1371596"/>
            <a:ext cx="5059690" cy="411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50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6F7A616B-9C9D-8CC0-2C99-DE1401AB75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940303"/>
            <a:ext cx="5090170" cy="49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08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0356B74-A1D3-FEF0-8827-D6C67959F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99" y="995167"/>
            <a:ext cx="5117602" cy="486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56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A68E9A5B-DB08-D80C-BB0E-9E839E810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1114039"/>
            <a:ext cx="5090170" cy="462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43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71164C4B-5462-45AE-58E4-1BF652EF1E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99" y="1127755"/>
            <a:ext cx="5041402" cy="46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92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4800FDF1-62B7-A2B0-28AD-2DBA1C7A23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39" y="1397504"/>
            <a:ext cx="4934722" cy="406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18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87A3687-B7CB-84A6-0456-5F097BD582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63" y="1014979"/>
            <a:ext cx="5007874" cy="482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106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DC57534-B14B-C8F5-0A2C-11A1937B75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07" y="950971"/>
            <a:ext cx="5065786" cy="495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830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7C29471-987F-9F79-8065-8E02A374A2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38" y="950971"/>
            <a:ext cx="5239523" cy="495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71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867CD7DB-F704-817C-7E8D-9177D32A24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91" y="906775"/>
            <a:ext cx="5093218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301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844D0577-5926-7F2E-743E-978C07E397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925063"/>
            <a:ext cx="5062738" cy="50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77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7481AFB-4EF4-1F5A-C58B-82AC12B304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18" y="542538"/>
            <a:ext cx="5178563" cy="577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674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Kafli III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Eftirspurn og hagvöxtur</a:t>
            </a:r>
          </a:p>
        </p:txBody>
      </p:sp>
    </p:spTree>
    <p:extLst>
      <p:ext uri="{BB962C8B-B14F-4D97-AF65-F5344CB8AC3E}">
        <p14:creationId xmlns:p14="http://schemas.microsoft.com/office/powerpoint/2010/main" val="1695405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E3D3913-EA7D-736C-112F-1F06D4669A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920491"/>
            <a:ext cx="5013970" cy="50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764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1BCA7C87-7E20-4F8F-E05C-C79DFD477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964687"/>
            <a:ext cx="5020066" cy="49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198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8DA5EE4D-888E-C027-D901-D5E25BC4CB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47" y="871723"/>
            <a:ext cx="5111506" cy="51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583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94C07DB-326F-EE99-C98A-57B4F954C9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1461512"/>
            <a:ext cx="5090170" cy="393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09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2211967F-F5CD-19EF-9214-5698CC475B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1129279"/>
            <a:ext cx="5148082" cy="45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508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BC295C3-3320-179A-1E06-884F4562DD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63" y="861055"/>
            <a:ext cx="5160274" cy="513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730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74A46D43-91B2-1F37-0491-6364F5B37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22" y="723894"/>
            <a:ext cx="5190755" cy="541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95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3BB7FFC1-DC34-C6DF-E255-6214217738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3" y="1133851"/>
            <a:ext cx="5129794" cy="459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930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BEF426B9-B24E-2098-B381-DC044A9D34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728466"/>
            <a:ext cx="5090170" cy="5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929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5ABF4D5E-F092-E8F2-ADB5-200AB7599E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867151"/>
            <a:ext cx="5013970" cy="51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734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59D226EB-2026-423B-D3A1-CE283FAF8F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731514"/>
            <a:ext cx="5148082" cy="539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265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250CEAF-AEA9-4FA5-566E-FBAC1D27E7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1310635"/>
            <a:ext cx="5090170" cy="423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327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FA51ECFA-0E91-D310-4FB1-C7618C0A48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39" y="1266439"/>
            <a:ext cx="5087122" cy="4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993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B3E442B4-4826-EC59-1416-9142B9A33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1328923"/>
            <a:ext cx="4995682" cy="420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293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C22146F2-9809-5068-8C90-686A47F1B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46" y="1132327"/>
            <a:ext cx="5187707" cy="459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672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8ECC0948-1F5F-13FB-0599-4636DE8292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466338"/>
            <a:ext cx="5062738" cy="59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126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A6BD8542-D3D8-AD86-095C-7DC9235A02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1027171"/>
            <a:ext cx="5062738" cy="480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62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89F0932E-775B-191D-3409-131EA1D37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903727"/>
            <a:ext cx="5148082" cy="505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57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522FA44B-9F27-2BD7-ED79-254AC7D0EA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91" y="1147567"/>
            <a:ext cx="5093218" cy="456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425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27359D8-94A4-4DF0-56C9-766972C8A7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4" y="1136899"/>
            <a:ext cx="5181611" cy="45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902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1D0E1281-DB48-4B77-617D-72EAEB7837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35" y="978403"/>
            <a:ext cx="5151130" cy="490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205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2D0A13F-2D87-AE5F-7522-233425B0D8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66" y="1136899"/>
            <a:ext cx="5172467" cy="45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969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4AC40CB-956C-50FF-6DBC-1C4A45CB0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940303"/>
            <a:ext cx="5148082" cy="49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112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3F5C6D23-3117-F494-3811-B6CA9AF18C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1257295"/>
            <a:ext cx="5090170" cy="434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564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892C38BA-552D-3159-627F-F3F92C595E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990595"/>
            <a:ext cx="5148082" cy="48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06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Kafli IV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Vinnumarkaður og nýting framleiðsluþátta</a:t>
            </a:r>
          </a:p>
        </p:txBody>
      </p:sp>
    </p:spTree>
    <p:extLst>
      <p:ext uri="{BB962C8B-B14F-4D97-AF65-F5344CB8AC3E}">
        <p14:creationId xmlns:p14="http://schemas.microsoft.com/office/powerpoint/2010/main" val="35579641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843D543E-BB33-B1B8-8F3D-3B58AB435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27" y="947923"/>
            <a:ext cx="5050546" cy="49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32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9115503-AD80-FFA2-6CA8-C2E5536D64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1138423"/>
            <a:ext cx="5020066" cy="45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755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5B21733D-7A36-DEC2-AAD7-474B293938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719322"/>
            <a:ext cx="5020066" cy="541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20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F7CB8C39-E59C-34AA-2AD7-11CE606328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1129279"/>
            <a:ext cx="5023114" cy="45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07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32041263-8D32-FE8E-5E1C-D7D64639F8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63" y="1062223"/>
            <a:ext cx="5160274" cy="473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876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75BD8E1-5F21-A2D2-D961-39D378EF9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98" y="1002787"/>
            <a:ext cx="5193803" cy="485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789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8826EACD-C8FE-A23F-BF02-75B58A184E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39" y="1107943"/>
            <a:ext cx="4934722" cy="46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515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AD485348-B84D-F628-954B-0C81381983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630930"/>
            <a:ext cx="5020066" cy="55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628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051D1DD6-02CE-B85C-6284-D672C3230F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1456940"/>
            <a:ext cx="4995682" cy="394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692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Kafli V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Verðbólga</a:t>
            </a:r>
          </a:p>
        </p:txBody>
      </p:sp>
    </p:spTree>
    <p:extLst>
      <p:ext uri="{BB962C8B-B14F-4D97-AF65-F5344CB8AC3E}">
        <p14:creationId xmlns:p14="http://schemas.microsoft.com/office/powerpoint/2010/main" val="19082499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05AD4195-104C-B3C8-17C7-CE84966F39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1129279"/>
            <a:ext cx="5023114" cy="45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106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2A7F474-FFCA-4093-FDFE-B235FD1CF8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83" y="685794"/>
            <a:ext cx="5068834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907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3B6D13AE-54AB-ECEF-F070-8543D1C0C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47" y="1103371"/>
            <a:ext cx="5035306" cy="465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954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9E31814-BE39-225C-ADBA-BAE303F256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780282"/>
            <a:ext cx="5020066" cy="52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05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74F9EBE-7089-3148-15BC-B9A8D8059A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1127755"/>
            <a:ext cx="5020066" cy="46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967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3300822-998C-6D69-5142-EF3A3A639D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771138"/>
            <a:ext cx="5090170" cy="53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995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259C597-DEA6-823A-BBBD-23CC56647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711702"/>
            <a:ext cx="5020066" cy="543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336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8BF72AC-C830-4892-03C3-5D80851D8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95" y="890011"/>
            <a:ext cx="5105410" cy="507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662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CAF4249-FE4C-9FF1-6DF2-5D873252E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673602"/>
            <a:ext cx="5081026" cy="551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960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09B527B0-4536-F6D0-71C4-D475FA11D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1239007"/>
            <a:ext cx="5026162" cy="43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712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83588E6D-5F80-A71A-CE6C-2CF69176E4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87" y="944875"/>
            <a:ext cx="5004826" cy="49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812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1AC5355B-735C-0644-ABC2-7D5B6B5C9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15" y="1040887"/>
            <a:ext cx="4937770" cy="477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850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3E1DC2E5-B8D2-514C-74E1-0615DBD2AA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1168903"/>
            <a:ext cx="5020066" cy="452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738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34EB77C2-635D-3CD9-6C9B-B08BC72A8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15" y="931159"/>
            <a:ext cx="4937770" cy="49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050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Rammagrein 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Fráviksdæmi og óvissuþættir</a:t>
            </a:r>
          </a:p>
        </p:txBody>
      </p:sp>
    </p:spTree>
    <p:extLst>
      <p:ext uri="{BB962C8B-B14F-4D97-AF65-F5344CB8AC3E}">
        <p14:creationId xmlns:p14="http://schemas.microsoft.com/office/powerpoint/2010/main" val="1628283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12922752-4ACE-395B-CD6D-323C631073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923539"/>
            <a:ext cx="5062738" cy="50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0796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3A6E9078-89A4-7DB7-E5B4-52BC0ECB17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932683"/>
            <a:ext cx="5020066" cy="499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600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7E58B5EC-525D-828E-56D0-C610562CF9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923539"/>
            <a:ext cx="5023114" cy="50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371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3674BCBA-EAB9-B7B1-8009-9073D648F6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63" y="1123183"/>
            <a:ext cx="5007874" cy="46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887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9DDA3085-4598-B566-4700-4B5F30923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13" y="0"/>
            <a:ext cx="9442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1258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7E1919FE-9031-D90F-3566-240087E914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51" y="1005835"/>
            <a:ext cx="5123698" cy="48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671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4B45F64D-C4FE-7FD7-975C-B09D140920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39" y="1048507"/>
            <a:ext cx="4934722" cy="476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219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C247C57-128B-9861-99E3-25DCDAC0E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39" y="574542"/>
            <a:ext cx="5010922" cy="570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663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583D768B-66CA-3CA8-FF6E-D59C338D0B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620262"/>
            <a:ext cx="5099314" cy="561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821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15F8EBFA-8479-EE3E-A650-BBDB92300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25" y="0"/>
            <a:ext cx="9459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754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Rammagrein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Hefur kjölfesta verðbólguvæntinga veikst?</a:t>
            </a:r>
          </a:p>
        </p:txBody>
      </p:sp>
    </p:spTree>
    <p:extLst>
      <p:ext uri="{BB962C8B-B14F-4D97-AF65-F5344CB8AC3E}">
        <p14:creationId xmlns:p14="http://schemas.microsoft.com/office/powerpoint/2010/main" val="2472567332"/>
      </p:ext>
    </p:extLst>
  </p:cSld>
  <p:clrMapOvr>
    <a:masterClrMapping/>
  </p:clrMapOvr>
</p:sld>
</file>

<file path=ppt/theme/theme1.xml><?xml version="1.0" encoding="utf-8"?>
<a:theme xmlns:a="http://schemas.openxmlformats.org/drawingml/2006/main" name="Myndir i Peningamál 2015_4_nýt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ndir_i_Peningamal_Template.potm" id="{20A9C7F7-37EE-40C3-B712-55CDDF548CA4}" vid="{F134F43F-BFCF-4CCE-8D66-2F336401F9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Myndir_i_Peningamal_Template</Template>
  <TotalTime>256</TotalTime>
  <Words>55</Words>
  <Application>Microsoft Office PowerPoint</Application>
  <PresentationFormat>Widescreen</PresentationFormat>
  <Paragraphs>20</Paragraphs>
  <Slides>123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27" baseType="lpstr">
      <vt:lpstr>Arial</vt:lpstr>
      <vt:lpstr>Calibri</vt:lpstr>
      <vt:lpstr>Calibri Light</vt:lpstr>
      <vt:lpstr>Myndir i Peningamál 2015_4_nýtt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Seðlabanki Íslands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SÍ Tómas Dan Halldórsson</cp:lastModifiedBy>
  <cp:revision>57</cp:revision>
  <dcterms:created xsi:type="dcterms:W3CDTF">2017-02-07T15:00:38Z</dcterms:created>
  <dcterms:modified xsi:type="dcterms:W3CDTF">2022-11-23T09:07:39Z</dcterms:modified>
</cp:coreProperties>
</file>