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91" r:id="rId2"/>
    <p:sldId id="402" r:id="rId3"/>
    <p:sldId id="680" r:id="rId4"/>
    <p:sldId id="681" r:id="rId5"/>
    <p:sldId id="682" r:id="rId6"/>
    <p:sldId id="683" r:id="rId7"/>
    <p:sldId id="684" r:id="rId8"/>
    <p:sldId id="685" r:id="rId9"/>
    <p:sldId id="686" r:id="rId10"/>
    <p:sldId id="802" r:id="rId11"/>
    <p:sldId id="803" r:id="rId12"/>
    <p:sldId id="804" r:id="rId13"/>
    <p:sldId id="805" r:id="rId14"/>
    <p:sldId id="806" r:id="rId15"/>
    <p:sldId id="807" r:id="rId16"/>
    <p:sldId id="808" r:id="rId17"/>
    <p:sldId id="809" r:id="rId18"/>
    <p:sldId id="810" r:id="rId19"/>
    <p:sldId id="811" r:id="rId20"/>
    <p:sldId id="812" r:id="rId21"/>
    <p:sldId id="813" r:id="rId22"/>
    <p:sldId id="815" r:id="rId23"/>
    <p:sldId id="816" r:id="rId24"/>
    <p:sldId id="817" r:id="rId25"/>
    <p:sldId id="403" r:id="rId26"/>
    <p:sldId id="795" r:id="rId27"/>
    <p:sldId id="818" r:id="rId28"/>
    <p:sldId id="819" r:id="rId29"/>
    <p:sldId id="820" r:id="rId30"/>
    <p:sldId id="821" r:id="rId31"/>
    <p:sldId id="822" r:id="rId32"/>
    <p:sldId id="823" r:id="rId33"/>
    <p:sldId id="824" r:id="rId34"/>
    <p:sldId id="825" r:id="rId35"/>
    <p:sldId id="826" r:id="rId36"/>
    <p:sldId id="827" r:id="rId37"/>
    <p:sldId id="828" r:id="rId38"/>
    <p:sldId id="830" r:id="rId39"/>
    <p:sldId id="831" r:id="rId40"/>
    <p:sldId id="832" r:id="rId41"/>
    <p:sldId id="833" r:id="rId42"/>
    <p:sldId id="404" r:id="rId43"/>
    <p:sldId id="797" r:id="rId44"/>
    <p:sldId id="834" r:id="rId45"/>
    <p:sldId id="835" r:id="rId46"/>
    <p:sldId id="836" r:id="rId47"/>
    <p:sldId id="837" r:id="rId48"/>
    <p:sldId id="838" r:id="rId49"/>
    <p:sldId id="839" r:id="rId50"/>
    <p:sldId id="840" r:id="rId51"/>
    <p:sldId id="841" r:id="rId52"/>
    <p:sldId id="842" r:id="rId53"/>
    <p:sldId id="843" r:id="rId54"/>
    <p:sldId id="844" r:id="rId55"/>
    <p:sldId id="845" r:id="rId56"/>
    <p:sldId id="846" r:id="rId57"/>
    <p:sldId id="847" r:id="rId58"/>
    <p:sldId id="848" r:id="rId59"/>
    <p:sldId id="849" r:id="rId60"/>
    <p:sldId id="851" r:id="rId61"/>
    <p:sldId id="852" r:id="rId62"/>
    <p:sldId id="853" r:id="rId63"/>
    <p:sldId id="854" r:id="rId64"/>
    <p:sldId id="855" r:id="rId65"/>
    <p:sldId id="856" r:id="rId66"/>
    <p:sldId id="857" r:id="rId67"/>
    <p:sldId id="858" r:id="rId68"/>
    <p:sldId id="859" r:id="rId69"/>
    <p:sldId id="405" r:id="rId70"/>
    <p:sldId id="796" r:id="rId71"/>
    <p:sldId id="860" r:id="rId72"/>
    <p:sldId id="861" r:id="rId73"/>
    <p:sldId id="862" r:id="rId74"/>
    <p:sldId id="863" r:id="rId75"/>
    <p:sldId id="864" r:id="rId76"/>
    <p:sldId id="865" r:id="rId77"/>
    <p:sldId id="866" r:id="rId78"/>
    <p:sldId id="406" r:id="rId79"/>
    <p:sldId id="798" r:id="rId80"/>
    <p:sldId id="867" r:id="rId81"/>
    <p:sldId id="872" r:id="rId82"/>
    <p:sldId id="868" r:id="rId83"/>
    <p:sldId id="869" r:id="rId84"/>
    <p:sldId id="870" r:id="rId85"/>
    <p:sldId id="871" r:id="rId86"/>
    <p:sldId id="877" r:id="rId87"/>
    <p:sldId id="873" r:id="rId88"/>
    <p:sldId id="874" r:id="rId89"/>
    <p:sldId id="875" r:id="rId90"/>
    <p:sldId id="876" r:id="rId91"/>
    <p:sldId id="878" r:id="rId92"/>
    <p:sldId id="407" r:id="rId93"/>
    <p:sldId id="799" r:id="rId94"/>
    <p:sldId id="879" r:id="rId95"/>
    <p:sldId id="880" r:id="rId96"/>
    <p:sldId id="881" r:id="rId97"/>
    <p:sldId id="882" r:id="rId98"/>
    <p:sldId id="883" r:id="rId99"/>
    <p:sldId id="408" r:id="rId100"/>
    <p:sldId id="800" r:id="rId101"/>
    <p:sldId id="884" r:id="rId102"/>
    <p:sldId id="885" r:id="rId103"/>
    <p:sldId id="886" r:id="rId104"/>
    <p:sldId id="887" r:id="rId105"/>
    <p:sldId id="777" r:id="rId106"/>
    <p:sldId id="801" r:id="rId107"/>
    <p:sldId id="888" r:id="rId108"/>
    <p:sldId id="889" r:id="rId109"/>
  </p:sldIdLst>
  <p:sldSz cx="12192000" cy="6858000"/>
  <p:notesSz cx="6858000" cy="9144000"/>
  <p:photoAlbum layout="1pic"/>
  <p:defaultTextStyle>
    <a:defPPr>
      <a:defRPr lang="is-I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36" autoAdjust="0"/>
    <p:restoredTop sz="94660"/>
  </p:normalViewPr>
  <p:slideViewPr>
    <p:cSldViewPr snapToGrid="0">
      <p:cViewPr varScale="1">
        <p:scale>
          <a:sx n="154" d="100"/>
          <a:sy n="154" d="100"/>
        </p:scale>
        <p:origin x="2688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theme" Target="theme/theme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tableStyles" Target="tableStyle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9388" y="1955842"/>
            <a:ext cx="10275522" cy="2629357"/>
          </a:xfrm>
        </p:spPr>
        <p:txBody>
          <a:bodyPr anchor="ctr" anchorCtr="0">
            <a:normAutofit/>
          </a:bodyPr>
          <a:lstStyle>
            <a:lvl1pPr algn="l">
              <a:defRPr lang="en-US" sz="5000" kern="1200" dirty="0" smtClean="0">
                <a:solidFill>
                  <a:srgbClr val="333399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is-I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9388" y="4921040"/>
            <a:ext cx="10275522" cy="1655762"/>
          </a:xfrm>
        </p:spPr>
        <p:txBody>
          <a:bodyPr>
            <a:normAutofit/>
          </a:bodyPr>
          <a:lstStyle>
            <a:lvl1pPr marL="0" indent="0" algn="l">
              <a:buNone/>
              <a:defRPr lang="is-IS" sz="3200" kern="1200" dirty="0">
                <a:solidFill>
                  <a:srgbClr val="333399"/>
                </a:solidFill>
                <a:latin typeface="+mj-lt"/>
                <a:ea typeface="+mn-ea"/>
                <a:cs typeface="+mn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is-IS" dirty="0"/>
          </a:p>
        </p:txBody>
      </p:sp>
      <p:pic>
        <p:nvPicPr>
          <p:cNvPr id="7" name="Picture 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908050"/>
            <a:ext cx="5040312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15"/>
          <p:cNvSpPr>
            <a:spLocks noChangeArrowheads="1"/>
          </p:cNvSpPr>
          <p:nvPr/>
        </p:nvSpPr>
        <p:spPr bwMode="auto">
          <a:xfrm>
            <a:off x="179388" y="4696366"/>
            <a:ext cx="10275522" cy="76970"/>
          </a:xfrm>
          <a:prstGeom prst="rect">
            <a:avLst/>
          </a:prstGeom>
          <a:gradFill rotWithShape="1">
            <a:gsLst>
              <a:gs pos="0">
                <a:srgbClr val="000080"/>
              </a:gs>
              <a:gs pos="100000">
                <a:srgbClr val="000080">
                  <a:gamma/>
                  <a:shade val="0"/>
                  <a:invGamma/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is-IS"/>
          </a:p>
        </p:txBody>
      </p:sp>
      <p:pic>
        <p:nvPicPr>
          <p:cNvPr id="9" name="Picture 8" descr="SEDLOGR"/>
          <p:cNvPicPr>
            <a:picLocks noChangeAspect="1" noChangeArrowheads="1"/>
          </p:cNvPicPr>
          <p:nvPr/>
        </p:nvPicPr>
        <p:blipFill>
          <a:blip r:embed="rId3" cstate="print">
            <a:lum bright="80000" contrast="-70000"/>
          </a:blip>
          <a:srcRect/>
          <a:stretch>
            <a:fillRect/>
          </a:stretch>
        </p:blipFill>
        <p:spPr bwMode="auto">
          <a:xfrm>
            <a:off x="250825" y="981075"/>
            <a:ext cx="792163" cy="82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1187450" y="1052513"/>
            <a:ext cx="3816350" cy="671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is-IS" sz="3800" dirty="0">
                <a:solidFill>
                  <a:schemeClr val="bg1"/>
                </a:solidFill>
                <a:latin typeface="+mj-lt"/>
              </a:rPr>
              <a:t>Seðlabanki Íslands</a:t>
            </a:r>
          </a:p>
        </p:txBody>
      </p:sp>
    </p:spTree>
    <p:extLst>
      <p:ext uri="{BB962C8B-B14F-4D97-AF65-F5344CB8AC3E}">
        <p14:creationId xmlns:p14="http://schemas.microsoft.com/office/powerpoint/2010/main" val="25401543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D499D-24A9-4DDC-8F6B-53C8254C8D55}" type="datetimeFigureOut">
              <a:rPr lang="is-IS" smtClean="0"/>
              <a:t>24.5.2023</a:t>
            </a:fld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2523F-D941-4FCA-A8E3-EBAFCDA477E4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043875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D499D-24A9-4DDC-8F6B-53C8254C8D55}" type="datetimeFigureOut">
              <a:rPr lang="is-IS" smtClean="0"/>
              <a:t>24.5.2023</a:t>
            </a:fld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2523F-D941-4FCA-A8E3-EBAFCDA477E4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2588583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_Textagl_fyris 1 lína_2 myndi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"/>
          <p:cNvSpPr>
            <a:spLocks noGrp="1"/>
          </p:cNvSpPr>
          <p:nvPr>
            <p:ph idx="1"/>
          </p:nvPr>
        </p:nvSpPr>
        <p:spPr>
          <a:xfrm>
            <a:off x="612900" y="911429"/>
            <a:ext cx="10972800" cy="974700"/>
          </a:xfrm>
        </p:spPr>
        <p:txBody>
          <a:bodyPr>
            <a:noAutofit/>
          </a:bodyPr>
          <a:lstStyle>
            <a:lvl1pPr marL="216000" indent="-216000">
              <a:buClr>
                <a:srgbClr val="004562"/>
              </a:buClr>
              <a:buFont typeface="Arial" charset="0"/>
              <a:buChar char="•"/>
              <a:tabLst/>
              <a:defRPr sz="1650"/>
            </a:lvl1pPr>
            <a:lvl2pPr marL="556200" indent="-213300">
              <a:buClr>
                <a:srgbClr val="004562"/>
              </a:buClr>
              <a:buFont typeface="Arial" charset="0"/>
              <a:buChar char="•"/>
              <a:tabLst/>
              <a:defRPr sz="1650"/>
            </a:lvl2pPr>
            <a:lvl3pPr marL="900113" indent="-214313">
              <a:buClr>
                <a:srgbClr val="004562"/>
              </a:buClr>
              <a:buFont typeface="Arial" charset="0"/>
              <a:buChar char="•"/>
              <a:defRPr sz="1650"/>
            </a:lvl3pPr>
            <a:lvl4pPr marL="1243013" indent="-214313">
              <a:buClr>
                <a:srgbClr val="004562"/>
              </a:buClr>
              <a:buFont typeface="Arial" charset="0"/>
              <a:buChar char="•"/>
              <a:defRPr sz="1650"/>
            </a:lvl4pPr>
            <a:lvl5pPr marL="1585913" indent="-214313">
              <a:buClr>
                <a:srgbClr val="004562"/>
              </a:buClr>
              <a:buFont typeface="Arial" charset="0"/>
              <a:buChar char="•"/>
              <a:defRPr sz="165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7" name="Content Placeholder 4"/>
          <p:cNvSpPr>
            <a:spLocks noGrp="1"/>
          </p:cNvSpPr>
          <p:nvPr>
            <p:ph sz="quarter" idx="17"/>
          </p:nvPr>
        </p:nvSpPr>
        <p:spPr>
          <a:xfrm>
            <a:off x="612900" y="1886129"/>
            <a:ext cx="5363765" cy="4390847"/>
          </a:xfrm>
        </p:spPr>
        <p:txBody>
          <a:bodyPr>
            <a:normAutofit/>
          </a:bodyPr>
          <a:lstStyle>
            <a:lvl1pPr>
              <a:spcBef>
                <a:spcPts val="450"/>
              </a:spcBef>
              <a:defRPr/>
            </a:lvl1pPr>
            <a:lvl2pPr>
              <a:spcBef>
                <a:spcPts val="450"/>
              </a:spcBef>
              <a:defRPr/>
            </a:lvl2pPr>
            <a:lvl3pPr>
              <a:spcBef>
                <a:spcPts val="450"/>
              </a:spcBef>
              <a:defRPr/>
            </a:lvl3pPr>
            <a:lvl4pPr>
              <a:spcBef>
                <a:spcPts val="450"/>
              </a:spcBef>
              <a:defRPr/>
            </a:lvl4pPr>
            <a:lvl5pPr>
              <a:spcBef>
                <a:spcPts val="450"/>
              </a:spcBef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is-IS" noProof="0" dirty="0"/>
          </a:p>
        </p:txBody>
      </p:sp>
      <p:sp>
        <p:nvSpPr>
          <p:cNvPr id="20" name="Content Placeholder 4"/>
          <p:cNvSpPr>
            <a:spLocks noGrp="1"/>
          </p:cNvSpPr>
          <p:nvPr>
            <p:ph sz="quarter" idx="18"/>
          </p:nvPr>
        </p:nvSpPr>
        <p:spPr>
          <a:xfrm>
            <a:off x="6218635" y="1886129"/>
            <a:ext cx="5363765" cy="4390847"/>
          </a:xfrm>
        </p:spPr>
        <p:txBody>
          <a:bodyPr>
            <a:normAutofit/>
          </a:bodyPr>
          <a:lstStyle>
            <a:lvl1pPr>
              <a:spcBef>
                <a:spcPts val="450"/>
              </a:spcBef>
              <a:defRPr/>
            </a:lvl1pPr>
            <a:lvl2pPr>
              <a:spcBef>
                <a:spcPts val="450"/>
              </a:spcBef>
              <a:defRPr/>
            </a:lvl2pPr>
            <a:lvl3pPr>
              <a:spcBef>
                <a:spcPts val="450"/>
              </a:spcBef>
              <a:defRPr/>
            </a:lvl3pPr>
            <a:lvl4pPr>
              <a:spcBef>
                <a:spcPts val="450"/>
              </a:spcBef>
              <a:defRPr/>
            </a:lvl4pPr>
            <a:lvl5pPr>
              <a:spcBef>
                <a:spcPts val="450"/>
              </a:spcBef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is-IS" noProof="0" dirty="0"/>
          </a:p>
        </p:txBody>
      </p:sp>
      <p:sp>
        <p:nvSpPr>
          <p:cNvPr id="7" name="object 2"/>
          <p:cNvSpPr/>
          <p:nvPr/>
        </p:nvSpPr>
        <p:spPr>
          <a:xfrm>
            <a:off x="10452944" y="6723811"/>
            <a:ext cx="1739265" cy="134303"/>
          </a:xfrm>
          <a:custGeom>
            <a:avLst/>
            <a:gdLst/>
            <a:ahLst/>
            <a:cxnLst/>
            <a:rect l="l" t="t" r="r" b="b"/>
            <a:pathLst>
              <a:path w="2319019" h="179070">
                <a:moveTo>
                  <a:pt x="0" y="178917"/>
                </a:moveTo>
                <a:lnTo>
                  <a:pt x="2318740" y="178917"/>
                </a:lnTo>
                <a:lnTo>
                  <a:pt x="2318740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8" name="object 5"/>
          <p:cNvSpPr/>
          <p:nvPr/>
        </p:nvSpPr>
        <p:spPr>
          <a:xfrm>
            <a:off x="0" y="0"/>
            <a:ext cx="618649" cy="136208"/>
          </a:xfrm>
          <a:custGeom>
            <a:avLst/>
            <a:gdLst/>
            <a:ahLst/>
            <a:cxnLst/>
            <a:rect l="l" t="t" r="r" b="b"/>
            <a:pathLst>
              <a:path w="824865" h="181610">
                <a:moveTo>
                  <a:pt x="0" y="181419"/>
                </a:moveTo>
                <a:lnTo>
                  <a:pt x="824687" y="181419"/>
                </a:lnTo>
                <a:lnTo>
                  <a:pt x="824687" y="0"/>
                </a:lnTo>
                <a:lnTo>
                  <a:pt x="0" y="0"/>
                </a:lnTo>
                <a:lnTo>
                  <a:pt x="0" y="181419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9" name="object 6"/>
          <p:cNvSpPr/>
          <p:nvPr/>
        </p:nvSpPr>
        <p:spPr>
          <a:xfrm>
            <a:off x="0" y="6723811"/>
            <a:ext cx="618649" cy="134303"/>
          </a:xfrm>
          <a:custGeom>
            <a:avLst/>
            <a:gdLst/>
            <a:ahLst/>
            <a:cxnLst/>
            <a:rect l="l" t="t" r="r" b="b"/>
            <a:pathLst>
              <a:path w="824865" h="179070">
                <a:moveTo>
                  <a:pt x="0" y="178917"/>
                </a:moveTo>
                <a:lnTo>
                  <a:pt x="824687" y="178917"/>
                </a:lnTo>
                <a:lnTo>
                  <a:pt x="824687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0" name="object 7"/>
          <p:cNvSpPr/>
          <p:nvPr/>
        </p:nvSpPr>
        <p:spPr>
          <a:xfrm>
            <a:off x="10452944" y="0"/>
            <a:ext cx="1739265" cy="802005"/>
          </a:xfrm>
          <a:custGeom>
            <a:avLst/>
            <a:gdLst/>
            <a:ahLst/>
            <a:cxnLst/>
            <a:rect l="l" t="t" r="r" b="b"/>
            <a:pathLst>
              <a:path w="2319019" h="1069340">
                <a:moveTo>
                  <a:pt x="0" y="1069174"/>
                </a:moveTo>
                <a:lnTo>
                  <a:pt x="2318740" y="1069174"/>
                </a:lnTo>
                <a:lnTo>
                  <a:pt x="2318740" y="0"/>
                </a:lnTo>
                <a:lnTo>
                  <a:pt x="0" y="0"/>
                </a:lnTo>
                <a:lnTo>
                  <a:pt x="0" y="1069174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3396" y="127063"/>
            <a:ext cx="542925" cy="552450"/>
          </a:xfrm>
          <a:prstGeom prst="rect">
            <a:avLst/>
          </a:prstGeom>
        </p:spPr>
      </p:pic>
      <p:sp>
        <p:nvSpPr>
          <p:cNvPr id="18" name="bk object 16"/>
          <p:cNvSpPr/>
          <p:nvPr/>
        </p:nvSpPr>
        <p:spPr>
          <a:xfrm>
            <a:off x="618515" y="0"/>
            <a:ext cx="9834563" cy="136208"/>
          </a:xfrm>
          <a:custGeom>
            <a:avLst/>
            <a:gdLst/>
            <a:ahLst/>
            <a:cxnLst/>
            <a:rect l="l" t="t" r="r" b="b"/>
            <a:pathLst>
              <a:path w="13112750" h="181610">
                <a:moveTo>
                  <a:pt x="0" y="181432"/>
                </a:moveTo>
                <a:lnTo>
                  <a:pt x="13112572" y="181432"/>
                </a:lnTo>
                <a:lnTo>
                  <a:pt x="13112572" y="0"/>
                </a:lnTo>
                <a:lnTo>
                  <a:pt x="0" y="0"/>
                </a:lnTo>
                <a:lnTo>
                  <a:pt x="0" y="181432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9" name="bk object 17"/>
          <p:cNvSpPr/>
          <p:nvPr/>
        </p:nvSpPr>
        <p:spPr>
          <a:xfrm>
            <a:off x="618515" y="6723811"/>
            <a:ext cx="9834563" cy="134303"/>
          </a:xfrm>
          <a:custGeom>
            <a:avLst/>
            <a:gdLst/>
            <a:ahLst/>
            <a:cxnLst/>
            <a:rect l="l" t="t" r="r" b="b"/>
            <a:pathLst>
              <a:path w="13112750" h="179070">
                <a:moveTo>
                  <a:pt x="0" y="178917"/>
                </a:moveTo>
                <a:lnTo>
                  <a:pt x="13112572" y="178917"/>
                </a:lnTo>
                <a:lnTo>
                  <a:pt x="13112572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1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515100"/>
            <a:ext cx="3901440" cy="20574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s-IS"/>
          </a:p>
        </p:txBody>
      </p:sp>
      <p:sp>
        <p:nvSpPr>
          <p:cNvPr id="23" name="Holder 5"/>
          <p:cNvSpPr>
            <a:spLocks noGrp="1"/>
          </p:cNvSpPr>
          <p:nvPr>
            <p:ph type="dt" sz="half" idx="6"/>
          </p:nvPr>
        </p:nvSpPr>
        <p:spPr>
          <a:xfrm>
            <a:off x="609600" y="6515100"/>
            <a:ext cx="2804160" cy="20574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4D499D-24A9-4DDC-8F6B-53C8254C8D55}" type="datetimeFigureOut">
              <a:rPr lang="is-IS" smtClean="0"/>
              <a:t>24.5.2023</a:t>
            </a:fld>
            <a:endParaRPr lang="is-IS"/>
          </a:p>
        </p:txBody>
      </p:sp>
      <p:sp>
        <p:nvSpPr>
          <p:cNvPr id="24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515100"/>
            <a:ext cx="2804160" cy="20574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52523F-D941-4FCA-A8E3-EBAFCDA477E4}" type="slidenum">
              <a:rPr lang="is-IS" smtClean="0"/>
              <a:t>‹#›</a:t>
            </a:fld>
            <a:endParaRPr lang="is-IS"/>
          </a:p>
        </p:txBody>
      </p:sp>
      <p:sp>
        <p:nvSpPr>
          <p:cNvPr id="22" name="Holder 2"/>
          <p:cNvSpPr>
            <a:spLocks noGrp="1"/>
          </p:cNvSpPr>
          <p:nvPr>
            <p:ph type="ctrTitle"/>
          </p:nvPr>
        </p:nvSpPr>
        <p:spPr>
          <a:xfrm>
            <a:off x="613519" y="410113"/>
            <a:ext cx="9692531" cy="498345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20541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  <p15:guide id="3" orient="horz" pos="5280">
          <p15:clr>
            <a:srgbClr val="FBAE40"/>
          </p15:clr>
        </p15:guide>
        <p15:guide id="4" pos="5216">
          <p15:clr>
            <a:srgbClr val="FBAE40"/>
          </p15:clr>
        </p15:guide>
        <p15:guide id="5" pos="5024">
          <p15:clr>
            <a:srgbClr val="FBAE40"/>
          </p15:clr>
        </p15:guide>
        <p15:guide id="6" pos="9728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Forsíð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Placeholder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" r="3"/>
          <a:stretch>
            <a:fillRect/>
          </a:stretch>
        </p:blipFill>
        <p:spPr>
          <a:xfrm>
            <a:off x="0" y="987029"/>
            <a:ext cx="9868376" cy="4882456"/>
          </a:xfrm>
          <a:prstGeom prst="rect">
            <a:avLst/>
          </a:prstGeom>
        </p:spPr>
      </p:pic>
      <p:sp>
        <p:nvSpPr>
          <p:cNvPr id="16" name="object 10"/>
          <p:cNvSpPr/>
          <p:nvPr userDrawn="1"/>
        </p:nvSpPr>
        <p:spPr>
          <a:xfrm>
            <a:off x="9868795" y="-1"/>
            <a:ext cx="2323624" cy="6858001"/>
          </a:xfrm>
          <a:custGeom>
            <a:avLst/>
            <a:gdLst/>
            <a:ahLst/>
            <a:cxnLst/>
            <a:rect l="l" t="t" r="r" b="b"/>
            <a:pathLst>
              <a:path w="3098165" h="1316990">
                <a:moveTo>
                  <a:pt x="0" y="1316596"/>
                </a:moveTo>
                <a:lnTo>
                  <a:pt x="3097606" y="1316596"/>
                </a:lnTo>
                <a:lnTo>
                  <a:pt x="3097606" y="0"/>
                </a:lnTo>
                <a:lnTo>
                  <a:pt x="0" y="0"/>
                </a:lnTo>
                <a:lnTo>
                  <a:pt x="0" y="1316596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 sz="1350" noProof="0"/>
          </a:p>
        </p:txBody>
      </p:sp>
      <p:sp>
        <p:nvSpPr>
          <p:cNvPr id="18" name="object 12"/>
          <p:cNvSpPr/>
          <p:nvPr userDrawn="1"/>
        </p:nvSpPr>
        <p:spPr>
          <a:xfrm>
            <a:off x="9868795" y="987447"/>
            <a:ext cx="2323205" cy="4882038"/>
          </a:xfrm>
          <a:custGeom>
            <a:avLst/>
            <a:gdLst/>
            <a:ahLst/>
            <a:cxnLst/>
            <a:rect l="l" t="t" r="r" b="b"/>
            <a:pathLst>
              <a:path w="16256000" h="6509384">
                <a:moveTo>
                  <a:pt x="0" y="6508902"/>
                </a:moveTo>
                <a:lnTo>
                  <a:pt x="16256000" y="6508902"/>
                </a:lnTo>
                <a:lnTo>
                  <a:pt x="16256000" y="0"/>
                </a:lnTo>
                <a:lnTo>
                  <a:pt x="0" y="0"/>
                </a:lnTo>
                <a:lnTo>
                  <a:pt x="0" y="6508902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 sz="1350" noProof="0"/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9875" y="2807345"/>
            <a:ext cx="1209675" cy="1238250"/>
          </a:xfrm>
          <a:prstGeom prst="rect">
            <a:avLst/>
          </a:prstGeom>
        </p:spPr>
      </p:pic>
      <p:sp>
        <p:nvSpPr>
          <p:cNvPr id="25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515100"/>
            <a:ext cx="3901440" cy="20574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noProof="0"/>
          </a:p>
        </p:txBody>
      </p:sp>
      <p:sp>
        <p:nvSpPr>
          <p:cNvPr id="26" name="Holder 5"/>
          <p:cNvSpPr>
            <a:spLocks noGrp="1"/>
          </p:cNvSpPr>
          <p:nvPr>
            <p:ph type="dt" sz="half" idx="6"/>
          </p:nvPr>
        </p:nvSpPr>
        <p:spPr>
          <a:xfrm>
            <a:off x="609600" y="6515100"/>
            <a:ext cx="2804160" cy="20574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noProof="0"/>
              <a:t>5/24/2023</a:t>
            </a:fld>
            <a:endParaRPr lang="en-US" noProof="0" dirty="0"/>
          </a:p>
        </p:txBody>
      </p:sp>
      <p:sp>
        <p:nvSpPr>
          <p:cNvPr id="27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515100"/>
            <a:ext cx="2804160" cy="20574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noProof="0"/>
              <a:t>‹#›</a:t>
            </a:fld>
            <a:endParaRPr noProof="0"/>
          </a:p>
        </p:txBody>
      </p:sp>
      <p:pic>
        <p:nvPicPr>
          <p:cNvPr id="31" name="Picture 3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065" y="345400"/>
            <a:ext cx="4322345" cy="342900"/>
          </a:xfrm>
          <a:prstGeom prst="rect">
            <a:avLst/>
          </a:prstGeom>
        </p:spPr>
      </p:pic>
      <p:sp>
        <p:nvSpPr>
          <p:cNvPr id="35" name="Text Placeholder 32"/>
          <p:cNvSpPr>
            <a:spLocks noGrp="1"/>
          </p:cNvSpPr>
          <p:nvPr>
            <p:ph type="body" sz="quarter" idx="16"/>
          </p:nvPr>
        </p:nvSpPr>
        <p:spPr>
          <a:xfrm>
            <a:off x="1238250" y="5962972"/>
            <a:ext cx="4171950" cy="273845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04562"/>
                </a:solidFill>
              </a:defRPr>
            </a:lvl1pPr>
          </a:lstStyle>
          <a:p>
            <a:pPr lvl="0"/>
            <a:r>
              <a:rPr lang="is-IS" noProof="0" dirty="0"/>
              <a:t>Click to edit Master text styles</a:t>
            </a:r>
          </a:p>
        </p:txBody>
      </p:sp>
      <p:sp>
        <p:nvSpPr>
          <p:cNvPr id="36" name="Text Placeholder 32"/>
          <p:cNvSpPr>
            <a:spLocks noGrp="1"/>
          </p:cNvSpPr>
          <p:nvPr>
            <p:ph type="body" sz="quarter" idx="17"/>
          </p:nvPr>
        </p:nvSpPr>
        <p:spPr>
          <a:xfrm>
            <a:off x="1238250" y="6249022"/>
            <a:ext cx="4171950" cy="273845"/>
          </a:xfrm>
        </p:spPr>
        <p:txBody>
          <a:bodyPr>
            <a:normAutofit/>
          </a:bodyPr>
          <a:lstStyle>
            <a:lvl1pPr marL="0" indent="0">
              <a:buNone/>
              <a:defRPr sz="1500">
                <a:solidFill>
                  <a:srgbClr val="004562"/>
                </a:solidFill>
              </a:defRPr>
            </a:lvl1pPr>
          </a:lstStyle>
          <a:p>
            <a:pPr lvl="0"/>
            <a:r>
              <a:rPr lang="is-IS" noProof="0" dirty="0"/>
              <a:t>Click to edit Master text styles</a:t>
            </a:r>
          </a:p>
        </p:txBody>
      </p:sp>
      <p:sp>
        <p:nvSpPr>
          <p:cNvPr id="39" name="Text Placeholder 32"/>
          <p:cNvSpPr>
            <a:spLocks noGrp="1"/>
          </p:cNvSpPr>
          <p:nvPr>
            <p:ph type="body" sz="quarter" idx="18"/>
          </p:nvPr>
        </p:nvSpPr>
        <p:spPr>
          <a:xfrm>
            <a:off x="5713422" y="5962972"/>
            <a:ext cx="3806430" cy="273845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04562"/>
                </a:solidFill>
              </a:defRPr>
            </a:lvl1pPr>
          </a:lstStyle>
          <a:p>
            <a:pPr lvl="0"/>
            <a:r>
              <a:rPr lang="is-IS" noProof="0" dirty="0"/>
              <a:t>Click to edit Master text styles</a:t>
            </a:r>
          </a:p>
        </p:txBody>
      </p:sp>
      <p:sp>
        <p:nvSpPr>
          <p:cNvPr id="40" name="Text Placeholder 32"/>
          <p:cNvSpPr>
            <a:spLocks noGrp="1"/>
          </p:cNvSpPr>
          <p:nvPr>
            <p:ph type="body" sz="quarter" idx="19"/>
          </p:nvPr>
        </p:nvSpPr>
        <p:spPr>
          <a:xfrm>
            <a:off x="5713422" y="6249022"/>
            <a:ext cx="3806430" cy="273845"/>
          </a:xfrm>
        </p:spPr>
        <p:txBody>
          <a:bodyPr>
            <a:normAutofit/>
          </a:bodyPr>
          <a:lstStyle>
            <a:lvl1pPr marL="0" indent="0">
              <a:buNone/>
              <a:defRPr sz="1500">
                <a:solidFill>
                  <a:srgbClr val="004562"/>
                </a:solidFill>
              </a:defRPr>
            </a:lvl1pPr>
          </a:lstStyle>
          <a:p>
            <a:pPr lvl="0"/>
            <a:r>
              <a:rPr lang="is-IS" noProof="0" dirty="0"/>
              <a:t>Click to edit Master text styles</a:t>
            </a:r>
          </a:p>
        </p:txBody>
      </p:sp>
      <p:sp>
        <p:nvSpPr>
          <p:cNvPr id="22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1230999" y="2849752"/>
            <a:ext cx="8179702" cy="772716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buNone/>
              <a:defRPr sz="4500" spc="-113">
                <a:solidFill>
                  <a:schemeClr val="bg1"/>
                </a:solidFill>
              </a:defRPr>
            </a:lvl1pPr>
          </a:lstStyle>
          <a:p>
            <a:pPr lvl="0"/>
            <a:r>
              <a:rPr lang="is-IS" noProof="0" dirty="0"/>
              <a:t>Click to edit Master text styles</a:t>
            </a:r>
          </a:p>
        </p:txBody>
      </p:sp>
      <p:sp>
        <p:nvSpPr>
          <p:cNvPr id="24" name="Text Placeholder 27"/>
          <p:cNvSpPr>
            <a:spLocks noGrp="1"/>
          </p:cNvSpPr>
          <p:nvPr>
            <p:ph type="body" sz="quarter" idx="14"/>
          </p:nvPr>
        </p:nvSpPr>
        <p:spPr>
          <a:xfrm>
            <a:off x="1238250" y="3622468"/>
            <a:ext cx="8172450" cy="758242"/>
          </a:xfrm>
        </p:spPr>
        <p:txBody>
          <a:bodyPr>
            <a:normAutofit/>
          </a:bodyPr>
          <a:lstStyle>
            <a:lvl1pPr marL="0" indent="0">
              <a:buNone/>
              <a:defRPr sz="3000">
                <a:solidFill>
                  <a:schemeClr val="bg1"/>
                </a:solidFill>
              </a:defRPr>
            </a:lvl1pPr>
          </a:lstStyle>
          <a:p>
            <a:pPr lvl="0"/>
            <a:r>
              <a:rPr lang="is-IS" noProof="0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3943801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Milliglæra-bl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10"/>
          <p:cNvSpPr/>
          <p:nvPr userDrawn="1"/>
        </p:nvSpPr>
        <p:spPr>
          <a:xfrm>
            <a:off x="9868795" y="-1"/>
            <a:ext cx="2323624" cy="6858001"/>
          </a:xfrm>
          <a:custGeom>
            <a:avLst/>
            <a:gdLst/>
            <a:ahLst/>
            <a:cxnLst/>
            <a:rect l="l" t="t" r="r" b="b"/>
            <a:pathLst>
              <a:path w="3098165" h="1316990">
                <a:moveTo>
                  <a:pt x="0" y="1316596"/>
                </a:moveTo>
                <a:lnTo>
                  <a:pt x="3097606" y="1316596"/>
                </a:lnTo>
                <a:lnTo>
                  <a:pt x="3097606" y="0"/>
                </a:lnTo>
                <a:lnTo>
                  <a:pt x="0" y="0"/>
                </a:lnTo>
                <a:lnTo>
                  <a:pt x="0" y="1316596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6" name="object 12"/>
          <p:cNvSpPr/>
          <p:nvPr userDrawn="1"/>
        </p:nvSpPr>
        <p:spPr>
          <a:xfrm>
            <a:off x="0" y="987981"/>
            <a:ext cx="12192000" cy="4882038"/>
          </a:xfrm>
          <a:custGeom>
            <a:avLst/>
            <a:gdLst/>
            <a:ahLst/>
            <a:cxnLst/>
            <a:rect l="l" t="t" r="r" b="b"/>
            <a:pathLst>
              <a:path w="16256000" h="6509384">
                <a:moveTo>
                  <a:pt x="0" y="6508902"/>
                </a:moveTo>
                <a:lnTo>
                  <a:pt x="16256000" y="6508902"/>
                </a:lnTo>
                <a:lnTo>
                  <a:pt x="16256000" y="0"/>
                </a:lnTo>
                <a:lnTo>
                  <a:pt x="0" y="0"/>
                </a:lnTo>
                <a:lnTo>
                  <a:pt x="0" y="6508902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1230999" y="2849752"/>
            <a:ext cx="8179702" cy="772716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buNone/>
              <a:defRPr sz="4500" spc="-113">
                <a:solidFill>
                  <a:schemeClr val="bg1"/>
                </a:solidFill>
              </a:defRPr>
            </a:lvl1pPr>
          </a:lstStyle>
          <a:p>
            <a:pPr lvl="0"/>
            <a:r>
              <a:rPr lang="is-IS" noProof="0" dirty="0"/>
              <a:t>Click to edit Master text styles</a:t>
            </a:r>
          </a:p>
        </p:txBody>
      </p:sp>
      <p:sp>
        <p:nvSpPr>
          <p:cNvPr id="28" name="Text Placeholder 27"/>
          <p:cNvSpPr>
            <a:spLocks noGrp="1"/>
          </p:cNvSpPr>
          <p:nvPr>
            <p:ph type="body" sz="quarter" idx="14"/>
          </p:nvPr>
        </p:nvSpPr>
        <p:spPr>
          <a:xfrm>
            <a:off x="1238250" y="3622468"/>
            <a:ext cx="8172450" cy="758242"/>
          </a:xfrm>
        </p:spPr>
        <p:txBody>
          <a:bodyPr>
            <a:normAutofit/>
          </a:bodyPr>
          <a:lstStyle>
            <a:lvl1pPr marL="0" indent="0">
              <a:buNone/>
              <a:defRPr sz="3000">
                <a:solidFill>
                  <a:schemeClr val="bg1"/>
                </a:solidFill>
              </a:defRPr>
            </a:lvl1pPr>
          </a:lstStyle>
          <a:p>
            <a:pPr lvl="0"/>
            <a:r>
              <a:rPr lang="is-IS" noProof="0" dirty="0"/>
              <a:t>Click to edit Master text styles</a:t>
            </a:r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5257" y="144429"/>
            <a:ext cx="714375" cy="723900"/>
          </a:xfrm>
          <a:prstGeom prst="rect">
            <a:avLst/>
          </a:prstGeom>
        </p:spPr>
      </p:pic>
      <p:sp>
        <p:nvSpPr>
          <p:cNvPr id="26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515100"/>
            <a:ext cx="3901440" cy="20574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27" name="Holder 5"/>
          <p:cNvSpPr>
            <a:spLocks noGrp="1"/>
          </p:cNvSpPr>
          <p:nvPr>
            <p:ph type="dt" sz="half" idx="6"/>
          </p:nvPr>
        </p:nvSpPr>
        <p:spPr>
          <a:xfrm>
            <a:off x="609600" y="6515100"/>
            <a:ext cx="2804160" cy="20574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5/24/2023</a:t>
            </a:fld>
            <a:endParaRPr lang="en-US"/>
          </a:p>
        </p:txBody>
      </p:sp>
      <p:sp>
        <p:nvSpPr>
          <p:cNvPr id="30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515100"/>
            <a:ext cx="2804160" cy="20574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789542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orient="horz" pos="2736">
          <p15:clr>
            <a:srgbClr val="FBAE40"/>
          </p15:clr>
        </p15:guide>
        <p15:guide id="3" pos="10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178025"/>
            <a:ext cx="10061771" cy="1512663"/>
          </a:xfrm>
        </p:spPr>
        <p:txBody>
          <a:bodyPr anchor="t" anchorCtr="0">
            <a:normAutofit/>
          </a:bodyPr>
          <a:lstStyle>
            <a:lvl1pPr>
              <a:defRPr lang="is-IS" sz="3600" kern="1200" dirty="0">
                <a:solidFill>
                  <a:srgbClr val="00006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is-I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850304"/>
          </a:xfrm>
        </p:spPr>
        <p:txBody>
          <a:bodyPr/>
          <a:lstStyle>
            <a:lvl1pPr>
              <a:defRPr lang="en-US" sz="3200" kern="1200" dirty="0" smtClean="0">
                <a:solidFill>
                  <a:srgbClr val="333399"/>
                </a:solidFill>
                <a:latin typeface="+mj-lt"/>
                <a:ea typeface="+mn-ea"/>
                <a:cs typeface="+mn-cs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 dirty="0"/>
          </a:p>
        </p:txBody>
      </p:sp>
      <p:pic>
        <p:nvPicPr>
          <p:cNvPr id="7" name="Picture 12" descr="SEDLOG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60000" y="180000"/>
            <a:ext cx="757237" cy="7921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051385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178025"/>
            <a:ext cx="10045587" cy="1512663"/>
          </a:xfrm>
        </p:spPr>
        <p:txBody>
          <a:bodyPr anchor="t" anchorCtr="0">
            <a:normAutofit/>
          </a:bodyPr>
          <a:lstStyle>
            <a:lvl1pPr>
              <a:defRPr lang="is-IS" sz="3600" kern="1200" dirty="0">
                <a:solidFill>
                  <a:srgbClr val="00006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is-I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793660"/>
          </a:xfrm>
        </p:spPr>
        <p:txBody>
          <a:bodyPr/>
          <a:lstStyle>
            <a:lvl1pPr marL="228600" indent="-228600">
              <a:defRPr lang="en-US" sz="2800" kern="1200" dirty="0" smtClean="0">
                <a:solidFill>
                  <a:srgbClr val="333399"/>
                </a:solidFill>
                <a:latin typeface="+mj-lt"/>
                <a:ea typeface="+mn-ea"/>
                <a:cs typeface="+mn-cs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/>
              <a:t>Click to edit Master text styles</a:t>
            </a:r>
          </a:p>
          <a:p>
            <a:pPr marL="228600" lvl="1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/>
              <a:t>Second level</a:t>
            </a:r>
          </a:p>
          <a:p>
            <a:pPr marL="228600" lvl="2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/>
              <a:t>Third level</a:t>
            </a:r>
          </a:p>
          <a:p>
            <a:pPr marL="228600" lvl="3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/>
              <a:t>Fourth level</a:t>
            </a:r>
          </a:p>
          <a:p>
            <a:pPr marL="228600" lvl="4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/>
              <a:t>Fifth level</a:t>
            </a:r>
            <a:endParaRPr lang="is-I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793660"/>
          </a:xfrm>
        </p:spPr>
        <p:txBody>
          <a:bodyPr/>
          <a:lstStyle>
            <a:lvl1pPr marL="228600" indent="-228600">
              <a:defRPr lang="en-US" sz="2800" kern="1200" dirty="0" smtClean="0">
                <a:solidFill>
                  <a:srgbClr val="333399"/>
                </a:solidFill>
                <a:latin typeface="+mj-lt"/>
                <a:ea typeface="+mn-ea"/>
                <a:cs typeface="+mn-cs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/>
              <a:t>Click to edit Master text styles</a:t>
            </a:r>
          </a:p>
          <a:p>
            <a:pPr marL="228600" lvl="1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/>
              <a:t>Second level</a:t>
            </a:r>
          </a:p>
          <a:p>
            <a:pPr marL="228600" lvl="2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/>
              <a:t>Third level</a:t>
            </a:r>
          </a:p>
          <a:p>
            <a:pPr marL="228600" lvl="3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/>
              <a:t>Fourth level</a:t>
            </a:r>
          </a:p>
          <a:p>
            <a:pPr marL="228600" lvl="4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/>
              <a:t>Fifth level</a:t>
            </a:r>
            <a:endParaRPr lang="is-IS" dirty="0"/>
          </a:p>
        </p:txBody>
      </p:sp>
      <p:pic>
        <p:nvPicPr>
          <p:cNvPr id="8" name="Picture 12" descr="SEDLOG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60000" y="180000"/>
            <a:ext cx="757237" cy="7921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54089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D499D-24A9-4DDC-8F6B-53C8254C8D55}" type="datetimeFigureOut">
              <a:rPr lang="is-IS" smtClean="0"/>
              <a:t>24.5.2023</a:t>
            </a:fld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2523F-D941-4FCA-A8E3-EBAFCDA477E4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3174507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D499D-24A9-4DDC-8F6B-53C8254C8D55}" type="datetimeFigureOut">
              <a:rPr lang="is-IS" smtClean="0"/>
              <a:t>24.5.2023</a:t>
            </a:fld>
            <a:endParaRPr lang="is-I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2523F-D941-4FCA-A8E3-EBAFCDA477E4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1042168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D499D-24A9-4DDC-8F6B-53C8254C8D55}" type="datetimeFigureOut">
              <a:rPr lang="is-IS" smtClean="0"/>
              <a:t>24.5.2023</a:t>
            </a:fld>
            <a:endParaRPr lang="is-I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2523F-D941-4FCA-A8E3-EBAFCDA477E4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8575263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D499D-24A9-4DDC-8F6B-53C8254C8D55}" type="datetimeFigureOut">
              <a:rPr lang="is-IS" smtClean="0"/>
              <a:t>24.5.2023</a:t>
            </a:fld>
            <a:endParaRPr lang="is-I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2523F-D941-4FCA-A8E3-EBAFCDA477E4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3535659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D499D-24A9-4DDC-8F6B-53C8254C8D55}" type="datetimeFigureOut">
              <a:rPr lang="is-IS" smtClean="0"/>
              <a:t>24.5.2023</a:t>
            </a:fld>
            <a:endParaRPr lang="is-I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2523F-D941-4FCA-A8E3-EBAFCDA477E4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9371411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is-I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D499D-24A9-4DDC-8F6B-53C8254C8D55}" type="datetimeFigureOut">
              <a:rPr lang="is-IS" smtClean="0"/>
              <a:t>24.5.2023</a:t>
            </a:fld>
            <a:endParaRPr lang="is-I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2523F-D941-4FCA-A8E3-EBAFCDA477E4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1975600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4D499D-24A9-4DDC-8F6B-53C8254C8D55}" type="datetimeFigureOut">
              <a:rPr lang="is-IS" smtClean="0"/>
              <a:t>24.5.2023</a:t>
            </a:fld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s-I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52523F-D941-4FCA-A8E3-EBAFCDA477E4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43955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s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is-IS" dirty="0"/>
              <a:t>Peningamál 2023/2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is-IS" dirty="0"/>
              <a:t>Myndir</a:t>
            </a:r>
          </a:p>
        </p:txBody>
      </p:sp>
    </p:spTree>
    <p:extLst>
      <p:ext uri="{BB962C8B-B14F-4D97-AF65-F5344CB8AC3E}">
        <p14:creationId xmlns:p14="http://schemas.microsoft.com/office/powerpoint/2010/main" val="32997227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diagram, plot, line&#10;&#10;Description automatically generated">
            <a:extLst>
              <a:ext uri="{FF2B5EF4-FFF2-40B4-BE49-F238E27FC236}">
                <a16:creationId xmlns:a16="http://schemas.microsoft.com/office/drawing/2014/main" id="{D59A8314-A484-7907-A1B8-CD8CA9CEF44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5967" y="1033267"/>
            <a:ext cx="5020066" cy="4791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207884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creenshot, font, line&#10;&#10;Description automatically generated">
            <a:extLst>
              <a:ext uri="{FF2B5EF4-FFF2-40B4-BE49-F238E27FC236}">
                <a16:creationId xmlns:a16="http://schemas.microsoft.com/office/drawing/2014/main" id="{8985956F-39C0-11A4-379B-4404AD78264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9015" y="728466"/>
            <a:ext cx="5013970" cy="540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786348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creenshot, line, plot&#10;&#10;Description automatically generated">
            <a:extLst>
              <a:ext uri="{FF2B5EF4-FFF2-40B4-BE49-F238E27FC236}">
                <a16:creationId xmlns:a16="http://schemas.microsoft.com/office/drawing/2014/main" id="{116DAD29-F45D-04BF-6DDA-204277C3834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3963" y="1118611"/>
            <a:ext cx="5084074" cy="4620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190092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creenshot, line, plot&#10;&#10;Description automatically generated">
            <a:extLst>
              <a:ext uri="{FF2B5EF4-FFF2-40B4-BE49-F238E27FC236}">
                <a16:creationId xmlns:a16="http://schemas.microsoft.com/office/drawing/2014/main" id="{33C1CDAD-0932-D5CC-30A4-FD160829845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5487" y="822954"/>
            <a:ext cx="5081026" cy="5212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07849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creenshot, plot, line&#10;&#10;Description automatically generated">
            <a:extLst>
              <a:ext uri="{FF2B5EF4-FFF2-40B4-BE49-F238E27FC236}">
                <a16:creationId xmlns:a16="http://schemas.microsoft.com/office/drawing/2014/main" id="{E93C781C-8C29-199E-806D-22AD62C6F6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2439" y="1060699"/>
            <a:ext cx="5087122" cy="4736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691521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creenshot, diagram, plot&#10;&#10;Description automatically generated">
            <a:extLst>
              <a:ext uri="{FF2B5EF4-FFF2-40B4-BE49-F238E27FC236}">
                <a16:creationId xmlns:a16="http://schemas.microsoft.com/office/drawing/2014/main" id="{D1B1FC4B-F9F5-056B-FAFF-1B95CD863D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3963" y="827526"/>
            <a:ext cx="5084074" cy="520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96449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9ACD5B1-AAAF-583D-BF7D-C1E54294003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is-IS" dirty="0"/>
              <a:t>Rammagrein 3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0EEA9C-9272-5CE0-00B2-8211FE2B9C0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92500"/>
          </a:bodyPr>
          <a:lstStyle/>
          <a:p>
            <a:r>
              <a:rPr lang="is-IS" dirty="0"/>
              <a:t>Peningastefnan og val heimila á formi húsnæðislána</a:t>
            </a:r>
          </a:p>
        </p:txBody>
      </p:sp>
    </p:spTree>
    <p:extLst>
      <p:ext uri="{BB962C8B-B14F-4D97-AF65-F5344CB8AC3E}">
        <p14:creationId xmlns:p14="http://schemas.microsoft.com/office/powerpoint/2010/main" val="2005079876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screenshot, plot, line&#10;&#10;Description automatically generated">
            <a:extLst>
              <a:ext uri="{FF2B5EF4-FFF2-40B4-BE49-F238E27FC236}">
                <a16:creationId xmlns:a16="http://schemas.microsoft.com/office/drawing/2014/main" id="{95E26CEB-5AD9-BC79-775D-87EF5CDBB32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5675" y="1092703"/>
            <a:ext cx="5120650" cy="4672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849688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creenshot, plot, line&#10;&#10;Description automatically generated">
            <a:extLst>
              <a:ext uri="{FF2B5EF4-FFF2-40B4-BE49-F238E27FC236}">
                <a16:creationId xmlns:a16="http://schemas.microsoft.com/office/drawing/2014/main" id="{5AE7CB1B-9D98-6D6F-B409-B702BA7C617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3734" y="1235959"/>
            <a:ext cx="5684532" cy="4386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672698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creenshot, font, plot&#10;&#10;Description automatically generated">
            <a:extLst>
              <a:ext uri="{FF2B5EF4-FFF2-40B4-BE49-F238E27FC236}">
                <a16:creationId xmlns:a16="http://schemas.microsoft.com/office/drawing/2014/main" id="{7DAAD1F6-C828-6195-1885-A7BA60F12AC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5487" y="737610"/>
            <a:ext cx="5081026" cy="5382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2989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diagram, plot, line&#10;&#10;Description automatically generated">
            <a:extLst>
              <a:ext uri="{FF2B5EF4-FFF2-40B4-BE49-F238E27FC236}">
                <a16:creationId xmlns:a16="http://schemas.microsoft.com/office/drawing/2014/main" id="{8B36B210-F864-491C-0B43-4FC994C32EE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391" y="1033267"/>
            <a:ext cx="5093218" cy="4791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9610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diagram, line, plot&#10;&#10;Description automatically generated">
            <a:extLst>
              <a:ext uri="{FF2B5EF4-FFF2-40B4-BE49-F238E27FC236}">
                <a16:creationId xmlns:a16="http://schemas.microsoft.com/office/drawing/2014/main" id="{D60C872A-E9FD-684A-5474-14C67BC72C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9015" y="957067"/>
            <a:ext cx="5013970" cy="4943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736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creenshot, font, plot&#10;&#10;Description automatically generated">
            <a:extLst>
              <a:ext uri="{FF2B5EF4-FFF2-40B4-BE49-F238E27FC236}">
                <a16:creationId xmlns:a16="http://schemas.microsoft.com/office/drawing/2014/main" id="{B0B09F81-15CD-B6A1-EAF9-E12D91C5172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194" y="586734"/>
            <a:ext cx="5181611" cy="5684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2310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diagram, plot, screenshot&#10;&#10;Description automatically generated">
            <a:extLst>
              <a:ext uri="{FF2B5EF4-FFF2-40B4-BE49-F238E27FC236}">
                <a16:creationId xmlns:a16="http://schemas.microsoft.com/office/drawing/2014/main" id="{85285652-BFF6-0063-9341-5B9339848FB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1771" y="1027171"/>
            <a:ext cx="5108458" cy="4803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1769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font, screenshot, line&#10;&#10;Description automatically generated">
            <a:extLst>
              <a:ext uri="{FF2B5EF4-FFF2-40B4-BE49-F238E27FC236}">
                <a16:creationId xmlns:a16="http://schemas.microsoft.com/office/drawing/2014/main" id="{BE863FFE-517F-734F-D0E5-29294DCF7D0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6823" y="981451"/>
            <a:ext cx="5038354" cy="4895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0887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diagram, screenshot, line&#10;&#10;Description automatically generated">
            <a:extLst>
              <a:ext uri="{FF2B5EF4-FFF2-40B4-BE49-F238E27FC236}">
                <a16:creationId xmlns:a16="http://schemas.microsoft.com/office/drawing/2014/main" id="{B0DCFE1B-14C8-33E4-B403-A3BDCA825B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7971" y="742182"/>
            <a:ext cx="4956058" cy="5373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1039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creenshot, line, font&#10;&#10;Description automatically generated">
            <a:extLst>
              <a:ext uri="{FF2B5EF4-FFF2-40B4-BE49-F238E27FC236}">
                <a16:creationId xmlns:a16="http://schemas.microsoft.com/office/drawing/2014/main" id="{9DCEDE16-DFAB-CFEE-1978-EC288214F5E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1583" y="1251199"/>
            <a:ext cx="5068834" cy="4355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2991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with red and blue lines&#10;&#10;Description automatically generated with low confidence">
            <a:extLst>
              <a:ext uri="{FF2B5EF4-FFF2-40B4-BE49-F238E27FC236}">
                <a16:creationId xmlns:a16="http://schemas.microsoft.com/office/drawing/2014/main" id="{97CA790F-98DC-2244-F315-D4C2D44E78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4631" y="772662"/>
            <a:ext cx="5062738" cy="531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526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screenshot, font, plot&#10;&#10;Description automatically generated">
            <a:extLst>
              <a:ext uri="{FF2B5EF4-FFF2-40B4-BE49-F238E27FC236}">
                <a16:creationId xmlns:a16="http://schemas.microsoft.com/office/drawing/2014/main" id="{159AE6C5-2EFF-1608-25D0-56EC8AA931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2251" y="986023"/>
            <a:ext cx="5047498" cy="4885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7257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is-IS" dirty="0"/>
              <a:t>Kafli I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1238249" y="3622468"/>
            <a:ext cx="8503279" cy="758242"/>
          </a:xfrm>
        </p:spPr>
        <p:txBody>
          <a:bodyPr>
            <a:normAutofit/>
          </a:bodyPr>
          <a:lstStyle/>
          <a:p>
            <a:r>
              <a:rPr lang="is-IS" dirty="0"/>
              <a:t>Alþjóðleg efnahagsmál og viðskiptakjör</a:t>
            </a:r>
          </a:p>
        </p:txBody>
      </p:sp>
    </p:spTree>
    <p:extLst>
      <p:ext uri="{BB962C8B-B14F-4D97-AF65-F5344CB8AC3E}">
        <p14:creationId xmlns:p14="http://schemas.microsoft.com/office/powerpoint/2010/main" val="24024292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line, font, plot&#10;&#10;Description automatically generated">
            <a:extLst>
              <a:ext uri="{FF2B5EF4-FFF2-40B4-BE49-F238E27FC236}">
                <a16:creationId xmlns:a16="http://schemas.microsoft.com/office/drawing/2014/main" id="{C3DECAC4-0C4F-3491-86CA-468F94246EE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1290" y="1098799"/>
            <a:ext cx="5169419" cy="4660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0530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with red and blue lines&#10;&#10;Description automatically generated with low confidence">
            <a:extLst>
              <a:ext uri="{FF2B5EF4-FFF2-40B4-BE49-F238E27FC236}">
                <a16:creationId xmlns:a16="http://schemas.microsoft.com/office/drawing/2014/main" id="{EE6C57E8-7943-BBDD-DD2F-E374C5A1EFC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5675" y="940303"/>
            <a:ext cx="5120650" cy="4977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9855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line, diagram, plot&#10;&#10;Description automatically generated">
            <a:extLst>
              <a:ext uri="{FF2B5EF4-FFF2-40B4-BE49-F238E27FC236}">
                <a16:creationId xmlns:a16="http://schemas.microsoft.com/office/drawing/2014/main" id="{2656AE6C-D0ED-18CD-E271-A42D54A5046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5863" y="786378"/>
            <a:ext cx="5160274" cy="5285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3420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line, font, diagram&#10;&#10;Description automatically generated">
            <a:extLst>
              <a:ext uri="{FF2B5EF4-FFF2-40B4-BE49-F238E27FC236}">
                <a16:creationId xmlns:a16="http://schemas.microsoft.com/office/drawing/2014/main" id="{2758E431-ECFD-EAC4-277F-8DD55341F41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7679" y="1033267"/>
            <a:ext cx="5056642" cy="4791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8334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line, diagram, plot&#10;&#10;Description automatically generated">
            <a:extLst>
              <a:ext uri="{FF2B5EF4-FFF2-40B4-BE49-F238E27FC236}">
                <a16:creationId xmlns:a16="http://schemas.microsoft.com/office/drawing/2014/main" id="{08F17DAB-CDC3-39B5-A395-8663E45485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6343" y="1449320"/>
            <a:ext cx="5099314" cy="395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7860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is-IS" dirty="0"/>
              <a:t>Kafli II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1238249" y="3622468"/>
            <a:ext cx="8503279" cy="758242"/>
          </a:xfrm>
        </p:spPr>
        <p:txBody>
          <a:bodyPr>
            <a:normAutofit/>
          </a:bodyPr>
          <a:lstStyle/>
          <a:p>
            <a:r>
              <a:rPr lang="is-IS" dirty="0"/>
              <a:t>Peningastefnan og innlendir fjármálamarkaðir</a:t>
            </a:r>
          </a:p>
        </p:txBody>
      </p:sp>
    </p:spTree>
    <p:extLst>
      <p:ext uri="{BB962C8B-B14F-4D97-AF65-F5344CB8AC3E}">
        <p14:creationId xmlns:p14="http://schemas.microsoft.com/office/powerpoint/2010/main" val="39557279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line, screenshot, diagram&#10;&#10;Description automatically generated">
            <a:extLst>
              <a:ext uri="{FF2B5EF4-FFF2-40B4-BE49-F238E27FC236}">
                <a16:creationId xmlns:a16="http://schemas.microsoft.com/office/drawing/2014/main" id="{ADF76BF6-236B-4CF8-8516-21350FAC43D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2731" y="797046"/>
            <a:ext cx="4986538" cy="5263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2827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creenshot, font, line&#10;&#10;Description automatically generated">
            <a:extLst>
              <a:ext uri="{FF2B5EF4-FFF2-40B4-BE49-F238E27FC236}">
                <a16:creationId xmlns:a16="http://schemas.microsoft.com/office/drawing/2014/main" id="{A86C5F66-739B-7D49-2861-5A486F58DEF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8159" y="937255"/>
            <a:ext cx="4995682" cy="4983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37922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creenshot, diagram, rectangle&#10;&#10;Description automatically generated">
            <a:extLst>
              <a:ext uri="{FF2B5EF4-FFF2-40B4-BE49-F238E27FC236}">
                <a16:creationId xmlns:a16="http://schemas.microsoft.com/office/drawing/2014/main" id="{AE7B4B4C-DEDD-3CA2-45CA-9AA30E4FC4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4714" y="816858"/>
            <a:ext cx="5242571" cy="5224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526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font, screenshot, line&#10;&#10;Description automatically generated">
            <a:extLst>
              <a:ext uri="{FF2B5EF4-FFF2-40B4-BE49-F238E27FC236}">
                <a16:creationId xmlns:a16="http://schemas.microsoft.com/office/drawing/2014/main" id="{71579977-BC69-F512-64C7-E02F10193C0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2919" y="1350260"/>
            <a:ext cx="5026162" cy="4157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4177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screenshot, font, number&#10;&#10;Description automatically generated">
            <a:extLst>
              <a:ext uri="{FF2B5EF4-FFF2-40B4-BE49-F238E27FC236}">
                <a16:creationId xmlns:a16="http://schemas.microsoft.com/office/drawing/2014/main" id="{526EC5C9-384E-6170-5549-2DFC9EDD99C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0727" y="1290823"/>
            <a:ext cx="5050546" cy="4276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2925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line, font, plot&#10;&#10;Description automatically generated">
            <a:extLst>
              <a:ext uri="{FF2B5EF4-FFF2-40B4-BE49-F238E27FC236}">
                <a16:creationId xmlns:a16="http://schemas.microsoft.com/office/drawing/2014/main" id="{A2E8BF9B-44C7-B071-5321-334DAC3667C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7011" y="1272535"/>
            <a:ext cx="5077978" cy="4312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02618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creenshot, font, plot&#10;&#10;Description automatically generated">
            <a:extLst>
              <a:ext uri="{FF2B5EF4-FFF2-40B4-BE49-F238E27FC236}">
                <a16:creationId xmlns:a16="http://schemas.microsoft.com/office/drawing/2014/main" id="{D5D12114-E99B-4B54-540B-63697DC5AA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9662" y="562350"/>
            <a:ext cx="5312675" cy="573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6913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line, plot, diagram&#10;&#10;Description automatically generated">
            <a:extLst>
              <a:ext uri="{FF2B5EF4-FFF2-40B4-BE49-F238E27FC236}">
                <a16:creationId xmlns:a16="http://schemas.microsoft.com/office/drawing/2014/main" id="{68E3B8B0-4806-717B-D817-DE284E9E5C4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0727" y="1333495"/>
            <a:ext cx="5050546" cy="4191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10981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creenshot, font, diagram&#10;&#10;Description automatically generated">
            <a:extLst>
              <a:ext uri="{FF2B5EF4-FFF2-40B4-BE49-F238E27FC236}">
                <a16:creationId xmlns:a16="http://schemas.microsoft.com/office/drawing/2014/main" id="{EC9EBDE7-FDDC-3966-6DD2-510C5DD2B5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3963" y="925063"/>
            <a:ext cx="5084074" cy="5007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93382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font, line, diagram&#10;&#10;Description automatically generated">
            <a:extLst>
              <a:ext uri="{FF2B5EF4-FFF2-40B4-BE49-F238E27FC236}">
                <a16:creationId xmlns:a16="http://schemas.microsoft.com/office/drawing/2014/main" id="{EE7AA3E6-F2C3-63FE-D3EC-A3FDABC6E88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3963" y="967735"/>
            <a:ext cx="5084074" cy="4922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74622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creenshot, font, plot&#10;&#10;Description automatically generated">
            <a:extLst>
              <a:ext uri="{FF2B5EF4-FFF2-40B4-BE49-F238E27FC236}">
                <a16:creationId xmlns:a16="http://schemas.microsoft.com/office/drawing/2014/main" id="{17C4E889-40AA-5EE7-8C74-605570CAF11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3483" y="618738"/>
            <a:ext cx="5145034" cy="5620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93391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creenshot, font, plot&#10;&#10;Description automatically generated">
            <a:extLst>
              <a:ext uri="{FF2B5EF4-FFF2-40B4-BE49-F238E27FC236}">
                <a16:creationId xmlns:a16="http://schemas.microsoft.com/office/drawing/2014/main" id="{0F82DBE3-C39B-0A4E-E269-394EBE5674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3963" y="580638"/>
            <a:ext cx="5084074" cy="5696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24555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font, line, diagram&#10;&#10;Description automatically generated">
            <a:extLst>
              <a:ext uri="{FF2B5EF4-FFF2-40B4-BE49-F238E27FC236}">
                <a16:creationId xmlns:a16="http://schemas.microsoft.com/office/drawing/2014/main" id="{124C5DAE-7DA3-C07C-935A-0C8945F9A28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9286" y="937255"/>
            <a:ext cx="5233427" cy="4983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43346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creenshot, plot, font&#10;&#10;Description automatically generated">
            <a:extLst>
              <a:ext uri="{FF2B5EF4-FFF2-40B4-BE49-F238E27FC236}">
                <a16:creationId xmlns:a16="http://schemas.microsoft.com/office/drawing/2014/main" id="{74F0A1A1-CEAE-97AA-19A9-A21F70C1FB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5967" y="850387"/>
            <a:ext cx="5020066" cy="5157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21110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with blue and orange lines&#10;&#10;Description automatically generated with low confidence">
            <a:extLst>
              <a:ext uri="{FF2B5EF4-FFF2-40B4-BE49-F238E27FC236}">
                <a16:creationId xmlns:a16="http://schemas.microsoft.com/office/drawing/2014/main" id="{3C44A2D3-C789-D661-686B-4CCFF705417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1854" y="1077463"/>
            <a:ext cx="5288291" cy="4703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0582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screenshot, font, number&#10;&#10;Description automatically generated">
            <a:extLst>
              <a:ext uri="{FF2B5EF4-FFF2-40B4-BE49-F238E27FC236}">
                <a16:creationId xmlns:a16="http://schemas.microsoft.com/office/drawing/2014/main" id="{F3A69D7E-70C7-F787-3111-30E0A96186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1771" y="1185667"/>
            <a:ext cx="5108458" cy="4486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13016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font, diagram, line&#10;&#10;Description automatically generated">
            <a:extLst>
              <a:ext uri="{FF2B5EF4-FFF2-40B4-BE49-F238E27FC236}">
                <a16:creationId xmlns:a16="http://schemas.microsoft.com/office/drawing/2014/main" id="{78C78FDD-D4F5-4FE7-B66A-BCC2AEAE957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0915" y="1054603"/>
            <a:ext cx="5090170" cy="4748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20033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creenshot&#10;&#10;Description automatically generated">
            <a:extLst>
              <a:ext uri="{FF2B5EF4-FFF2-40B4-BE49-F238E27FC236}">
                <a16:creationId xmlns:a16="http://schemas.microsoft.com/office/drawing/2014/main" id="{A7AFEB1E-C185-5D04-FDC3-2CCEAC73D36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4046" y="562350"/>
            <a:ext cx="5263907" cy="573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67787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is-IS" dirty="0"/>
              <a:t>Kafli III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1238249" y="3622468"/>
            <a:ext cx="8503279" cy="758242"/>
          </a:xfrm>
        </p:spPr>
        <p:txBody>
          <a:bodyPr>
            <a:normAutofit/>
          </a:bodyPr>
          <a:lstStyle/>
          <a:p>
            <a:r>
              <a:rPr lang="is-IS" dirty="0"/>
              <a:t>Eftirspurn og hagvöxtur</a:t>
            </a:r>
          </a:p>
        </p:txBody>
      </p:sp>
    </p:spTree>
    <p:extLst>
      <p:ext uri="{BB962C8B-B14F-4D97-AF65-F5344CB8AC3E}">
        <p14:creationId xmlns:p14="http://schemas.microsoft.com/office/powerpoint/2010/main" val="169540527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creenshot, font, diagram&#10;&#10;Description automatically generated">
            <a:extLst>
              <a:ext uri="{FF2B5EF4-FFF2-40B4-BE49-F238E27FC236}">
                <a16:creationId xmlns:a16="http://schemas.microsoft.com/office/drawing/2014/main" id="{03B32F91-2F55-745D-C621-577D8C62C13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063" y="879343"/>
            <a:ext cx="5007874" cy="5099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87685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creenshot, line, parallel&#10;&#10;Description automatically generated">
            <a:extLst>
              <a:ext uri="{FF2B5EF4-FFF2-40B4-BE49-F238E27FC236}">
                <a16:creationId xmlns:a16="http://schemas.microsoft.com/office/drawing/2014/main" id="{B49BB039-2B4D-36D0-140A-FB6D35CDF0F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1959" y="903727"/>
            <a:ext cx="5148082" cy="5050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08733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diagram, plot, line&#10;&#10;Description automatically generated">
            <a:extLst>
              <a:ext uri="{FF2B5EF4-FFF2-40B4-BE49-F238E27FC236}">
                <a16:creationId xmlns:a16="http://schemas.microsoft.com/office/drawing/2014/main" id="{94B67F50-EFEF-010D-C680-D40E38A28AA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4819" y="861055"/>
            <a:ext cx="5102362" cy="5135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07002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line, plot, diagram&#10;&#10;Description automatically generated">
            <a:extLst>
              <a:ext uri="{FF2B5EF4-FFF2-40B4-BE49-F238E27FC236}">
                <a16:creationId xmlns:a16="http://schemas.microsoft.com/office/drawing/2014/main" id="{FF053DD2-1ABC-1AD5-A5C4-EFD33678D57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3963" y="1441700"/>
            <a:ext cx="5084074" cy="397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75946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creenshot, font, diagram&#10;&#10;Description automatically generated">
            <a:extLst>
              <a:ext uri="{FF2B5EF4-FFF2-40B4-BE49-F238E27FC236}">
                <a16:creationId xmlns:a16="http://schemas.microsoft.com/office/drawing/2014/main" id="{8A96D046-6CA5-EF8D-7BD1-9107A283B4F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3483" y="1086607"/>
            <a:ext cx="5145034" cy="4684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08850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line, font, diagram&#10;&#10;Description automatically generated">
            <a:extLst>
              <a:ext uri="{FF2B5EF4-FFF2-40B4-BE49-F238E27FC236}">
                <a16:creationId xmlns:a16="http://schemas.microsoft.com/office/drawing/2014/main" id="{45E3301A-8605-CDEE-CD6C-466ECC6EB02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8242" y="457194"/>
            <a:ext cx="5175515" cy="5943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18921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graph&#10;&#10;Description automatically generated with low confidence">
            <a:extLst>
              <a:ext uri="{FF2B5EF4-FFF2-40B4-BE49-F238E27FC236}">
                <a16:creationId xmlns:a16="http://schemas.microsoft.com/office/drawing/2014/main" id="{3F4B938D-555C-763A-3CCF-8595C482849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5863" y="658362"/>
            <a:ext cx="5160274" cy="5541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9103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plot, screenshot, font&#10;&#10;Description automatically generated">
            <a:extLst>
              <a:ext uri="{FF2B5EF4-FFF2-40B4-BE49-F238E27FC236}">
                <a16:creationId xmlns:a16="http://schemas.microsoft.com/office/drawing/2014/main" id="{F0B15064-9416-BF73-86D9-E575CCA9E4B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3858" y="1043935"/>
            <a:ext cx="5224283" cy="4770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09303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diagram, plot, line&#10;&#10;Description automatically generated">
            <a:extLst>
              <a:ext uri="{FF2B5EF4-FFF2-40B4-BE49-F238E27FC236}">
                <a16:creationId xmlns:a16="http://schemas.microsoft.com/office/drawing/2014/main" id="{62F9ABA4-70C5-1846-1F89-9D118F6A802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4714" y="958591"/>
            <a:ext cx="5242571" cy="4940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27858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creenshot, colorfulness&#10;&#10;Description automatically generated">
            <a:extLst>
              <a:ext uri="{FF2B5EF4-FFF2-40B4-BE49-F238E27FC236}">
                <a16:creationId xmlns:a16="http://schemas.microsoft.com/office/drawing/2014/main" id="{AF85269D-FBF6-9872-4D03-E97FF4B58CC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3483" y="719322"/>
            <a:ext cx="5145034" cy="5419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78258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creenshot, font, number&#10;&#10;Description automatically generated">
            <a:extLst>
              <a:ext uri="{FF2B5EF4-FFF2-40B4-BE49-F238E27FC236}">
                <a16:creationId xmlns:a16="http://schemas.microsoft.com/office/drawing/2014/main" id="{2C78CD06-CC5B-A889-6D7D-676AF25D85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3963" y="1325875"/>
            <a:ext cx="5084074" cy="4206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65611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creenshot, font, line&#10;&#10;Description automatically generated">
            <a:extLst>
              <a:ext uri="{FF2B5EF4-FFF2-40B4-BE49-F238E27FC236}">
                <a16:creationId xmlns:a16="http://schemas.microsoft.com/office/drawing/2014/main" id="{779E0677-F334-EC83-13FB-6063FB34A07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5487" y="1161283"/>
            <a:ext cx="5081026" cy="4535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04049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creenshot, font, number&#10;&#10;Description automatically generated">
            <a:extLst>
              <a:ext uri="{FF2B5EF4-FFF2-40B4-BE49-F238E27FC236}">
                <a16:creationId xmlns:a16="http://schemas.microsoft.com/office/drawing/2014/main" id="{CFA22AC5-A68D-8BA4-5B41-503F8A0437E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4443" y="1219195"/>
            <a:ext cx="5023114" cy="4419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17104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creenshot, diagram, line&#10;&#10;Description automatically generated">
            <a:extLst>
              <a:ext uri="{FF2B5EF4-FFF2-40B4-BE49-F238E27FC236}">
                <a16:creationId xmlns:a16="http://schemas.microsoft.com/office/drawing/2014/main" id="{4EA8BE07-11DA-4C5D-8A31-91717433B4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1771" y="1248151"/>
            <a:ext cx="5108458" cy="4361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65427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creenshot, font, diagram&#10;&#10;Description automatically generated">
            <a:extLst>
              <a:ext uri="{FF2B5EF4-FFF2-40B4-BE49-F238E27FC236}">
                <a16:creationId xmlns:a16="http://schemas.microsoft.com/office/drawing/2014/main" id="{1751CFD5-A483-06D5-A245-EC152A0A7C1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3483" y="611118"/>
            <a:ext cx="5145034" cy="5635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2829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diagram, plot, line&#10;&#10;Description automatically generated">
            <a:extLst>
              <a:ext uri="{FF2B5EF4-FFF2-40B4-BE49-F238E27FC236}">
                <a16:creationId xmlns:a16="http://schemas.microsoft.com/office/drawing/2014/main" id="{5A087489-452A-086C-59C4-1F727C67FB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0247" y="861055"/>
            <a:ext cx="5111506" cy="5135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99292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creenshot, diagram, font&#10;&#10;Description automatically generated">
            <a:extLst>
              <a:ext uri="{FF2B5EF4-FFF2-40B4-BE49-F238E27FC236}">
                <a16:creationId xmlns:a16="http://schemas.microsoft.com/office/drawing/2014/main" id="{70F4D365-32D1-3D85-D721-6451D92F5F0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2251" y="585210"/>
            <a:ext cx="5047498" cy="5687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98987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creenshot, line, font&#10;&#10;Description automatically generated">
            <a:extLst>
              <a:ext uri="{FF2B5EF4-FFF2-40B4-BE49-F238E27FC236}">
                <a16:creationId xmlns:a16="http://schemas.microsoft.com/office/drawing/2014/main" id="{472D5F8B-28B2-FEF2-3DE1-C9C2AC8957A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9223" y="62477"/>
            <a:ext cx="4733554" cy="6733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2232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diagram, line, font&#10;&#10;Description automatically generated">
            <a:extLst>
              <a:ext uri="{FF2B5EF4-FFF2-40B4-BE49-F238E27FC236}">
                <a16:creationId xmlns:a16="http://schemas.microsoft.com/office/drawing/2014/main" id="{7735DCA0-DAEA-4A27-FA13-27E9EE7F743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6823" y="982975"/>
            <a:ext cx="5038354" cy="489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24252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creenshot, font, line&#10;&#10;Description automatically generated">
            <a:extLst>
              <a:ext uri="{FF2B5EF4-FFF2-40B4-BE49-F238E27FC236}">
                <a16:creationId xmlns:a16="http://schemas.microsoft.com/office/drawing/2014/main" id="{ED4C8CC5-A823-08D7-0F7E-86ECE9ECC8A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3483" y="871723"/>
            <a:ext cx="5145034" cy="5114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39192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creenshot, font, diagram&#10;&#10;Description automatically generated">
            <a:extLst>
              <a:ext uri="{FF2B5EF4-FFF2-40B4-BE49-F238E27FC236}">
                <a16:creationId xmlns:a16="http://schemas.microsoft.com/office/drawing/2014/main" id="{9678CAC2-94EF-85A6-49B1-19DB45A3AEF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3483" y="906775"/>
            <a:ext cx="5145034" cy="504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78840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creenshot, font, plot&#10;&#10;Description automatically generated">
            <a:extLst>
              <a:ext uri="{FF2B5EF4-FFF2-40B4-BE49-F238E27FC236}">
                <a16:creationId xmlns:a16="http://schemas.microsoft.com/office/drawing/2014/main" id="{22C9C9BE-7CCA-B29C-2B43-831992E7EF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8911" y="999739"/>
            <a:ext cx="5154178" cy="4858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55839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creenshot, font, design&#10;&#10;Description automatically generated">
            <a:extLst>
              <a:ext uri="{FF2B5EF4-FFF2-40B4-BE49-F238E27FC236}">
                <a16:creationId xmlns:a16="http://schemas.microsoft.com/office/drawing/2014/main" id="{8876D3D8-35F5-D5DA-826A-809F9E2B8E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3483" y="944875"/>
            <a:ext cx="5145034" cy="496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71015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creenshot, line, diagram&#10;&#10;Description automatically generated">
            <a:extLst>
              <a:ext uri="{FF2B5EF4-FFF2-40B4-BE49-F238E27FC236}">
                <a16:creationId xmlns:a16="http://schemas.microsoft.com/office/drawing/2014/main" id="{99254FCA-AD3D-9E1B-32C4-D455F45D54F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107" y="996691"/>
            <a:ext cx="5065786" cy="4864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34631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creenshot, font, diagram&#10;&#10;Description automatically generated">
            <a:extLst>
              <a:ext uri="{FF2B5EF4-FFF2-40B4-BE49-F238E27FC236}">
                <a16:creationId xmlns:a16="http://schemas.microsoft.com/office/drawing/2014/main" id="{2FBE0ADF-CA2E-A1F0-2A81-189E37EF971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3483" y="880867"/>
            <a:ext cx="5145034" cy="5096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16754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creenshot, font, line&#10;&#10;Description automatically generated">
            <a:extLst>
              <a:ext uri="{FF2B5EF4-FFF2-40B4-BE49-F238E27FC236}">
                <a16:creationId xmlns:a16="http://schemas.microsoft.com/office/drawing/2014/main" id="{274CB275-11A7-B0C7-9359-5B6A2315DC6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3963" y="1159759"/>
            <a:ext cx="5084074" cy="4538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80325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creenshot&#10;&#10;Description automatically generated">
            <a:extLst>
              <a:ext uri="{FF2B5EF4-FFF2-40B4-BE49-F238E27FC236}">
                <a16:creationId xmlns:a16="http://schemas.microsoft.com/office/drawing/2014/main" id="{71FDDC1B-DFC3-7BD9-58B9-E5BA412C1F5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3483" y="600450"/>
            <a:ext cx="5145034" cy="565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21708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creenshot, diagram, line&#10;&#10;Description automatically generated">
            <a:extLst>
              <a:ext uri="{FF2B5EF4-FFF2-40B4-BE49-F238E27FC236}">
                <a16:creationId xmlns:a16="http://schemas.microsoft.com/office/drawing/2014/main" id="{317A6AF9-9B5E-9555-509E-B0AD659D95E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3483" y="1115563"/>
            <a:ext cx="5145034" cy="4626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06381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is-IS" dirty="0"/>
              <a:t>Kafli IV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1238249" y="3622468"/>
            <a:ext cx="8503279" cy="758242"/>
          </a:xfrm>
        </p:spPr>
        <p:txBody>
          <a:bodyPr>
            <a:normAutofit/>
          </a:bodyPr>
          <a:lstStyle/>
          <a:p>
            <a:r>
              <a:rPr lang="is-IS" dirty="0"/>
              <a:t>Vinnumarkaður og nýting framleiðsluþátta</a:t>
            </a:r>
          </a:p>
        </p:txBody>
      </p:sp>
    </p:spTree>
    <p:extLst>
      <p:ext uri="{BB962C8B-B14F-4D97-AF65-F5344CB8AC3E}">
        <p14:creationId xmlns:p14="http://schemas.microsoft.com/office/powerpoint/2010/main" val="35579641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graph&#10;&#10;Description automatically generated with low confidence">
            <a:extLst>
              <a:ext uri="{FF2B5EF4-FFF2-40B4-BE49-F238E27FC236}">
                <a16:creationId xmlns:a16="http://schemas.microsoft.com/office/drawing/2014/main" id="{9150CFB8-A254-EE2E-8F3F-5DB205B11B6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299" y="795522"/>
            <a:ext cx="5041402" cy="5266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1078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diagram, screenshot, line&#10;&#10;Description automatically generated">
            <a:extLst>
              <a:ext uri="{FF2B5EF4-FFF2-40B4-BE49-F238E27FC236}">
                <a16:creationId xmlns:a16="http://schemas.microsoft.com/office/drawing/2014/main" id="{6BF956AB-601D-DB38-0B3C-85DE5B16B37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107" y="880867"/>
            <a:ext cx="5065786" cy="5096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61634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font, screenshot, diagram&#10;&#10;Description automatically generated">
            <a:extLst>
              <a:ext uri="{FF2B5EF4-FFF2-40B4-BE49-F238E27FC236}">
                <a16:creationId xmlns:a16="http://schemas.microsoft.com/office/drawing/2014/main" id="{0DC90A4F-3AA4-2938-C1EF-903B3D72AAF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9015" y="600450"/>
            <a:ext cx="5013970" cy="565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7273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creenshot, font, plot&#10;&#10;Description automatically generated">
            <a:extLst>
              <a:ext uri="{FF2B5EF4-FFF2-40B4-BE49-F238E27FC236}">
                <a16:creationId xmlns:a16="http://schemas.microsoft.com/office/drawing/2014/main" id="{97870264-2AEF-6401-02BD-B2CE0BB301C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7011" y="838194"/>
            <a:ext cx="5077978" cy="5181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42125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line, plot, diagram&#10;&#10;Description automatically generated">
            <a:extLst>
              <a:ext uri="{FF2B5EF4-FFF2-40B4-BE49-F238E27FC236}">
                <a16:creationId xmlns:a16="http://schemas.microsoft.com/office/drawing/2014/main" id="{92CE4598-3AAC-1F01-EDDF-432093962E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2251" y="1158235"/>
            <a:ext cx="5047498" cy="4541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73585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font, line, plot&#10;&#10;Description automatically generated">
            <a:extLst>
              <a:ext uri="{FF2B5EF4-FFF2-40B4-BE49-F238E27FC236}">
                <a16:creationId xmlns:a16="http://schemas.microsoft.com/office/drawing/2014/main" id="{F404FFD6-8ECD-F743-332C-B62399AEF52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4443" y="1144519"/>
            <a:ext cx="5023114" cy="4568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23185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with blue and orange lines&#10;&#10;Description automatically generated with low confidence">
            <a:extLst>
              <a:ext uri="{FF2B5EF4-FFF2-40B4-BE49-F238E27FC236}">
                <a16:creationId xmlns:a16="http://schemas.microsoft.com/office/drawing/2014/main" id="{44C7FC34-ED36-CC26-F6D0-B2B5BB612BE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6635" y="944875"/>
            <a:ext cx="4998730" cy="496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96746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line, diagram, font&#10;&#10;Description automatically generated">
            <a:extLst>
              <a:ext uri="{FF2B5EF4-FFF2-40B4-BE49-F238E27FC236}">
                <a16:creationId xmlns:a16="http://schemas.microsoft.com/office/drawing/2014/main" id="{FCA84D1C-C63A-1507-2FEB-4580D11E8B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299" y="605022"/>
            <a:ext cx="5041402" cy="5647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56028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line, diagram, plot&#10;&#10;Description automatically generated">
            <a:extLst>
              <a:ext uri="{FF2B5EF4-FFF2-40B4-BE49-F238E27FC236}">
                <a16:creationId xmlns:a16="http://schemas.microsoft.com/office/drawing/2014/main" id="{BC773F0E-45F2-61DE-2945-C2B3957123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8159" y="1421888"/>
            <a:ext cx="4995682" cy="4014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49578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is-IS" dirty="0"/>
              <a:t>Kafli V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1238249" y="3622468"/>
            <a:ext cx="8503279" cy="758242"/>
          </a:xfrm>
        </p:spPr>
        <p:txBody>
          <a:bodyPr>
            <a:normAutofit/>
          </a:bodyPr>
          <a:lstStyle/>
          <a:p>
            <a:r>
              <a:rPr lang="is-IS" dirty="0"/>
              <a:t>Verðbólga</a:t>
            </a:r>
          </a:p>
        </p:txBody>
      </p:sp>
    </p:spTree>
    <p:extLst>
      <p:ext uri="{BB962C8B-B14F-4D97-AF65-F5344CB8AC3E}">
        <p14:creationId xmlns:p14="http://schemas.microsoft.com/office/powerpoint/2010/main" val="190824994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line, screenshot, font&#10;&#10;Description automatically generated">
            <a:extLst>
              <a:ext uri="{FF2B5EF4-FFF2-40B4-BE49-F238E27FC236}">
                <a16:creationId xmlns:a16="http://schemas.microsoft.com/office/drawing/2014/main" id="{57130128-BBE5-2BA8-5058-63462465997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491" y="1117087"/>
            <a:ext cx="5017018" cy="4623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1006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line, diagram, plot&#10;&#10;Description automatically generated">
            <a:extLst>
              <a:ext uri="{FF2B5EF4-FFF2-40B4-BE49-F238E27FC236}">
                <a16:creationId xmlns:a16="http://schemas.microsoft.com/office/drawing/2014/main" id="{6AA69B84-579F-EDEC-7D0A-F3102E2B696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8055" y="1112515"/>
            <a:ext cx="5135890" cy="4632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89674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creenshot&#10;&#10;Description automatically generated">
            <a:extLst>
              <a:ext uri="{FF2B5EF4-FFF2-40B4-BE49-F238E27FC236}">
                <a16:creationId xmlns:a16="http://schemas.microsoft.com/office/drawing/2014/main" id="{A572214D-8BF6-99B2-6731-0F1364DBC51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8535" y="675126"/>
            <a:ext cx="5074930" cy="5507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95808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creenshot, font, plot&#10;&#10;Description automatically generated">
            <a:extLst>
              <a:ext uri="{FF2B5EF4-FFF2-40B4-BE49-F238E27FC236}">
                <a16:creationId xmlns:a16="http://schemas.microsoft.com/office/drawing/2014/main" id="{F67E6A4F-FE22-00F8-1679-B831083C951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2919" y="1089655"/>
            <a:ext cx="5026162" cy="4678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65517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creenshot, colorfulness, line&#10;&#10;Description automatically generated">
            <a:extLst>
              <a:ext uri="{FF2B5EF4-FFF2-40B4-BE49-F238E27FC236}">
                <a16:creationId xmlns:a16="http://schemas.microsoft.com/office/drawing/2014/main" id="{904D23E9-6139-C179-9895-D93A82F7DCB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9015" y="1031743"/>
            <a:ext cx="5013970" cy="4794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89391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creenshot, font, line&#10;&#10;Description automatically generated">
            <a:extLst>
              <a:ext uri="{FF2B5EF4-FFF2-40B4-BE49-F238E27FC236}">
                <a16:creationId xmlns:a16="http://schemas.microsoft.com/office/drawing/2014/main" id="{1710B038-5012-939D-274C-767F46E655B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2439" y="856483"/>
            <a:ext cx="5087122" cy="5145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13177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diagram, font, line&#10;&#10;Description automatically generated">
            <a:extLst>
              <a:ext uri="{FF2B5EF4-FFF2-40B4-BE49-F238E27FC236}">
                <a16:creationId xmlns:a16="http://schemas.microsoft.com/office/drawing/2014/main" id="{73383DEF-AEDF-BD78-AD3A-8591B7D55E5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3963" y="893059"/>
            <a:ext cx="5084074" cy="5071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401257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creenshot, font, line&#10;&#10;Description automatically generated">
            <a:extLst>
              <a:ext uri="{FF2B5EF4-FFF2-40B4-BE49-F238E27FC236}">
                <a16:creationId xmlns:a16="http://schemas.microsoft.com/office/drawing/2014/main" id="{C94E3BEE-2E5D-71A0-C861-C3EB7AE346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491" y="1138423"/>
            <a:ext cx="5017018" cy="4581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00709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plot, line, diagram&#10;&#10;Description automatically generated">
            <a:extLst>
              <a:ext uri="{FF2B5EF4-FFF2-40B4-BE49-F238E27FC236}">
                <a16:creationId xmlns:a16="http://schemas.microsoft.com/office/drawing/2014/main" id="{DBE2514E-E17B-DD91-1694-58AD913DDB6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491" y="1059175"/>
            <a:ext cx="5017018" cy="473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165967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graph&#10;&#10;Description automatically generated with low confidence">
            <a:extLst>
              <a:ext uri="{FF2B5EF4-FFF2-40B4-BE49-F238E27FC236}">
                <a16:creationId xmlns:a16="http://schemas.microsoft.com/office/drawing/2014/main" id="{10F9246B-970D-E2AF-CF87-40ABC0DDD3C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111" y="926587"/>
            <a:ext cx="5001778" cy="500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494281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line, plot, diagram&#10;&#10;Description automatically generated">
            <a:extLst>
              <a:ext uri="{FF2B5EF4-FFF2-40B4-BE49-F238E27FC236}">
                <a16:creationId xmlns:a16="http://schemas.microsoft.com/office/drawing/2014/main" id="{A8D25BE2-0D31-D793-8FF1-F5FD4552E7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0163" y="1010407"/>
            <a:ext cx="4931674" cy="4837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585217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creenshot, font, diagram&#10;&#10;Description automatically generated">
            <a:extLst>
              <a:ext uri="{FF2B5EF4-FFF2-40B4-BE49-F238E27FC236}">
                <a16:creationId xmlns:a16="http://schemas.microsoft.com/office/drawing/2014/main" id="{60DD29CA-514E-7485-2207-22C3048B3C6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115" y="1155187"/>
            <a:ext cx="4937770" cy="454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7200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screenshot, line, diagram&#10;&#10;Description automatically generated">
            <a:extLst>
              <a:ext uri="{FF2B5EF4-FFF2-40B4-BE49-F238E27FC236}">
                <a16:creationId xmlns:a16="http://schemas.microsoft.com/office/drawing/2014/main" id="{0C907211-A7D8-D2AF-8422-FC111A9F607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5487" y="891535"/>
            <a:ext cx="5081026" cy="5074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207964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creenshot, line, plot&#10;&#10;Description automatically generated">
            <a:extLst>
              <a:ext uri="{FF2B5EF4-FFF2-40B4-BE49-F238E27FC236}">
                <a16:creationId xmlns:a16="http://schemas.microsoft.com/office/drawing/2014/main" id="{70B3235F-6E70-C5FD-D7D3-20C7D194FC4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1186" y="693414"/>
            <a:ext cx="5309627" cy="5471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064483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creenshot&#10;&#10;Description automatically generated">
            <a:extLst>
              <a:ext uri="{FF2B5EF4-FFF2-40B4-BE49-F238E27FC236}">
                <a16:creationId xmlns:a16="http://schemas.microsoft.com/office/drawing/2014/main" id="{40CCCD56-1948-A599-03F2-033998215E0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115" y="899155"/>
            <a:ext cx="4937770" cy="5059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65001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is-IS" dirty="0"/>
              <a:t>Rammagrein 1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1238249" y="3622468"/>
            <a:ext cx="8503279" cy="758242"/>
          </a:xfrm>
        </p:spPr>
        <p:txBody>
          <a:bodyPr>
            <a:normAutofit/>
          </a:bodyPr>
          <a:lstStyle/>
          <a:p>
            <a:r>
              <a:rPr lang="is-IS" dirty="0"/>
              <a:t>Fráviksdæmi og óvissuþættir</a:t>
            </a:r>
          </a:p>
        </p:txBody>
      </p:sp>
    </p:spTree>
    <p:extLst>
      <p:ext uri="{BB962C8B-B14F-4D97-AF65-F5344CB8AC3E}">
        <p14:creationId xmlns:p14="http://schemas.microsoft.com/office/powerpoint/2010/main" val="1628283051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with blue and orange lines&#10;&#10;Description automatically generated with low confidence">
            <a:extLst>
              <a:ext uri="{FF2B5EF4-FFF2-40B4-BE49-F238E27FC236}">
                <a16:creationId xmlns:a16="http://schemas.microsoft.com/office/drawing/2014/main" id="{AF46186F-BE53-14F7-5165-20D61F2A005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8055" y="1167379"/>
            <a:ext cx="5135890" cy="4523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004615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graph&#10;&#10;Description automatically generated with low confidence">
            <a:extLst>
              <a:ext uri="{FF2B5EF4-FFF2-40B4-BE49-F238E27FC236}">
                <a16:creationId xmlns:a16="http://schemas.microsoft.com/office/drawing/2014/main" id="{F704EFC1-1AEB-3459-C9A0-D1FB0B47BBA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111" y="798570"/>
            <a:ext cx="5001778" cy="5260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948736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creenshot, diagram, font&#10;&#10;Description automatically generated">
            <a:extLst>
              <a:ext uri="{FF2B5EF4-FFF2-40B4-BE49-F238E27FC236}">
                <a16:creationId xmlns:a16="http://schemas.microsoft.com/office/drawing/2014/main" id="{30CF2CB9-7CFB-7E8D-35BC-C4C9CCB30B1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070" y="1353308"/>
            <a:ext cx="5641859" cy="4151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815871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creenshot, font, diagram&#10;&#10;Description automatically generated">
            <a:extLst>
              <a:ext uri="{FF2B5EF4-FFF2-40B4-BE49-F238E27FC236}">
                <a16:creationId xmlns:a16="http://schemas.microsoft.com/office/drawing/2014/main" id="{B4B79AAA-9DC3-9A33-A24B-282BC809E6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1771" y="1036315"/>
            <a:ext cx="5108458" cy="4785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272102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creenshot, font, line&#10;&#10;Description automatically generated">
            <a:extLst>
              <a:ext uri="{FF2B5EF4-FFF2-40B4-BE49-F238E27FC236}">
                <a16:creationId xmlns:a16="http://schemas.microsoft.com/office/drawing/2014/main" id="{A9018A60-6AE4-53F9-5F7B-71A06956736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9766" y="1133851"/>
            <a:ext cx="5172467" cy="4590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853169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creenshot, diagram, font&#10;&#10;Description automatically generated">
            <a:extLst>
              <a:ext uri="{FF2B5EF4-FFF2-40B4-BE49-F238E27FC236}">
                <a16:creationId xmlns:a16="http://schemas.microsoft.com/office/drawing/2014/main" id="{2B77667C-3991-1F04-0FF5-AC9C7B4F8C7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0310" y="1354832"/>
            <a:ext cx="5611379" cy="4148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049812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is-IS" dirty="0"/>
              <a:t>Rammagrein 2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1238249" y="3622468"/>
            <a:ext cx="8503279" cy="758242"/>
          </a:xfrm>
        </p:spPr>
        <p:txBody>
          <a:bodyPr>
            <a:normAutofit/>
          </a:bodyPr>
          <a:lstStyle/>
          <a:p>
            <a:r>
              <a:rPr lang="is-IS" dirty="0"/>
              <a:t>Peningamagn og útlán í kjölfar farsóttarinnar</a:t>
            </a:r>
          </a:p>
        </p:txBody>
      </p:sp>
    </p:spTree>
    <p:extLst>
      <p:ext uri="{BB962C8B-B14F-4D97-AF65-F5344CB8AC3E}">
        <p14:creationId xmlns:p14="http://schemas.microsoft.com/office/powerpoint/2010/main" val="2472567332"/>
      </p:ext>
    </p:extLst>
  </p:cSld>
  <p:clrMapOvr>
    <a:masterClrMapping/>
  </p:clrMapOvr>
</p:sld>
</file>

<file path=ppt/theme/theme1.xml><?xml version="1.0" encoding="utf-8"?>
<a:theme xmlns:a="http://schemas.openxmlformats.org/drawingml/2006/main" name="Myndir i Peningamál 2015_4_nýtt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yndir_i_Peningamal_Template.potm" id="{20A9C7F7-37EE-40C3-B712-55CDDF548CA4}" vid="{F134F43F-BFCF-4CCE-8D66-2F336401F9C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Myndir_i_Peningamal_Template</Template>
  <TotalTime>282</TotalTime>
  <Words>51</Words>
  <Application>Microsoft Office PowerPoint</Application>
  <PresentationFormat>Widescreen</PresentationFormat>
  <Paragraphs>18</Paragraphs>
  <Slides>108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108</vt:i4>
      </vt:variant>
    </vt:vector>
  </HeadingPairs>
  <TitlesOfParts>
    <vt:vector size="112" baseType="lpstr">
      <vt:lpstr>Arial</vt:lpstr>
      <vt:lpstr>Calibri</vt:lpstr>
      <vt:lpstr>Calibri Light</vt:lpstr>
      <vt:lpstr>Myndir i Peningamál 2015_4_nýtt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Seðlabanki Íslands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SÍ Tómas Dan Halldórsson</dc:creator>
  <cp:lastModifiedBy>SÍ Tómas Dan Halldórsson</cp:lastModifiedBy>
  <cp:revision>58</cp:revision>
  <dcterms:created xsi:type="dcterms:W3CDTF">2017-02-07T15:00:38Z</dcterms:created>
  <dcterms:modified xsi:type="dcterms:W3CDTF">2023-05-24T07:55:21Z</dcterms:modified>
</cp:coreProperties>
</file>