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1156" r:id="rId2"/>
    <p:sldId id="1001" r:id="rId3"/>
    <p:sldId id="1058" r:id="rId4"/>
    <p:sldId id="1142" r:id="rId5"/>
    <p:sldId id="1099" r:id="rId6"/>
    <p:sldId id="1147" r:id="rId7"/>
    <p:sldId id="1139" r:id="rId8"/>
    <p:sldId id="1123" r:id="rId9"/>
    <p:sldId id="1061" r:id="rId10"/>
    <p:sldId id="1120" r:id="rId11"/>
    <p:sldId id="1109" r:id="rId12"/>
    <p:sldId id="1113" r:id="rId13"/>
    <p:sldId id="1163" r:id="rId14"/>
    <p:sldId id="1073" r:id="rId15"/>
    <p:sldId id="1111" r:id="rId16"/>
    <p:sldId id="1161" r:id="rId17"/>
    <p:sldId id="1157" r:id="rId18"/>
    <p:sldId id="1100" r:id="rId19"/>
    <p:sldId id="1101" r:id="rId20"/>
    <p:sldId id="967" r:id="rId21"/>
  </p:sldIdLst>
  <p:sldSz cx="16256000" cy="9144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9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4F4"/>
    <a:srgbClr val="004562"/>
    <a:srgbClr val="A5B9C4"/>
    <a:srgbClr val="C00000"/>
    <a:srgbClr val="ECE9E4"/>
    <a:srgbClr val="EC6B12"/>
    <a:srgbClr val="FFD100"/>
    <a:srgbClr val="941813"/>
    <a:srgbClr val="8FC03C"/>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5" autoAdjust="0"/>
    <p:restoredTop sz="96473" autoAdjust="0"/>
  </p:normalViewPr>
  <p:slideViewPr>
    <p:cSldViewPr>
      <p:cViewPr varScale="1">
        <p:scale>
          <a:sx n="103" d="100"/>
          <a:sy n="103" d="100"/>
        </p:scale>
        <p:origin x="162" y="690"/>
      </p:cViewPr>
      <p:guideLst>
        <p:guide orient="horz" pos="2880"/>
        <p:guide pos="1904"/>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3" d="100"/>
          <a:sy n="83" d="100"/>
        </p:scale>
        <p:origin x="394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587" cy="498419"/>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849915" y="2"/>
            <a:ext cx="2946674" cy="498419"/>
          </a:xfrm>
          <a:prstGeom prst="rect">
            <a:avLst/>
          </a:prstGeom>
        </p:spPr>
        <p:txBody>
          <a:bodyPr vert="horz" lIns="91440" tIns="45720" rIns="91440" bIns="45720" rtlCol="0"/>
          <a:lstStyle>
            <a:lvl1pPr algn="r">
              <a:defRPr sz="1200"/>
            </a:lvl1pPr>
          </a:lstStyle>
          <a:p>
            <a:fld id="{9D0418B7-B189-4925-8CAA-399CF16DEDC2}" type="datetimeFigureOut">
              <a:rPr lang="is-IS" smtClean="0"/>
              <a:t>22.11.2023</a:t>
            </a:fld>
            <a:endParaRPr lang="is-IS"/>
          </a:p>
        </p:txBody>
      </p:sp>
      <p:sp>
        <p:nvSpPr>
          <p:cNvPr id="4" name="Footer Placeholder 3"/>
          <p:cNvSpPr>
            <a:spLocks noGrp="1"/>
          </p:cNvSpPr>
          <p:nvPr>
            <p:ph type="ftr" sz="quarter" idx="2"/>
          </p:nvPr>
        </p:nvSpPr>
        <p:spPr>
          <a:xfrm>
            <a:off x="1" y="9428221"/>
            <a:ext cx="2945587" cy="498417"/>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849915" y="9428221"/>
            <a:ext cx="2946674" cy="498417"/>
          </a:xfrm>
          <a:prstGeom prst="rect">
            <a:avLst/>
          </a:prstGeom>
        </p:spPr>
        <p:txBody>
          <a:bodyPr vert="horz" lIns="91440" tIns="45720" rIns="91440" bIns="45720" rtlCol="0" anchor="b"/>
          <a:lstStyle>
            <a:lvl1pPr algn="r">
              <a:defRPr sz="1200"/>
            </a:lvl1pPr>
          </a:lstStyle>
          <a:p>
            <a:fld id="{642DEB4B-235F-4E2E-AC53-DE5FD93D0D03}" type="slidenum">
              <a:rPr lang="is-IS" smtClean="0"/>
              <a:t>‹#›</a:t>
            </a:fld>
            <a:endParaRPr lang="is-IS"/>
          </a:p>
        </p:txBody>
      </p:sp>
    </p:spTree>
    <p:extLst>
      <p:ext uri="{BB962C8B-B14F-4D97-AF65-F5344CB8AC3E}">
        <p14:creationId xmlns:p14="http://schemas.microsoft.com/office/powerpoint/2010/main" val="3810282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438" cy="498055"/>
          </a:xfrm>
          <a:prstGeom prst="rect">
            <a:avLst/>
          </a:prstGeom>
        </p:spPr>
        <p:txBody>
          <a:bodyPr vert="horz" lIns="60213" tIns="30107" rIns="60213" bIns="30107" rtlCol="0"/>
          <a:lstStyle>
            <a:lvl1pPr algn="l">
              <a:defRPr sz="800"/>
            </a:lvl1pPr>
          </a:lstStyle>
          <a:p>
            <a:endParaRPr lang="en-US"/>
          </a:p>
        </p:txBody>
      </p:sp>
      <p:sp>
        <p:nvSpPr>
          <p:cNvPr id="3" name="Date Placeholder 2"/>
          <p:cNvSpPr>
            <a:spLocks noGrp="1"/>
          </p:cNvSpPr>
          <p:nvPr>
            <p:ph type="dt" idx="1"/>
          </p:nvPr>
        </p:nvSpPr>
        <p:spPr>
          <a:xfrm>
            <a:off x="3850246" y="1"/>
            <a:ext cx="2946102" cy="498055"/>
          </a:xfrm>
          <a:prstGeom prst="rect">
            <a:avLst/>
          </a:prstGeom>
        </p:spPr>
        <p:txBody>
          <a:bodyPr vert="horz" lIns="60213" tIns="30107" rIns="60213" bIns="30107" rtlCol="0"/>
          <a:lstStyle>
            <a:lvl1pPr algn="r">
              <a:defRPr sz="800"/>
            </a:lvl1pPr>
          </a:lstStyle>
          <a:p>
            <a:fld id="{A018983A-DE37-6548-8B7B-FA71F791DEB9}" type="datetimeFigureOut">
              <a:rPr lang="en-US" smtClean="0"/>
              <a:t>11/22/2023</a:t>
            </a:fld>
            <a:endParaRPr lang="en-US"/>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60213" tIns="30107" rIns="60213" bIns="30107" rtlCol="0" anchor="ctr"/>
          <a:lstStyle/>
          <a:p>
            <a:endParaRPr lang="en-US"/>
          </a:p>
        </p:txBody>
      </p:sp>
      <p:sp>
        <p:nvSpPr>
          <p:cNvPr id="5" name="Notes Placeholder 4"/>
          <p:cNvSpPr>
            <a:spLocks noGrp="1"/>
          </p:cNvSpPr>
          <p:nvPr>
            <p:ph type="body" sz="quarter" idx="3"/>
          </p:nvPr>
        </p:nvSpPr>
        <p:spPr>
          <a:xfrm>
            <a:off x="679768" y="4777196"/>
            <a:ext cx="5438140" cy="3908614"/>
          </a:xfrm>
          <a:prstGeom prst="rect">
            <a:avLst/>
          </a:prstGeom>
        </p:spPr>
        <p:txBody>
          <a:bodyPr vert="horz" lIns="60213" tIns="30107" rIns="60213" bIns="30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438" cy="498055"/>
          </a:xfrm>
          <a:prstGeom prst="rect">
            <a:avLst/>
          </a:prstGeom>
        </p:spPr>
        <p:txBody>
          <a:bodyPr vert="horz" lIns="60213" tIns="30107" rIns="60213" bIns="30107" rtlCol="0" anchor="b"/>
          <a:lstStyle>
            <a:lvl1pPr algn="l">
              <a:defRPr sz="800"/>
            </a:lvl1pPr>
          </a:lstStyle>
          <a:p>
            <a:endParaRPr lang="en-US"/>
          </a:p>
        </p:txBody>
      </p:sp>
      <p:sp>
        <p:nvSpPr>
          <p:cNvPr id="7" name="Slide Number Placeholder 6"/>
          <p:cNvSpPr>
            <a:spLocks noGrp="1"/>
          </p:cNvSpPr>
          <p:nvPr>
            <p:ph type="sldNum" sz="quarter" idx="5"/>
          </p:nvPr>
        </p:nvSpPr>
        <p:spPr>
          <a:xfrm>
            <a:off x="3850246" y="9428584"/>
            <a:ext cx="2946102" cy="498055"/>
          </a:xfrm>
          <a:prstGeom prst="rect">
            <a:avLst/>
          </a:prstGeom>
        </p:spPr>
        <p:txBody>
          <a:bodyPr vert="horz" lIns="60213" tIns="30107" rIns="60213" bIns="30107" rtlCol="0" anchor="b"/>
          <a:lstStyle>
            <a:lvl1pPr algn="r">
              <a:defRPr sz="800"/>
            </a:lvl1pPr>
          </a:lstStyle>
          <a:p>
            <a:fld id="{5B160DF1-44A9-254D-B319-9F503AACB0A0}" type="slidenum">
              <a:rPr lang="en-US" smtClean="0"/>
              <a:t>‹#›</a:t>
            </a:fld>
            <a:endParaRPr lang="en-US"/>
          </a:p>
        </p:txBody>
      </p:sp>
    </p:spTree>
    <p:extLst>
      <p:ext uri="{BB962C8B-B14F-4D97-AF65-F5344CB8AC3E}">
        <p14:creationId xmlns:p14="http://schemas.microsoft.com/office/powerpoint/2010/main" val="10675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íða">
    <p:spTree>
      <p:nvGrpSpPr>
        <p:cNvPr id="1" name=""/>
        <p:cNvGrpSpPr/>
        <p:nvPr/>
      </p:nvGrpSpPr>
      <p:grpSpPr>
        <a:xfrm>
          <a:off x="0" y="0"/>
          <a:ext cx="0" cy="0"/>
          <a:chOff x="0" y="0"/>
          <a:chExt cx="0" cy="0"/>
        </a:xfrm>
      </p:grpSpPr>
      <p:pic>
        <p:nvPicPr>
          <p:cNvPr id="15" name="Picture Placeholder 10"/>
          <p:cNvPicPr>
            <a:picLocks noChangeAspect="1"/>
          </p:cNvPicPr>
          <p:nvPr userDrawn="1"/>
        </p:nvPicPr>
        <p:blipFill>
          <a:blip r:embed="rId2">
            <a:extLst>
              <a:ext uri="{28A0092B-C50C-407E-A947-70E740481C1C}">
                <a14:useLocalDpi xmlns:a14="http://schemas.microsoft.com/office/drawing/2010/main" val="0"/>
              </a:ext>
            </a:extLst>
          </a:blip>
          <a:srcRect l="3" r="3"/>
          <a:stretch>
            <a:fillRect/>
          </a:stretch>
        </p:blipFill>
        <p:spPr>
          <a:xfrm>
            <a:off x="0" y="1316038"/>
            <a:ext cx="13157834" cy="6509941"/>
          </a:xfrm>
          <a:prstGeom prst="rect">
            <a:avLst/>
          </a:prstGeom>
        </p:spPr>
      </p:pic>
      <p:sp>
        <p:nvSpPr>
          <p:cNvPr id="16"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noProof="0"/>
          </a:p>
        </p:txBody>
      </p:sp>
      <p:sp>
        <p:nvSpPr>
          <p:cNvPr id="18" name="object 12"/>
          <p:cNvSpPr/>
          <p:nvPr userDrawn="1"/>
        </p:nvSpPr>
        <p:spPr>
          <a:xfrm>
            <a:off x="13158392" y="1316596"/>
            <a:ext cx="3097607"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004562"/>
          </a:solidFill>
        </p:spPr>
        <p:txBody>
          <a:bodyPr wrap="square" lIns="0" tIns="0" rIns="0" bIns="0" rtlCol="0"/>
          <a:lstStyle/>
          <a:p>
            <a:endParaRPr noProof="0"/>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6500" y="3743127"/>
            <a:ext cx="1612900" cy="1651000"/>
          </a:xfrm>
          <a:prstGeom prst="rect">
            <a:avLst/>
          </a:prstGeom>
        </p:spPr>
      </p:pic>
      <p:sp>
        <p:nvSpPr>
          <p:cNvPr id="25"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26"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11/22/2023</a:t>
            </a:fld>
            <a:endParaRPr lang="en-US" noProof="0" dirty="0"/>
          </a:p>
        </p:txBody>
      </p:sp>
      <p:sp>
        <p:nvSpPr>
          <p:cNvPr id="27"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84087" y="460533"/>
            <a:ext cx="5763126" cy="457200"/>
          </a:xfrm>
          <a:prstGeom prst="rect">
            <a:avLst/>
          </a:prstGeom>
        </p:spPr>
      </p:pic>
      <p:sp>
        <p:nvSpPr>
          <p:cNvPr id="35" name="Text Placeholder 32"/>
          <p:cNvSpPr>
            <a:spLocks noGrp="1"/>
          </p:cNvSpPr>
          <p:nvPr>
            <p:ph type="body" sz="quarter" idx="16"/>
          </p:nvPr>
        </p:nvSpPr>
        <p:spPr>
          <a:xfrm>
            <a:off x="1651000" y="7950630"/>
            <a:ext cx="5562600" cy="365126"/>
          </a:xfrm>
        </p:spPr>
        <p:txBody>
          <a:bodyPr>
            <a:normAutofit/>
          </a:bodyPr>
          <a:lstStyle>
            <a:lvl1pPr marL="0" indent="0">
              <a:buNone/>
              <a:defRPr sz="2400">
                <a:solidFill>
                  <a:srgbClr val="004562"/>
                </a:solidFill>
              </a:defRPr>
            </a:lvl1pPr>
          </a:lstStyle>
          <a:p>
            <a:pPr lvl="0"/>
            <a:r>
              <a:rPr lang="is-IS" noProof="0" dirty="0"/>
              <a:t>Click to edit Master text styles</a:t>
            </a:r>
          </a:p>
        </p:txBody>
      </p:sp>
      <p:sp>
        <p:nvSpPr>
          <p:cNvPr id="36" name="Text Placeholder 32"/>
          <p:cNvSpPr>
            <a:spLocks noGrp="1"/>
          </p:cNvSpPr>
          <p:nvPr>
            <p:ph type="body" sz="quarter" idx="17"/>
          </p:nvPr>
        </p:nvSpPr>
        <p:spPr>
          <a:xfrm>
            <a:off x="1651000" y="8332029"/>
            <a:ext cx="5562600" cy="365126"/>
          </a:xfrm>
        </p:spPr>
        <p:txBody>
          <a:bodyPr>
            <a:normAutofit/>
          </a:bodyPr>
          <a:lstStyle>
            <a:lvl1pPr marL="0" indent="0">
              <a:buNone/>
              <a:defRPr sz="2000">
                <a:solidFill>
                  <a:srgbClr val="004562"/>
                </a:solidFill>
              </a:defRPr>
            </a:lvl1pPr>
          </a:lstStyle>
          <a:p>
            <a:pPr lvl="0"/>
            <a:r>
              <a:rPr lang="is-IS" noProof="0" dirty="0"/>
              <a:t>Click to edit Master text styles</a:t>
            </a:r>
          </a:p>
        </p:txBody>
      </p:sp>
      <p:sp>
        <p:nvSpPr>
          <p:cNvPr id="39" name="Text Placeholder 32"/>
          <p:cNvSpPr>
            <a:spLocks noGrp="1"/>
          </p:cNvSpPr>
          <p:nvPr>
            <p:ph type="body" sz="quarter" idx="18"/>
          </p:nvPr>
        </p:nvSpPr>
        <p:spPr>
          <a:xfrm>
            <a:off x="7617896" y="7950630"/>
            <a:ext cx="5075240" cy="365126"/>
          </a:xfrm>
        </p:spPr>
        <p:txBody>
          <a:bodyPr>
            <a:normAutofit/>
          </a:bodyPr>
          <a:lstStyle>
            <a:lvl1pPr marL="0" indent="0">
              <a:buNone/>
              <a:defRPr sz="2400">
                <a:solidFill>
                  <a:srgbClr val="004562"/>
                </a:solidFill>
              </a:defRPr>
            </a:lvl1pPr>
          </a:lstStyle>
          <a:p>
            <a:pPr lvl="0"/>
            <a:r>
              <a:rPr lang="is-IS" noProof="0" dirty="0"/>
              <a:t>Click to edit Master text styles</a:t>
            </a:r>
          </a:p>
        </p:txBody>
      </p:sp>
      <p:sp>
        <p:nvSpPr>
          <p:cNvPr id="40" name="Text Placeholder 32"/>
          <p:cNvSpPr>
            <a:spLocks noGrp="1"/>
          </p:cNvSpPr>
          <p:nvPr>
            <p:ph type="body" sz="quarter" idx="19"/>
          </p:nvPr>
        </p:nvSpPr>
        <p:spPr>
          <a:xfrm>
            <a:off x="7617896" y="8332029"/>
            <a:ext cx="5075240" cy="365126"/>
          </a:xfrm>
        </p:spPr>
        <p:txBody>
          <a:bodyPr>
            <a:normAutofit/>
          </a:bodyPr>
          <a:lstStyle>
            <a:lvl1pPr marL="0" indent="0">
              <a:buNone/>
              <a:defRPr sz="2000">
                <a:solidFill>
                  <a:srgbClr val="004562"/>
                </a:solidFill>
              </a:defRPr>
            </a:lvl1pPr>
          </a:lstStyle>
          <a:p>
            <a:pPr lvl="0"/>
            <a:r>
              <a:rPr lang="is-IS" noProof="0" dirty="0"/>
              <a:t>Click to edit Master text styles</a:t>
            </a:r>
          </a:p>
        </p:txBody>
      </p:sp>
      <p:sp>
        <p:nvSpPr>
          <p:cNvPr id="22"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a:t>Click to edit Master text styles</a:t>
            </a:r>
          </a:p>
        </p:txBody>
      </p:sp>
      <p:sp>
        <p:nvSpPr>
          <p:cNvPr id="24"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a:t>Click to edit Master text styles</a:t>
            </a:r>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extagl_fyris 1 lína_3 myndir">
    <p:spTree>
      <p:nvGrpSpPr>
        <p:cNvPr id="1" name=""/>
        <p:cNvGrpSpPr/>
        <p:nvPr/>
      </p:nvGrpSpPr>
      <p:grpSpPr>
        <a:xfrm>
          <a:off x="0" y="0"/>
          <a:ext cx="0" cy="0"/>
          <a:chOff x="0" y="0"/>
          <a:chExt cx="0" cy="0"/>
        </a:xfrm>
      </p:grpSpPr>
      <p:sp>
        <p:nvSpPr>
          <p:cNvPr id="26" name="Content Placeholder 2"/>
          <p:cNvSpPr>
            <a:spLocks noGrp="1"/>
          </p:cNvSpPr>
          <p:nvPr>
            <p:ph idx="1"/>
          </p:nvPr>
        </p:nvSpPr>
        <p:spPr>
          <a:xfrm>
            <a:off x="817200" y="1219200"/>
            <a:ext cx="14630400" cy="1299600"/>
          </a:xfrm>
        </p:spPr>
        <p:txBody>
          <a:bodyPr>
            <a:noAutofit/>
          </a:bodyPr>
          <a:lstStyle>
            <a:lvl1pPr marL="288000" indent="-288000">
              <a:buClr>
                <a:srgbClr val="004562"/>
              </a:buClr>
              <a:buFont typeface="Arial" charset="0"/>
              <a:buChar char="•"/>
              <a:tabLst/>
              <a:defRPr sz="2200"/>
            </a:lvl1pPr>
            <a:lvl2pPr marL="7452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a:t>Click to edit Master text styles</a:t>
            </a:r>
          </a:p>
        </p:txBody>
      </p:sp>
      <p:sp>
        <p:nvSpPr>
          <p:cNvPr id="21" name="Content Placeholder 5"/>
          <p:cNvSpPr>
            <a:spLocks noGrp="1"/>
          </p:cNvSpPr>
          <p:nvPr>
            <p:ph sz="quarter" idx="17"/>
          </p:nvPr>
        </p:nvSpPr>
        <p:spPr>
          <a:xfrm>
            <a:off x="817200" y="2518801"/>
            <a:ext cx="4724400" cy="5863200"/>
          </a:xfrm>
        </p:spPr>
        <p:txBody>
          <a:bodyPr>
            <a:normAutofit/>
          </a:bodyPr>
          <a:lstStyle/>
          <a:p>
            <a:pPr lvl="0"/>
            <a:r>
              <a:rPr lang="is-IS" noProof="0" dirty="0"/>
              <a:t>Click to edit Master text styles</a:t>
            </a:r>
          </a:p>
          <a:p>
            <a:pPr lvl="1"/>
            <a:r>
              <a:rPr lang="is-IS" noProof="0" dirty="0"/>
              <a:t>Second level</a:t>
            </a:r>
          </a:p>
          <a:p>
            <a:pPr lvl="2"/>
            <a:r>
              <a:rPr lang="is-IS" noProof="0" dirty="0"/>
              <a:t>Third level</a:t>
            </a:r>
          </a:p>
          <a:p>
            <a:pPr lvl="3"/>
            <a:r>
              <a:rPr lang="is-IS" noProof="0" dirty="0"/>
              <a:t>Fourth level</a:t>
            </a:r>
          </a:p>
          <a:p>
            <a:pPr lvl="4"/>
            <a:r>
              <a:rPr lang="is-IS" noProof="0" dirty="0"/>
              <a:t>Fifth level</a:t>
            </a:r>
          </a:p>
        </p:txBody>
      </p:sp>
      <p:sp>
        <p:nvSpPr>
          <p:cNvPr id="23" name="Content Placeholder 5"/>
          <p:cNvSpPr>
            <a:spLocks noGrp="1"/>
          </p:cNvSpPr>
          <p:nvPr>
            <p:ph sz="quarter" idx="18"/>
          </p:nvPr>
        </p:nvSpPr>
        <p:spPr>
          <a:xfrm>
            <a:off x="5781358" y="2518801"/>
            <a:ext cx="4724400" cy="5863200"/>
          </a:xfrm>
        </p:spPr>
        <p:txBody>
          <a:bodyPr>
            <a:normAutofit/>
          </a:bodyPr>
          <a:lstStyle/>
          <a:p>
            <a:pPr lvl="0"/>
            <a:r>
              <a:rPr lang="is-IS" noProof="0" dirty="0"/>
              <a:t>Click to edit Master text styles</a:t>
            </a:r>
          </a:p>
          <a:p>
            <a:pPr lvl="1"/>
            <a:r>
              <a:rPr lang="is-IS" noProof="0" dirty="0"/>
              <a:t>Second level</a:t>
            </a:r>
          </a:p>
          <a:p>
            <a:pPr lvl="2"/>
            <a:r>
              <a:rPr lang="is-IS" noProof="0" dirty="0"/>
              <a:t>Third level</a:t>
            </a:r>
          </a:p>
          <a:p>
            <a:pPr lvl="3"/>
            <a:r>
              <a:rPr lang="is-IS" noProof="0" dirty="0"/>
              <a:t>Fourth level</a:t>
            </a:r>
          </a:p>
          <a:p>
            <a:pPr lvl="4"/>
            <a:r>
              <a:rPr lang="is-IS" noProof="0" dirty="0"/>
              <a:t>Fifth level</a:t>
            </a:r>
          </a:p>
        </p:txBody>
      </p:sp>
      <p:sp>
        <p:nvSpPr>
          <p:cNvPr id="24" name="Content Placeholder 5"/>
          <p:cNvSpPr>
            <a:spLocks noGrp="1"/>
          </p:cNvSpPr>
          <p:nvPr>
            <p:ph sz="quarter" idx="19"/>
          </p:nvPr>
        </p:nvSpPr>
        <p:spPr>
          <a:xfrm>
            <a:off x="10718800" y="2518801"/>
            <a:ext cx="4724400" cy="5863200"/>
          </a:xfrm>
        </p:spPr>
        <p:txBody>
          <a:bodyPr>
            <a:normAutofit/>
          </a:bodyPr>
          <a:lstStyle/>
          <a:p>
            <a:pPr lvl="0"/>
            <a:r>
              <a:rPr lang="is-IS" noProof="0" dirty="0"/>
              <a:t>Click to edit Master text styles</a:t>
            </a:r>
          </a:p>
          <a:p>
            <a:pPr lvl="1"/>
            <a:r>
              <a:rPr lang="is-IS" noProof="0" dirty="0"/>
              <a:t>Second level</a:t>
            </a:r>
          </a:p>
          <a:p>
            <a:pPr lvl="2"/>
            <a:r>
              <a:rPr lang="is-IS" noProof="0" dirty="0"/>
              <a:t>Third level</a:t>
            </a:r>
          </a:p>
          <a:p>
            <a:pPr lvl="3"/>
            <a:r>
              <a:rPr lang="is-IS" noProof="0" dirty="0"/>
              <a:t>Fourth level</a:t>
            </a:r>
          </a:p>
          <a:p>
            <a:pPr lvl="4"/>
            <a:r>
              <a:rPr lang="is-IS" noProof="0" dirty="0"/>
              <a:t>Fifth level</a:t>
            </a: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33"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4"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35"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0" name="Holder 2"/>
          <p:cNvSpPr>
            <a:spLocks noGrp="1"/>
          </p:cNvSpPr>
          <p:nvPr>
            <p:ph type="ctrTitle"/>
          </p:nvPr>
        </p:nvSpPr>
        <p:spPr>
          <a:xfrm>
            <a:off x="818025" y="546817"/>
            <a:ext cx="12923375" cy="668422"/>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97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extagl_fyrirsögn 2 línur_stærra letur">
    <p:spTree>
      <p:nvGrpSpPr>
        <p:cNvPr id="1" name=""/>
        <p:cNvGrpSpPr/>
        <p:nvPr/>
      </p:nvGrpSpPr>
      <p:grpSpPr>
        <a:xfrm>
          <a:off x="0" y="0"/>
          <a:ext cx="0" cy="0"/>
          <a:chOff x="0" y="0"/>
          <a:chExt cx="0" cy="0"/>
        </a:xfrm>
      </p:grpSpPr>
      <p:sp>
        <p:nvSpPr>
          <p:cNvPr id="17" name="Holder 2"/>
          <p:cNvSpPr txBox="1">
            <a:spLocks/>
          </p:cNvSpPr>
          <p:nvPr userDrawn="1"/>
        </p:nvSpPr>
        <p:spPr>
          <a:xfrm>
            <a:off x="825500" y="533400"/>
            <a:ext cx="12923375" cy="1295399"/>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049876"/>
            <a:ext cx="14630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a:t>Click to edit Master text styles</a:t>
            </a:r>
          </a:p>
          <a:p>
            <a:pPr lvl="1"/>
            <a:r>
              <a:rPr lang="is-IS" noProof="0" dirty="0"/>
              <a:t>Second level</a:t>
            </a:r>
          </a:p>
          <a:p>
            <a:pPr lvl="2"/>
            <a:r>
              <a:rPr lang="is-IS" noProof="0" dirty="0"/>
              <a:t>Third level</a:t>
            </a:r>
          </a:p>
          <a:p>
            <a:pPr lvl="3"/>
            <a:r>
              <a:rPr lang="is-IS" noProof="0" dirty="0"/>
              <a:t>Fourth level</a:t>
            </a:r>
          </a:p>
          <a:p>
            <a:pPr lvl="4"/>
            <a:r>
              <a:rPr lang="is-IS" noProof="0" dirty="0"/>
              <a:t>Fifth level</a:t>
            </a:r>
          </a:p>
        </p:txBody>
      </p:sp>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extagl_2 myndir_stærra letu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8"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20" name="Content Placeholder 2"/>
          <p:cNvSpPr>
            <a:spLocks noGrp="1"/>
          </p:cNvSpPr>
          <p:nvPr>
            <p:ph idx="1"/>
          </p:nvPr>
        </p:nvSpPr>
        <p:spPr>
          <a:xfrm>
            <a:off x="817200" y="2049876"/>
            <a:ext cx="7158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a:t>Click to edit Master text styles</a:t>
            </a:r>
          </a:p>
          <a:p>
            <a:pPr lvl="1"/>
            <a:r>
              <a:rPr lang="is-IS" noProof="0" dirty="0"/>
              <a:t>Second level</a:t>
            </a:r>
          </a:p>
          <a:p>
            <a:pPr lvl="2"/>
            <a:r>
              <a:rPr lang="is-IS" noProof="0" dirty="0"/>
              <a:t>Third level</a:t>
            </a:r>
          </a:p>
          <a:p>
            <a:pPr lvl="3"/>
            <a:r>
              <a:rPr lang="is-IS" noProof="0" dirty="0"/>
              <a:t>Fourth level</a:t>
            </a:r>
          </a:p>
          <a:p>
            <a:pPr lvl="4"/>
            <a:r>
              <a:rPr lang="is-IS" noProof="0" dirty="0"/>
              <a:t>Fifth level</a:t>
            </a:r>
          </a:p>
        </p:txBody>
      </p:sp>
      <p:sp>
        <p:nvSpPr>
          <p:cNvPr id="21" name="Content Placeholder 2"/>
          <p:cNvSpPr>
            <a:spLocks noGrp="1"/>
          </p:cNvSpPr>
          <p:nvPr>
            <p:ph idx="10"/>
          </p:nvPr>
        </p:nvSpPr>
        <p:spPr>
          <a:xfrm>
            <a:off x="8280400" y="2049876"/>
            <a:ext cx="7158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a:t>Click to edit Master text styles</a:t>
            </a:r>
          </a:p>
          <a:p>
            <a:pPr lvl="1"/>
            <a:r>
              <a:rPr lang="is-IS" noProof="0" dirty="0"/>
              <a:t>Second level</a:t>
            </a:r>
          </a:p>
          <a:p>
            <a:pPr lvl="2"/>
            <a:r>
              <a:rPr lang="is-IS" noProof="0" dirty="0"/>
              <a:t>Third level</a:t>
            </a:r>
          </a:p>
          <a:p>
            <a:pPr lvl="3"/>
            <a:r>
              <a:rPr lang="is-IS" noProof="0" dirty="0"/>
              <a:t>Fourth level</a:t>
            </a:r>
          </a:p>
          <a:p>
            <a:pPr lvl="4"/>
            <a:r>
              <a:rPr lang="is-IS" noProof="0" dirty="0"/>
              <a:t>Fifth level</a:t>
            </a:r>
          </a:p>
        </p:txBody>
      </p:sp>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extaglæra_meiri-texti-pos">
    <p:spTree>
      <p:nvGrpSpPr>
        <p:cNvPr id="1" name=""/>
        <p:cNvGrpSpPr/>
        <p:nvPr/>
      </p:nvGrpSpPr>
      <p:grpSpPr>
        <a:xfrm>
          <a:off x="0" y="0"/>
          <a:ext cx="0" cy="0"/>
          <a:chOff x="0" y="0"/>
          <a:chExt cx="0" cy="0"/>
        </a:xfrm>
      </p:grpSpPr>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 name="Holder 2"/>
          <p:cNvSpPr>
            <a:spLocks noGrp="1"/>
          </p:cNvSpPr>
          <p:nvPr>
            <p:ph type="ctrTitle"/>
          </p:nvPr>
        </p:nvSpPr>
        <p:spPr>
          <a:xfrm>
            <a:off x="818025" y="417983"/>
            <a:ext cx="12923375" cy="763410"/>
          </a:xfrm>
          <a:prstGeom prst="rect">
            <a:avLst/>
          </a:prstGeom>
        </p:spPr>
        <p:txBody>
          <a:bodyPr wrap="square" lIns="0" tIns="0" rIns="0" bIns="0">
            <a:normAutofit/>
          </a:bodyPr>
          <a:lstStyle>
            <a:lvl1pPr>
              <a:defRPr/>
            </a:lvl1pPr>
          </a:lstStyle>
          <a:p>
            <a:endParaRPr lang="is-IS" noProof="0" dirty="0"/>
          </a:p>
        </p:txBody>
      </p:sp>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2" name="Content Placeholder 2"/>
          <p:cNvSpPr>
            <a:spLocks noGrp="1"/>
          </p:cNvSpPr>
          <p:nvPr>
            <p:ph idx="1"/>
          </p:nvPr>
        </p:nvSpPr>
        <p:spPr>
          <a:xfrm>
            <a:off x="812800" y="1181393"/>
            <a:ext cx="14630400" cy="1230607"/>
          </a:xfrm>
        </p:spPr>
        <p:txBody>
          <a:bodyPr>
            <a:normAutofit/>
          </a:bodyPr>
          <a:lstStyle>
            <a:lvl1pPr marL="273050" indent="-273050">
              <a:buClr>
                <a:srgbClr val="004562"/>
              </a:buClr>
              <a:buFont typeface="Arial" charset="0"/>
              <a:buChar char="•"/>
              <a:tabLst/>
              <a:defRPr sz="1800"/>
            </a:lvl1pPr>
            <a:lvl2pPr marL="800100" indent="-342900">
              <a:buClr>
                <a:srgbClr val="004562"/>
              </a:buClr>
              <a:buFont typeface="Arial" charset="0"/>
              <a:buChar char="•"/>
              <a:defRPr sz="1800"/>
            </a:lvl2pPr>
            <a:lvl3pPr marL="1200150" indent="-285750">
              <a:buClr>
                <a:srgbClr val="004562"/>
              </a:buClr>
              <a:buFont typeface="Arial" charset="0"/>
              <a:buChar char="•"/>
              <a:defRPr sz="1800"/>
            </a:lvl3pPr>
            <a:lvl4pPr marL="1657350" indent="-285750">
              <a:buClr>
                <a:srgbClr val="004562"/>
              </a:buClr>
              <a:buFont typeface="Arial" charset="0"/>
              <a:buChar char="•"/>
              <a:defRPr sz="1800"/>
            </a:lvl4pPr>
            <a:lvl5pPr marL="2114550" indent="-285750">
              <a:buClr>
                <a:srgbClr val="004562"/>
              </a:buClr>
              <a:buFont typeface="Arial" charset="0"/>
              <a:buChar char="•"/>
              <a:defRPr sz="1800"/>
            </a:lvl5pPr>
          </a:lstStyle>
          <a:p>
            <a:pPr lvl="0"/>
            <a:r>
              <a:rPr lang="is-IS" noProof="0" dirty="0"/>
              <a:t>Click to edit Master text styles</a:t>
            </a:r>
          </a:p>
          <a:p>
            <a:pPr lvl="1"/>
            <a:r>
              <a:rPr lang="is-IS" noProof="0" dirty="0"/>
              <a:t>Second level</a:t>
            </a:r>
          </a:p>
          <a:p>
            <a:pPr lvl="2"/>
            <a:r>
              <a:rPr lang="is-IS" noProof="0" dirty="0"/>
              <a:t>Third level</a:t>
            </a:r>
          </a:p>
          <a:p>
            <a:pPr lvl="3"/>
            <a:r>
              <a:rPr lang="is-IS" noProof="0" dirty="0"/>
              <a:t>Fourth level</a:t>
            </a:r>
          </a:p>
          <a:p>
            <a:pPr lvl="4"/>
            <a:r>
              <a:rPr lang="is-IS" noProof="0" dirty="0"/>
              <a:t>Fifth level</a:t>
            </a:r>
          </a:p>
        </p:txBody>
      </p:sp>
      <p:sp>
        <p:nvSpPr>
          <p:cNvPr id="4" name="Text Placeholder 3"/>
          <p:cNvSpPr>
            <a:spLocks noGrp="1"/>
          </p:cNvSpPr>
          <p:nvPr>
            <p:ph type="body" sz="quarter" idx="16"/>
          </p:nvPr>
        </p:nvSpPr>
        <p:spPr>
          <a:xfrm>
            <a:off x="812800" y="8160603"/>
            <a:ext cx="14648961" cy="678597"/>
          </a:xfrm>
        </p:spPr>
        <p:txBody>
          <a:bodyPr>
            <a:normAutofit/>
          </a:bodyPr>
          <a:lstStyle>
            <a:lvl1pPr>
              <a:defRPr sz="1200"/>
            </a:lvl1pPr>
          </a:lstStyle>
          <a:p>
            <a:pPr>
              <a:defRPr/>
            </a:pPr>
            <a:endParaRPr lang="is-IS" sz="1200" noProof="0" dirty="0">
              <a:solidFill>
                <a:srgbClr val="000000"/>
              </a:solidFill>
              <a:cs typeface="Arial"/>
            </a:endParaRPr>
          </a:p>
        </p:txBody>
      </p:sp>
      <p:sp>
        <p:nvSpPr>
          <p:cNvPr id="21" name="Content Placeholder 5"/>
          <p:cNvSpPr>
            <a:spLocks noGrp="1"/>
          </p:cNvSpPr>
          <p:nvPr>
            <p:ph sz="quarter" idx="17"/>
          </p:nvPr>
        </p:nvSpPr>
        <p:spPr>
          <a:xfrm>
            <a:off x="812800" y="2411413"/>
            <a:ext cx="4724400" cy="5622925"/>
          </a:xfrm>
        </p:spPr>
        <p:txBody>
          <a:bodyPr>
            <a:normAutofit/>
          </a:bodyPr>
          <a:lstStyle/>
          <a:p>
            <a:pPr lvl="0"/>
            <a:r>
              <a:rPr lang="is-IS" noProof="0" dirty="0"/>
              <a:t>Click to edit Master text styles</a:t>
            </a:r>
          </a:p>
          <a:p>
            <a:pPr lvl="1"/>
            <a:r>
              <a:rPr lang="is-IS" noProof="0" dirty="0"/>
              <a:t>Second level</a:t>
            </a:r>
          </a:p>
          <a:p>
            <a:pPr lvl="2"/>
            <a:r>
              <a:rPr lang="is-IS" noProof="0" dirty="0"/>
              <a:t>Third level</a:t>
            </a:r>
          </a:p>
          <a:p>
            <a:pPr lvl="3"/>
            <a:r>
              <a:rPr lang="is-IS" noProof="0" dirty="0"/>
              <a:t>Fourth level</a:t>
            </a:r>
          </a:p>
          <a:p>
            <a:pPr lvl="4"/>
            <a:r>
              <a:rPr lang="is-IS" noProof="0" dirty="0"/>
              <a:t>Fifth level</a:t>
            </a:r>
          </a:p>
        </p:txBody>
      </p:sp>
      <p:sp>
        <p:nvSpPr>
          <p:cNvPr id="24" name="Content Placeholder 5"/>
          <p:cNvSpPr>
            <a:spLocks noGrp="1"/>
          </p:cNvSpPr>
          <p:nvPr>
            <p:ph sz="quarter" idx="18"/>
          </p:nvPr>
        </p:nvSpPr>
        <p:spPr>
          <a:xfrm>
            <a:off x="5781358" y="2411413"/>
            <a:ext cx="4724400" cy="5622925"/>
          </a:xfrm>
        </p:spPr>
        <p:txBody>
          <a:bodyPr>
            <a:normAutofit/>
          </a:bodyPr>
          <a:lstStyle/>
          <a:p>
            <a:pPr lvl="0"/>
            <a:r>
              <a:rPr lang="is-IS" noProof="0" dirty="0"/>
              <a:t>Click to edit Master text styles</a:t>
            </a:r>
          </a:p>
          <a:p>
            <a:pPr lvl="1"/>
            <a:r>
              <a:rPr lang="is-IS" noProof="0" dirty="0"/>
              <a:t>Second level</a:t>
            </a:r>
          </a:p>
          <a:p>
            <a:pPr lvl="2"/>
            <a:r>
              <a:rPr lang="is-IS" noProof="0" dirty="0"/>
              <a:t>Third level</a:t>
            </a:r>
          </a:p>
          <a:p>
            <a:pPr lvl="3"/>
            <a:r>
              <a:rPr lang="is-IS" noProof="0" dirty="0"/>
              <a:t>Fourth level</a:t>
            </a:r>
          </a:p>
          <a:p>
            <a:pPr lvl="4"/>
            <a:r>
              <a:rPr lang="is-IS" noProof="0" dirty="0"/>
              <a:t>Fifth level</a:t>
            </a:r>
          </a:p>
        </p:txBody>
      </p:sp>
      <p:sp>
        <p:nvSpPr>
          <p:cNvPr id="26" name="Content Placeholder 5"/>
          <p:cNvSpPr>
            <a:spLocks noGrp="1"/>
          </p:cNvSpPr>
          <p:nvPr>
            <p:ph sz="quarter" idx="19"/>
          </p:nvPr>
        </p:nvSpPr>
        <p:spPr>
          <a:xfrm>
            <a:off x="10718800" y="2411413"/>
            <a:ext cx="4724400" cy="5622925"/>
          </a:xfrm>
        </p:spPr>
        <p:txBody>
          <a:bodyPr>
            <a:normAutofit/>
          </a:bodyPr>
          <a:lstStyle/>
          <a:p>
            <a:pPr lvl="0"/>
            <a:r>
              <a:rPr lang="is-IS" noProof="0" dirty="0"/>
              <a:t>Click to edit Master text styles</a:t>
            </a:r>
          </a:p>
          <a:p>
            <a:pPr lvl="1"/>
            <a:r>
              <a:rPr lang="is-IS" noProof="0" dirty="0"/>
              <a:t>Second level</a:t>
            </a:r>
          </a:p>
          <a:p>
            <a:pPr lvl="2"/>
            <a:r>
              <a:rPr lang="is-IS" noProof="0" dirty="0"/>
              <a:t>Third level</a:t>
            </a:r>
          </a:p>
          <a:p>
            <a:pPr lvl="3"/>
            <a:r>
              <a:rPr lang="is-IS" noProof="0" dirty="0"/>
              <a:t>Fourth level</a:t>
            </a:r>
          </a:p>
          <a:p>
            <a:pPr lvl="4"/>
            <a:r>
              <a:rPr lang="is-IS" noProof="0" dirty="0"/>
              <a:t>Fifth level</a:t>
            </a:r>
          </a:p>
        </p:txBody>
      </p:sp>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102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Milliglæra-ljósgrá_með_tákni">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a:p>
        </p:txBody>
      </p:sp>
      <p:sp>
        <p:nvSpPr>
          <p:cNvPr id="16" name="object 12"/>
          <p:cNvSpPr/>
          <p:nvPr userDrawn="1"/>
        </p:nvSpPr>
        <p:spPr>
          <a:xfrm>
            <a:off x="0" y="1316596"/>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ECE9E4"/>
          </a:solidFill>
        </p:spPr>
        <p:txBody>
          <a:bodyPr wrap="square" lIns="0" tIns="0" rIns="0" bIns="0" rtlCol="0"/>
          <a:lstStyle/>
          <a:p>
            <a:endParaRP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2" name="Text Placeholder 24"/>
          <p:cNvSpPr>
            <a:spLocks noGrp="1"/>
          </p:cNvSpPr>
          <p:nvPr>
            <p:ph type="body" sz="quarter" idx="13"/>
          </p:nvPr>
        </p:nvSpPr>
        <p:spPr>
          <a:xfrm>
            <a:off x="3542468" y="3799669"/>
            <a:ext cx="9005132" cy="1030288"/>
          </a:xfrm>
        </p:spPr>
        <p:txBody>
          <a:bodyPr>
            <a:normAutofit/>
          </a:bodyPr>
          <a:lstStyle>
            <a:lvl1pPr marL="0" indent="0">
              <a:lnSpc>
                <a:spcPct val="80000"/>
              </a:lnSpc>
              <a:buNone/>
              <a:defRPr sz="6000" spc="-150">
                <a:solidFill>
                  <a:srgbClr val="004562"/>
                </a:solidFill>
              </a:defRPr>
            </a:lvl1pPr>
          </a:lstStyle>
          <a:p>
            <a:pPr lvl="0"/>
            <a:r>
              <a:rPr lang="is-IS" noProof="0" dirty="0"/>
              <a:t>Click to edit Master text styles</a:t>
            </a:r>
          </a:p>
        </p:txBody>
      </p:sp>
      <p:sp>
        <p:nvSpPr>
          <p:cNvPr id="13" name="Text Placeholder 27"/>
          <p:cNvSpPr>
            <a:spLocks noGrp="1"/>
          </p:cNvSpPr>
          <p:nvPr>
            <p:ph type="body" sz="quarter" idx="14"/>
          </p:nvPr>
        </p:nvSpPr>
        <p:spPr>
          <a:xfrm>
            <a:off x="3542468" y="4829957"/>
            <a:ext cx="9005132" cy="1010989"/>
          </a:xfrm>
        </p:spPr>
        <p:txBody>
          <a:bodyPr>
            <a:normAutofit/>
          </a:bodyPr>
          <a:lstStyle>
            <a:lvl1pPr marL="0" indent="0">
              <a:buNone/>
              <a:defRPr sz="4000">
                <a:solidFill>
                  <a:srgbClr val="004562"/>
                </a:solidFill>
              </a:defRPr>
            </a:lvl1pPr>
          </a:lstStyle>
          <a:p>
            <a:pPr lvl="0"/>
            <a:r>
              <a:rPr lang="is-IS" noProof="0" dirty="0"/>
              <a:t>Click to edit Master text styles</a:t>
            </a:r>
          </a:p>
        </p:txBody>
      </p:sp>
      <p:sp>
        <p:nvSpPr>
          <p:cNvPr id="11" name="Picture Placeholder 2">
            <a:extLst>
              <a:ext uri="{FF2B5EF4-FFF2-40B4-BE49-F238E27FC236}">
                <a16:creationId xmlns:a16="http://schemas.microsoft.com/office/drawing/2014/main" id="{CC1645B4-D753-E84E-B4E6-749BC293C9F2}"/>
              </a:ext>
            </a:extLst>
          </p:cNvPr>
          <p:cNvSpPr>
            <a:spLocks noGrp="1"/>
          </p:cNvSpPr>
          <p:nvPr>
            <p:ph type="pic" sz="quarter" idx="15"/>
          </p:nvPr>
        </p:nvSpPr>
        <p:spPr>
          <a:xfrm>
            <a:off x="396875" y="3413125"/>
            <a:ext cx="2206625" cy="2205038"/>
          </a:xfrm>
        </p:spPr>
        <p:txBody>
          <a:bodyPr/>
          <a:lstStyle/>
          <a:p>
            <a:endParaRPr lang="is-IS"/>
          </a:p>
        </p:txBody>
      </p:sp>
    </p:spTree>
    <p:extLst>
      <p:ext uri="{BB962C8B-B14F-4D97-AF65-F5344CB8AC3E}">
        <p14:creationId xmlns:p14="http://schemas.microsoft.com/office/powerpoint/2010/main" val="3320100320"/>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2736">
          <p15:clr>
            <a:srgbClr val="FBAE40"/>
          </p15:clr>
        </p15:guide>
        <p15:guide id="3" pos="5120">
          <p15:clr>
            <a:srgbClr val="FBAE40"/>
          </p15:clr>
        </p15:guide>
        <p15:guide id="4" pos="22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Milliglæra-ljósgrá_með_táknum">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a:p>
        </p:txBody>
      </p:sp>
      <p:sp>
        <p:nvSpPr>
          <p:cNvPr id="16" name="object 12"/>
          <p:cNvSpPr/>
          <p:nvPr userDrawn="1"/>
        </p:nvSpPr>
        <p:spPr>
          <a:xfrm>
            <a:off x="0" y="1316596"/>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ECE9E4"/>
          </a:solidFill>
        </p:spPr>
        <p:txBody>
          <a:bodyPr wrap="square" lIns="0" tIns="0" rIns="0" bIns="0" rtlCol="0"/>
          <a:lstStyle/>
          <a:p>
            <a:endParaRP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12" name="Text Placeholder 24"/>
          <p:cNvSpPr>
            <a:spLocks noGrp="1"/>
          </p:cNvSpPr>
          <p:nvPr>
            <p:ph type="body" sz="quarter" idx="13"/>
          </p:nvPr>
        </p:nvSpPr>
        <p:spPr>
          <a:xfrm>
            <a:off x="1117600" y="1832281"/>
            <a:ext cx="14031686" cy="1030288"/>
          </a:xfrm>
        </p:spPr>
        <p:txBody>
          <a:bodyPr>
            <a:normAutofit/>
          </a:bodyPr>
          <a:lstStyle>
            <a:lvl1pPr marL="0" indent="0" algn="ctr">
              <a:lnSpc>
                <a:spcPct val="80000"/>
              </a:lnSpc>
              <a:buNone/>
              <a:defRPr sz="6000" spc="-150">
                <a:solidFill>
                  <a:srgbClr val="004562"/>
                </a:solidFill>
              </a:defRPr>
            </a:lvl1pPr>
          </a:lstStyle>
          <a:p>
            <a:pPr lvl="0"/>
            <a:r>
              <a:rPr lang="is-IS" noProof="0" dirty="0"/>
              <a:t>Click to edit Master text styles</a:t>
            </a:r>
          </a:p>
        </p:txBody>
      </p:sp>
      <p:sp>
        <p:nvSpPr>
          <p:cNvPr id="37" name="Picture Placeholder 4">
            <a:extLst>
              <a:ext uri="{FF2B5EF4-FFF2-40B4-BE49-F238E27FC236}">
                <a16:creationId xmlns:a16="http://schemas.microsoft.com/office/drawing/2014/main" id="{BF76D7E8-DF4F-2343-956E-DFBBCA50ED64}"/>
              </a:ext>
            </a:extLst>
          </p:cNvPr>
          <p:cNvSpPr>
            <a:spLocks noGrp="1"/>
          </p:cNvSpPr>
          <p:nvPr>
            <p:ph type="pic" sz="quarter" idx="11"/>
          </p:nvPr>
        </p:nvSpPr>
        <p:spPr>
          <a:xfrm>
            <a:off x="1117600" y="2958484"/>
            <a:ext cx="1905000" cy="1918316"/>
          </a:xfrm>
        </p:spPr>
        <p:txBody>
          <a:bodyPr/>
          <a:lstStyle>
            <a:lvl1pPr marL="0" indent="0">
              <a:buNone/>
              <a:defRPr/>
            </a:lvl1pPr>
          </a:lstStyle>
          <a:p>
            <a:endParaRPr lang="is-IS"/>
          </a:p>
        </p:txBody>
      </p:sp>
      <p:sp>
        <p:nvSpPr>
          <p:cNvPr id="38" name="Picture Placeholder 4">
            <a:extLst>
              <a:ext uri="{FF2B5EF4-FFF2-40B4-BE49-F238E27FC236}">
                <a16:creationId xmlns:a16="http://schemas.microsoft.com/office/drawing/2014/main" id="{5A1A6675-4F64-E146-8D49-B87C75D05605}"/>
              </a:ext>
            </a:extLst>
          </p:cNvPr>
          <p:cNvSpPr>
            <a:spLocks noGrp="1"/>
          </p:cNvSpPr>
          <p:nvPr>
            <p:ph type="pic" sz="quarter" idx="14"/>
          </p:nvPr>
        </p:nvSpPr>
        <p:spPr>
          <a:xfrm>
            <a:off x="3556000" y="2958484"/>
            <a:ext cx="1905000" cy="1918316"/>
          </a:xfrm>
        </p:spPr>
        <p:txBody>
          <a:bodyPr/>
          <a:lstStyle>
            <a:lvl1pPr marL="0" indent="0">
              <a:buNone/>
              <a:defRPr/>
            </a:lvl1pPr>
          </a:lstStyle>
          <a:p>
            <a:endParaRPr lang="is-IS"/>
          </a:p>
        </p:txBody>
      </p:sp>
      <p:sp>
        <p:nvSpPr>
          <p:cNvPr id="39" name="Picture Placeholder 4">
            <a:extLst>
              <a:ext uri="{FF2B5EF4-FFF2-40B4-BE49-F238E27FC236}">
                <a16:creationId xmlns:a16="http://schemas.microsoft.com/office/drawing/2014/main" id="{FF1F34D4-87CF-3345-A477-61089947DFF7}"/>
              </a:ext>
            </a:extLst>
          </p:cNvPr>
          <p:cNvSpPr>
            <a:spLocks noGrp="1"/>
          </p:cNvSpPr>
          <p:nvPr>
            <p:ph type="pic" sz="quarter" idx="15"/>
          </p:nvPr>
        </p:nvSpPr>
        <p:spPr>
          <a:xfrm>
            <a:off x="5972628" y="2958484"/>
            <a:ext cx="1905000" cy="1918316"/>
          </a:xfrm>
        </p:spPr>
        <p:txBody>
          <a:bodyPr/>
          <a:lstStyle>
            <a:lvl1pPr marL="0" indent="0">
              <a:buNone/>
              <a:defRPr/>
            </a:lvl1pPr>
          </a:lstStyle>
          <a:p>
            <a:endParaRPr lang="is-IS"/>
          </a:p>
        </p:txBody>
      </p:sp>
      <p:sp>
        <p:nvSpPr>
          <p:cNvPr id="40" name="Picture Placeholder 4">
            <a:extLst>
              <a:ext uri="{FF2B5EF4-FFF2-40B4-BE49-F238E27FC236}">
                <a16:creationId xmlns:a16="http://schemas.microsoft.com/office/drawing/2014/main" id="{731759A4-EB56-664A-B577-E95989D44DEC}"/>
              </a:ext>
            </a:extLst>
          </p:cNvPr>
          <p:cNvSpPr>
            <a:spLocks noGrp="1"/>
          </p:cNvSpPr>
          <p:nvPr>
            <p:ph type="pic" sz="quarter" idx="16"/>
          </p:nvPr>
        </p:nvSpPr>
        <p:spPr>
          <a:xfrm>
            <a:off x="8367486" y="2958484"/>
            <a:ext cx="1905000" cy="1918316"/>
          </a:xfrm>
        </p:spPr>
        <p:txBody>
          <a:bodyPr/>
          <a:lstStyle>
            <a:lvl1pPr marL="0" indent="0">
              <a:buNone/>
              <a:defRPr/>
            </a:lvl1pPr>
          </a:lstStyle>
          <a:p>
            <a:endParaRPr lang="is-IS"/>
          </a:p>
        </p:txBody>
      </p:sp>
      <p:sp>
        <p:nvSpPr>
          <p:cNvPr id="41" name="Picture Placeholder 4">
            <a:extLst>
              <a:ext uri="{FF2B5EF4-FFF2-40B4-BE49-F238E27FC236}">
                <a16:creationId xmlns:a16="http://schemas.microsoft.com/office/drawing/2014/main" id="{73921F2E-563D-C44E-BF00-950453490821}"/>
              </a:ext>
            </a:extLst>
          </p:cNvPr>
          <p:cNvSpPr>
            <a:spLocks noGrp="1"/>
          </p:cNvSpPr>
          <p:nvPr>
            <p:ph type="pic" sz="quarter" idx="17"/>
          </p:nvPr>
        </p:nvSpPr>
        <p:spPr>
          <a:xfrm>
            <a:off x="10805886" y="2958484"/>
            <a:ext cx="1905000" cy="1918316"/>
          </a:xfrm>
        </p:spPr>
        <p:txBody>
          <a:bodyPr/>
          <a:lstStyle>
            <a:lvl1pPr marL="0" indent="0">
              <a:buNone/>
              <a:defRPr/>
            </a:lvl1pPr>
          </a:lstStyle>
          <a:p>
            <a:endParaRPr lang="is-IS"/>
          </a:p>
        </p:txBody>
      </p:sp>
      <p:sp>
        <p:nvSpPr>
          <p:cNvPr id="42" name="Picture Placeholder 4">
            <a:extLst>
              <a:ext uri="{FF2B5EF4-FFF2-40B4-BE49-F238E27FC236}">
                <a16:creationId xmlns:a16="http://schemas.microsoft.com/office/drawing/2014/main" id="{733A607C-7FC6-354C-AB82-9F6724CB4C2F}"/>
              </a:ext>
            </a:extLst>
          </p:cNvPr>
          <p:cNvSpPr>
            <a:spLocks noGrp="1"/>
          </p:cNvSpPr>
          <p:nvPr>
            <p:ph type="pic" sz="quarter" idx="18"/>
          </p:nvPr>
        </p:nvSpPr>
        <p:spPr>
          <a:xfrm>
            <a:off x="13244286" y="2958484"/>
            <a:ext cx="1905000" cy="1918316"/>
          </a:xfrm>
        </p:spPr>
        <p:txBody>
          <a:bodyPr/>
          <a:lstStyle>
            <a:lvl1pPr marL="0" indent="0">
              <a:buNone/>
              <a:defRPr/>
            </a:lvl1pPr>
          </a:lstStyle>
          <a:p>
            <a:endParaRPr lang="is-IS"/>
          </a:p>
        </p:txBody>
      </p:sp>
      <p:grpSp>
        <p:nvGrpSpPr>
          <p:cNvPr id="65" name="Group 64">
            <a:extLst>
              <a:ext uri="{FF2B5EF4-FFF2-40B4-BE49-F238E27FC236}">
                <a16:creationId xmlns:a16="http://schemas.microsoft.com/office/drawing/2014/main" id="{FBFCB488-37F8-B24A-A7F2-7752FCD094CC}"/>
              </a:ext>
            </a:extLst>
          </p:cNvPr>
          <p:cNvGrpSpPr/>
          <p:nvPr userDrawn="1"/>
        </p:nvGrpSpPr>
        <p:grpSpPr>
          <a:xfrm>
            <a:off x="3543026" y="5105400"/>
            <a:ext cx="1905000" cy="1828800"/>
            <a:chOff x="3543026" y="5105400"/>
            <a:chExt cx="1905000" cy="1828800"/>
          </a:xfrm>
        </p:grpSpPr>
        <p:cxnSp>
          <p:nvCxnSpPr>
            <p:cNvPr id="49" name="Straight Connector 48">
              <a:extLst>
                <a:ext uri="{FF2B5EF4-FFF2-40B4-BE49-F238E27FC236}">
                  <a16:creationId xmlns:a16="http://schemas.microsoft.com/office/drawing/2014/main" id="{E9F6C22B-520D-AF40-AF79-A2C4A1373ECD}"/>
                </a:ext>
              </a:extLst>
            </p:cNvPr>
            <p:cNvCxnSpPr/>
            <p:nvPr userDrawn="1"/>
          </p:nvCxnSpPr>
          <p:spPr>
            <a:xfrm>
              <a:off x="3543026"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B976309-298E-2341-9AAE-C332EB3D43EC}"/>
                </a:ext>
              </a:extLst>
            </p:cNvPr>
            <p:cNvCxnSpPr/>
            <p:nvPr userDrawn="1"/>
          </p:nvCxnSpPr>
          <p:spPr>
            <a:xfrm>
              <a:off x="3543026"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32390D35-E1CD-6442-B2CA-1FEA4DF71604}"/>
              </a:ext>
            </a:extLst>
          </p:cNvPr>
          <p:cNvGrpSpPr/>
          <p:nvPr userDrawn="1"/>
        </p:nvGrpSpPr>
        <p:grpSpPr>
          <a:xfrm>
            <a:off x="1118803" y="5105400"/>
            <a:ext cx="1905000" cy="1828800"/>
            <a:chOff x="1118803" y="5105400"/>
            <a:chExt cx="1905000" cy="1828800"/>
          </a:xfrm>
        </p:grpSpPr>
        <p:cxnSp>
          <p:nvCxnSpPr>
            <p:cNvPr id="50" name="Straight Connector 49">
              <a:extLst>
                <a:ext uri="{FF2B5EF4-FFF2-40B4-BE49-F238E27FC236}">
                  <a16:creationId xmlns:a16="http://schemas.microsoft.com/office/drawing/2014/main" id="{D4895157-08EB-2746-8116-6B458E851D78}"/>
                </a:ext>
              </a:extLst>
            </p:cNvPr>
            <p:cNvCxnSpPr/>
            <p:nvPr userDrawn="1"/>
          </p:nvCxnSpPr>
          <p:spPr>
            <a:xfrm>
              <a:off x="1118803"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A340370-10AD-DD4E-A5ED-965DED844990}"/>
                </a:ext>
              </a:extLst>
            </p:cNvPr>
            <p:cNvCxnSpPr/>
            <p:nvPr userDrawn="1"/>
          </p:nvCxnSpPr>
          <p:spPr>
            <a:xfrm>
              <a:off x="1118803"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D23CAC22-16D4-5848-85C5-1A2D1A4E8BCD}"/>
              </a:ext>
            </a:extLst>
          </p:cNvPr>
          <p:cNvGrpSpPr/>
          <p:nvPr userDrawn="1"/>
        </p:nvGrpSpPr>
        <p:grpSpPr>
          <a:xfrm>
            <a:off x="5935352" y="5105400"/>
            <a:ext cx="1905000" cy="1828800"/>
            <a:chOff x="5935352" y="5105400"/>
            <a:chExt cx="1905000" cy="1828800"/>
          </a:xfrm>
        </p:grpSpPr>
        <p:cxnSp>
          <p:nvCxnSpPr>
            <p:cNvPr id="51" name="Straight Connector 50">
              <a:extLst>
                <a:ext uri="{FF2B5EF4-FFF2-40B4-BE49-F238E27FC236}">
                  <a16:creationId xmlns:a16="http://schemas.microsoft.com/office/drawing/2014/main" id="{B942CB71-ED7D-3F44-8B75-FDDDEDBD1CCC}"/>
                </a:ext>
              </a:extLst>
            </p:cNvPr>
            <p:cNvCxnSpPr/>
            <p:nvPr userDrawn="1"/>
          </p:nvCxnSpPr>
          <p:spPr>
            <a:xfrm>
              <a:off x="5935352"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49C6506-90A7-8648-B64E-3765D5F1F6D5}"/>
                </a:ext>
              </a:extLst>
            </p:cNvPr>
            <p:cNvCxnSpPr/>
            <p:nvPr userDrawn="1"/>
          </p:nvCxnSpPr>
          <p:spPr>
            <a:xfrm>
              <a:off x="5935352"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833F18FC-8C93-704B-BA4E-4314A3F11681}"/>
              </a:ext>
            </a:extLst>
          </p:cNvPr>
          <p:cNvGrpSpPr/>
          <p:nvPr userDrawn="1"/>
        </p:nvGrpSpPr>
        <p:grpSpPr>
          <a:xfrm>
            <a:off x="8317045" y="5105400"/>
            <a:ext cx="1905000" cy="1828800"/>
            <a:chOff x="8317045" y="5105400"/>
            <a:chExt cx="1905000" cy="1828800"/>
          </a:xfrm>
        </p:grpSpPr>
        <p:cxnSp>
          <p:nvCxnSpPr>
            <p:cNvPr id="52" name="Straight Connector 51">
              <a:extLst>
                <a:ext uri="{FF2B5EF4-FFF2-40B4-BE49-F238E27FC236}">
                  <a16:creationId xmlns:a16="http://schemas.microsoft.com/office/drawing/2014/main" id="{A5DAD304-DBD5-4B47-9DC0-78DDEA157AFD}"/>
                </a:ext>
              </a:extLst>
            </p:cNvPr>
            <p:cNvCxnSpPr/>
            <p:nvPr userDrawn="1"/>
          </p:nvCxnSpPr>
          <p:spPr>
            <a:xfrm>
              <a:off x="8317045"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974725D-8DE9-ED43-8D23-946BB9CE865F}"/>
                </a:ext>
              </a:extLst>
            </p:cNvPr>
            <p:cNvCxnSpPr/>
            <p:nvPr userDrawn="1"/>
          </p:nvCxnSpPr>
          <p:spPr>
            <a:xfrm>
              <a:off x="8317045"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8BE657EC-34BC-D544-AED5-F98292E121E7}"/>
              </a:ext>
            </a:extLst>
          </p:cNvPr>
          <p:cNvGrpSpPr/>
          <p:nvPr userDrawn="1"/>
        </p:nvGrpSpPr>
        <p:grpSpPr>
          <a:xfrm>
            <a:off x="10773166" y="5105400"/>
            <a:ext cx="1905000" cy="1828800"/>
            <a:chOff x="10773166" y="5105400"/>
            <a:chExt cx="1905000" cy="1828800"/>
          </a:xfrm>
        </p:grpSpPr>
        <p:cxnSp>
          <p:nvCxnSpPr>
            <p:cNvPr id="53" name="Straight Connector 52">
              <a:extLst>
                <a:ext uri="{FF2B5EF4-FFF2-40B4-BE49-F238E27FC236}">
                  <a16:creationId xmlns:a16="http://schemas.microsoft.com/office/drawing/2014/main" id="{06346521-0BE4-EE4B-A5C9-718C94D460E5}"/>
                </a:ext>
              </a:extLst>
            </p:cNvPr>
            <p:cNvCxnSpPr/>
            <p:nvPr userDrawn="1"/>
          </p:nvCxnSpPr>
          <p:spPr>
            <a:xfrm>
              <a:off x="10773166"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C06AD8-DDF4-AE4A-BF59-89AD0CDC6405}"/>
                </a:ext>
              </a:extLst>
            </p:cNvPr>
            <p:cNvCxnSpPr/>
            <p:nvPr userDrawn="1"/>
          </p:nvCxnSpPr>
          <p:spPr>
            <a:xfrm>
              <a:off x="10773166"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2969681D-5A00-2244-9879-E603F90F5783}"/>
              </a:ext>
            </a:extLst>
          </p:cNvPr>
          <p:cNvGrpSpPr/>
          <p:nvPr userDrawn="1"/>
        </p:nvGrpSpPr>
        <p:grpSpPr>
          <a:xfrm>
            <a:off x="13218655" y="5105400"/>
            <a:ext cx="1905000" cy="1828800"/>
            <a:chOff x="13218655" y="5105400"/>
            <a:chExt cx="1905000" cy="1828800"/>
          </a:xfrm>
        </p:grpSpPr>
        <p:cxnSp>
          <p:nvCxnSpPr>
            <p:cNvPr id="54" name="Straight Connector 53">
              <a:extLst>
                <a:ext uri="{FF2B5EF4-FFF2-40B4-BE49-F238E27FC236}">
                  <a16:creationId xmlns:a16="http://schemas.microsoft.com/office/drawing/2014/main" id="{19F3ACFC-3462-C54C-8256-C461E05D8181}"/>
                </a:ext>
              </a:extLst>
            </p:cNvPr>
            <p:cNvCxnSpPr/>
            <p:nvPr userDrawn="1"/>
          </p:nvCxnSpPr>
          <p:spPr>
            <a:xfrm>
              <a:off x="13218655"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5ACDFA2-C725-2843-AFD9-70A45CB9A467}"/>
                </a:ext>
              </a:extLst>
            </p:cNvPr>
            <p:cNvCxnSpPr/>
            <p:nvPr userDrawn="1"/>
          </p:nvCxnSpPr>
          <p:spPr>
            <a:xfrm>
              <a:off x="13218655"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sp>
        <p:nvSpPr>
          <p:cNvPr id="72" name="Text Placeholder 71">
            <a:extLst>
              <a:ext uri="{FF2B5EF4-FFF2-40B4-BE49-F238E27FC236}">
                <a16:creationId xmlns:a16="http://schemas.microsoft.com/office/drawing/2014/main" id="{08E42343-FBDD-A549-AEA8-5A445C382A83}"/>
              </a:ext>
            </a:extLst>
          </p:cNvPr>
          <p:cNvSpPr>
            <a:spLocks noGrp="1"/>
          </p:cNvSpPr>
          <p:nvPr>
            <p:ph type="body" sz="quarter" idx="19"/>
          </p:nvPr>
        </p:nvSpPr>
        <p:spPr>
          <a:xfrm>
            <a:off x="1193800"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
        <p:nvSpPr>
          <p:cNvPr id="73" name="Date Placeholder 72">
            <a:extLst>
              <a:ext uri="{FF2B5EF4-FFF2-40B4-BE49-F238E27FC236}">
                <a16:creationId xmlns:a16="http://schemas.microsoft.com/office/drawing/2014/main" id="{6E673527-246E-8549-9DB2-47169C1F9344}"/>
              </a:ext>
            </a:extLst>
          </p:cNvPr>
          <p:cNvSpPr>
            <a:spLocks noGrp="1"/>
          </p:cNvSpPr>
          <p:nvPr>
            <p:ph type="dt" sz="half" idx="20"/>
          </p:nvPr>
        </p:nvSpPr>
        <p:spPr/>
        <p:txBody>
          <a:bodyPr/>
          <a:lstStyle/>
          <a:p>
            <a:fld id="{1D8BD707-D9CF-40AE-B4C6-C98DA3205C09}" type="datetimeFigureOut">
              <a:rPr lang="en-US" noProof="0"/>
              <a:t>11/22/2023</a:t>
            </a:fld>
            <a:endParaRPr lang="en-US" noProof="0" dirty="0"/>
          </a:p>
        </p:txBody>
      </p:sp>
      <p:sp>
        <p:nvSpPr>
          <p:cNvPr id="74" name="Footer Placeholder 73">
            <a:extLst>
              <a:ext uri="{FF2B5EF4-FFF2-40B4-BE49-F238E27FC236}">
                <a16:creationId xmlns:a16="http://schemas.microsoft.com/office/drawing/2014/main" id="{D40F4CA1-8DAE-8042-AC9E-EC0C05793FA9}"/>
              </a:ext>
            </a:extLst>
          </p:cNvPr>
          <p:cNvSpPr>
            <a:spLocks noGrp="1"/>
          </p:cNvSpPr>
          <p:nvPr>
            <p:ph type="ftr" sz="quarter" idx="21"/>
          </p:nvPr>
        </p:nvSpPr>
        <p:spPr/>
        <p:txBody>
          <a:bodyPr/>
          <a:lstStyle/>
          <a:p>
            <a:endParaRPr lang="en-US" noProof="0"/>
          </a:p>
        </p:txBody>
      </p:sp>
      <p:sp>
        <p:nvSpPr>
          <p:cNvPr id="75" name="Slide Number Placeholder 74">
            <a:extLst>
              <a:ext uri="{FF2B5EF4-FFF2-40B4-BE49-F238E27FC236}">
                <a16:creationId xmlns:a16="http://schemas.microsoft.com/office/drawing/2014/main" id="{98959BE8-4C5E-9C48-A199-633595329380}"/>
              </a:ext>
            </a:extLst>
          </p:cNvPr>
          <p:cNvSpPr>
            <a:spLocks noGrp="1"/>
          </p:cNvSpPr>
          <p:nvPr>
            <p:ph type="sldNum" sz="quarter" idx="22"/>
          </p:nvPr>
        </p:nvSpPr>
        <p:spPr/>
        <p:txBody>
          <a:bodyPr/>
          <a:lstStyle/>
          <a:p>
            <a:fld id="{B6F15528-21DE-4FAA-801E-634DDDAF4B2B}" type="slidenum">
              <a:rPr lang="en-US" noProof="0"/>
              <a:t>‹#›</a:t>
            </a:fld>
            <a:endParaRPr lang="en-US" noProof="0"/>
          </a:p>
        </p:txBody>
      </p:sp>
      <p:sp>
        <p:nvSpPr>
          <p:cNvPr id="76" name="Text Placeholder 71">
            <a:extLst>
              <a:ext uri="{FF2B5EF4-FFF2-40B4-BE49-F238E27FC236}">
                <a16:creationId xmlns:a16="http://schemas.microsoft.com/office/drawing/2014/main" id="{06695B6D-B591-CE4B-B200-E105E091E081}"/>
              </a:ext>
            </a:extLst>
          </p:cNvPr>
          <p:cNvSpPr>
            <a:spLocks noGrp="1"/>
          </p:cNvSpPr>
          <p:nvPr>
            <p:ph type="body" sz="quarter" idx="23"/>
          </p:nvPr>
        </p:nvSpPr>
        <p:spPr>
          <a:xfrm>
            <a:off x="3643086"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a:p>
        </p:txBody>
      </p:sp>
      <p:sp>
        <p:nvSpPr>
          <p:cNvPr id="77" name="Text Placeholder 71">
            <a:extLst>
              <a:ext uri="{FF2B5EF4-FFF2-40B4-BE49-F238E27FC236}">
                <a16:creationId xmlns:a16="http://schemas.microsoft.com/office/drawing/2014/main" id="{C48D11C9-BBDE-7B4A-8D8F-D9B3F5CF9B4D}"/>
              </a:ext>
            </a:extLst>
          </p:cNvPr>
          <p:cNvSpPr>
            <a:spLocks noGrp="1"/>
          </p:cNvSpPr>
          <p:nvPr>
            <p:ph type="body" sz="quarter" idx="24"/>
          </p:nvPr>
        </p:nvSpPr>
        <p:spPr>
          <a:xfrm>
            <a:off x="6027058"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
        <p:nvSpPr>
          <p:cNvPr id="78" name="Text Placeholder 71">
            <a:extLst>
              <a:ext uri="{FF2B5EF4-FFF2-40B4-BE49-F238E27FC236}">
                <a16:creationId xmlns:a16="http://schemas.microsoft.com/office/drawing/2014/main" id="{129285B1-343D-7746-B6DB-BF61F8150E73}"/>
              </a:ext>
            </a:extLst>
          </p:cNvPr>
          <p:cNvSpPr>
            <a:spLocks noGrp="1"/>
          </p:cNvSpPr>
          <p:nvPr>
            <p:ph type="body" sz="quarter" idx="25"/>
          </p:nvPr>
        </p:nvSpPr>
        <p:spPr>
          <a:xfrm>
            <a:off x="8432800"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
        <p:nvSpPr>
          <p:cNvPr id="79" name="Text Placeholder 71">
            <a:extLst>
              <a:ext uri="{FF2B5EF4-FFF2-40B4-BE49-F238E27FC236}">
                <a16:creationId xmlns:a16="http://schemas.microsoft.com/office/drawing/2014/main" id="{450C7BF9-C98D-3149-B19E-F5A9B8E93D58}"/>
              </a:ext>
            </a:extLst>
          </p:cNvPr>
          <p:cNvSpPr>
            <a:spLocks noGrp="1"/>
          </p:cNvSpPr>
          <p:nvPr>
            <p:ph type="body" sz="quarter" idx="26"/>
          </p:nvPr>
        </p:nvSpPr>
        <p:spPr>
          <a:xfrm>
            <a:off x="10871200"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
        <p:nvSpPr>
          <p:cNvPr id="81" name="Text Placeholder 71">
            <a:extLst>
              <a:ext uri="{FF2B5EF4-FFF2-40B4-BE49-F238E27FC236}">
                <a16:creationId xmlns:a16="http://schemas.microsoft.com/office/drawing/2014/main" id="{D16D9D93-9DBC-1344-969A-B886555CE1C1}"/>
              </a:ext>
            </a:extLst>
          </p:cNvPr>
          <p:cNvSpPr>
            <a:spLocks noGrp="1"/>
          </p:cNvSpPr>
          <p:nvPr>
            <p:ph type="body" sz="quarter" idx="27"/>
          </p:nvPr>
        </p:nvSpPr>
        <p:spPr>
          <a:xfrm>
            <a:off x="13331372"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Tree>
    <p:extLst>
      <p:ext uri="{BB962C8B-B14F-4D97-AF65-F5344CB8AC3E}">
        <p14:creationId xmlns:p14="http://schemas.microsoft.com/office/powerpoint/2010/main" val="1227498496"/>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72">
          <p15:clr>
            <a:srgbClr val="FBAE40"/>
          </p15:clr>
        </p15:guide>
        <p15:guide id="3" orient="horz" pos="3360">
          <p15:clr>
            <a:srgbClr val="FBAE40"/>
          </p15:clr>
        </p15:guide>
        <p15:guide id="4" orient="horz" pos="4224">
          <p15:clr>
            <a:srgbClr val="FBAE40"/>
          </p15:clr>
        </p15:guide>
        <p15:guide id="5" pos="5120">
          <p15:clr>
            <a:srgbClr val="FBAE40"/>
          </p15:clr>
        </p15:guide>
        <p15:guide id="6" pos="752">
          <p15:clr>
            <a:srgbClr val="FBAE40"/>
          </p15:clr>
        </p15:guide>
        <p15:guide id="7" pos="18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illiglæra-blá">
    <p:spTree>
      <p:nvGrpSpPr>
        <p:cNvPr id="1" name=""/>
        <p:cNvGrpSpPr/>
        <p:nvPr/>
      </p:nvGrpSpPr>
      <p:grpSpPr>
        <a:xfrm>
          <a:off x="0" y="0"/>
          <a:ext cx="0" cy="0"/>
          <a:chOff x="0" y="0"/>
          <a:chExt cx="0" cy="0"/>
        </a:xfrm>
      </p:grpSpPr>
      <p:sp>
        <p:nvSpPr>
          <p:cNvPr id="14"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a:p>
        </p:txBody>
      </p:sp>
      <p:sp>
        <p:nvSpPr>
          <p:cNvPr id="16" name="object 12"/>
          <p:cNvSpPr/>
          <p:nvPr userDrawn="1"/>
        </p:nvSpPr>
        <p:spPr>
          <a:xfrm>
            <a:off x="0" y="1317308"/>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004562"/>
          </a:solidFill>
        </p:spPr>
        <p:txBody>
          <a:bodyPr wrap="square" lIns="0" tIns="0" rIns="0" bIns="0" rtlCol="0"/>
          <a:lstStyle/>
          <a:p>
            <a:endParaRPr/>
          </a:p>
        </p:txBody>
      </p:sp>
      <p:sp>
        <p:nvSpPr>
          <p:cNvPr id="25"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a:t>Click to edit Master text styles</a:t>
            </a:r>
          </a:p>
        </p:txBody>
      </p:sp>
      <p:sp>
        <p:nvSpPr>
          <p:cNvPr id="28"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a:t>Click to edit Master text styles</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26"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7"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30"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89224549"/>
      </p:ext>
    </p:extLst>
  </p:cSld>
  <p:clrMapOvr>
    <a:masterClrMapping/>
  </p:clrMapOvr>
  <p:extLst>
    <p:ext uri="{DCECCB84-F9BA-43D5-87BE-67443E8EF086}">
      <p15:sldGuideLst xmlns:p15="http://schemas.microsoft.com/office/powerpoint/2012/main">
        <p15:guide id="1" orient="horz" pos="2880" userDrawn="1">
          <p15:clr>
            <a:srgbClr val="FBAE40"/>
          </p15:clr>
        </p15:guide>
        <p15:guide id="2" orient="horz" pos="2736" userDrawn="1">
          <p15:clr>
            <a:srgbClr val="FBAE40"/>
          </p15:clr>
        </p15:guide>
        <p15:guide id="4" pos="10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Milliglæra-blá_mynd">
    <p:spTree>
      <p:nvGrpSpPr>
        <p:cNvPr id="1" name=""/>
        <p:cNvGrpSpPr/>
        <p:nvPr/>
      </p:nvGrpSpPr>
      <p:grpSpPr>
        <a:xfrm>
          <a:off x="0" y="0"/>
          <a:ext cx="0" cy="0"/>
          <a:chOff x="0" y="0"/>
          <a:chExt cx="0" cy="0"/>
        </a:xfrm>
      </p:grpSpPr>
      <p:sp>
        <p:nvSpPr>
          <p:cNvPr id="14"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a:p>
        </p:txBody>
      </p:sp>
      <p:sp>
        <p:nvSpPr>
          <p:cNvPr id="10" name="Picture Placeholder 28"/>
          <p:cNvSpPr>
            <a:spLocks noGrp="1"/>
          </p:cNvSpPr>
          <p:nvPr>
            <p:ph type="pic" sz="quarter" idx="15" hasCustomPrompt="1"/>
          </p:nvPr>
        </p:nvSpPr>
        <p:spPr>
          <a:xfrm>
            <a:off x="-1" y="1316038"/>
            <a:ext cx="16255999" cy="6509941"/>
          </a:xfrm>
          <a:solidFill>
            <a:schemeClr val="bg1">
              <a:lumMod val="75000"/>
            </a:schemeClr>
          </a:solidFill>
        </p:spPr>
        <p:txBody>
          <a:bodyPr/>
          <a:lstStyle>
            <a:lvl1pPr marL="0" indent="0">
              <a:buNone/>
              <a:defRPr baseline="0"/>
            </a:lvl1pPr>
          </a:lstStyle>
          <a:p>
            <a:r>
              <a:rPr lang="is-IS" dirty="0"/>
              <a:t>Dragið </a:t>
            </a:r>
            <a:r>
              <a:rPr lang="is-IS" noProof="0" dirty="0"/>
              <a:t>mynd</a:t>
            </a:r>
            <a:r>
              <a:rPr lang="is-IS" dirty="0"/>
              <a:t> inn í myndflötinn eða veljið myndflöt og notið „insert picture“ hnapp frá valblaði</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26"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7"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30"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3"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a:t>Click to edit Master text styles</a:t>
            </a:r>
          </a:p>
        </p:txBody>
      </p:sp>
      <p:sp>
        <p:nvSpPr>
          <p:cNvPr id="15"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a:t>Click to edit Master text styles</a:t>
            </a:r>
          </a:p>
        </p:txBody>
      </p:sp>
    </p:spTree>
  </p:cSld>
  <p:clrMapOvr>
    <a:masterClrMapping/>
  </p:clrMapOvr>
  <p:extLst>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illiglæra-ljósgrá">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a:p>
        </p:txBody>
      </p:sp>
      <p:sp>
        <p:nvSpPr>
          <p:cNvPr id="16" name="object 12"/>
          <p:cNvSpPr/>
          <p:nvPr userDrawn="1"/>
        </p:nvSpPr>
        <p:spPr>
          <a:xfrm>
            <a:off x="0" y="1316596"/>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ECE9E4"/>
          </a:solidFill>
        </p:spPr>
        <p:txBody>
          <a:bodyPr wrap="square" lIns="0" tIns="0" rIns="0" bIns="0" rtlCol="0"/>
          <a:lstStyle/>
          <a:p>
            <a:endParaRP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2"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rgbClr val="004562"/>
                </a:solidFill>
              </a:defRPr>
            </a:lvl1pPr>
          </a:lstStyle>
          <a:p>
            <a:pPr lvl="0"/>
            <a:r>
              <a:rPr lang="is-IS" noProof="0" dirty="0"/>
              <a:t>Click to edit Master text styles</a:t>
            </a:r>
          </a:p>
        </p:txBody>
      </p:sp>
      <p:sp>
        <p:nvSpPr>
          <p:cNvPr id="13"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rgbClr val="004562"/>
                </a:solidFill>
              </a:defRPr>
            </a:lvl1pPr>
          </a:lstStyle>
          <a:p>
            <a:pPr lvl="0"/>
            <a:r>
              <a:rPr lang="is-IS" noProof="0" dirty="0"/>
              <a:t>Click to edit Master text styles</a:t>
            </a:r>
          </a:p>
        </p:txBody>
      </p:sp>
    </p:spTree>
  </p:cSld>
  <p:clrMapOvr>
    <a:masterClrMapping/>
  </p:clrMapOvr>
  <p:extLst>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2-Milliglæra-ljósgrá_mynd">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noProof="0"/>
          </a:p>
        </p:txBody>
      </p:sp>
      <p:sp>
        <p:nvSpPr>
          <p:cNvPr id="10" name="Picture Placeholder 28"/>
          <p:cNvSpPr>
            <a:spLocks noGrp="1"/>
          </p:cNvSpPr>
          <p:nvPr>
            <p:ph type="pic" sz="quarter" idx="15"/>
          </p:nvPr>
        </p:nvSpPr>
        <p:spPr>
          <a:xfrm>
            <a:off x="0" y="1316038"/>
            <a:ext cx="13157834" cy="6509941"/>
          </a:xfrm>
          <a:solidFill>
            <a:schemeClr val="bg1">
              <a:lumMod val="75000"/>
            </a:schemeClr>
          </a:solidFill>
        </p:spPr>
        <p:txBody>
          <a:bodyPr/>
          <a:lstStyle/>
          <a:p>
            <a:endParaRPr lang="en-US" noProof="0"/>
          </a:p>
        </p:txBody>
      </p:sp>
      <p:sp>
        <p:nvSpPr>
          <p:cNvPr id="11" name="Picture Placeholder 28"/>
          <p:cNvSpPr>
            <a:spLocks noGrp="1"/>
          </p:cNvSpPr>
          <p:nvPr>
            <p:ph type="pic" sz="quarter" idx="16" hasCustomPrompt="1"/>
          </p:nvPr>
        </p:nvSpPr>
        <p:spPr>
          <a:xfrm>
            <a:off x="-15570" y="1317029"/>
            <a:ext cx="16271569" cy="6509941"/>
          </a:xfrm>
          <a:solidFill>
            <a:schemeClr val="bg1">
              <a:lumMod val="75000"/>
            </a:schemeClr>
          </a:solidFill>
        </p:spPr>
        <p:txBody>
          <a:bodyPr/>
          <a:lstStyle>
            <a:lvl1pPr marL="0" marR="0" indent="0" defTabSz="914400" eaLnBrk="1" fontAlgn="auto" latinLnBrk="0" hangingPunct="1">
              <a:lnSpc>
                <a:spcPct val="100000"/>
              </a:lnSpc>
              <a:spcBef>
                <a:spcPts val="0"/>
              </a:spcBef>
              <a:spcAft>
                <a:spcPts val="0"/>
              </a:spcAft>
              <a:buClr>
                <a:srgbClr val="004562"/>
              </a:buClr>
              <a:buSzTx/>
              <a:buFont typeface="Arial" charset="0"/>
              <a:buNone/>
              <a:tabLst/>
              <a:defRPr/>
            </a:lvl1pPr>
          </a:lstStyle>
          <a:p>
            <a:r>
              <a:rPr lang="is-IS" noProof="0" dirty="0"/>
              <a:t>Dragið mynd inn í myndflötinn eða veljið myndflöt og notið „insert picture“ hnapp frá valblaði</a:t>
            </a:r>
          </a:p>
          <a:p>
            <a:endParaRPr lang="is-IS" noProof="0" dirty="0"/>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11/22/2023</a:t>
            </a:fld>
            <a:endParaRPr lang="en-US" noProof="0"/>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sp>
        <p:nvSpPr>
          <p:cNvPr id="16"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rgbClr val="004562"/>
                </a:solidFill>
              </a:defRPr>
            </a:lvl1pPr>
          </a:lstStyle>
          <a:p>
            <a:pPr lvl="0"/>
            <a:r>
              <a:rPr lang="is-IS" noProof="0" dirty="0"/>
              <a:t>Click to edit Master text styles</a:t>
            </a:r>
          </a:p>
        </p:txBody>
      </p:sp>
      <p:sp>
        <p:nvSpPr>
          <p:cNvPr id="17"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rgbClr val="004562"/>
                </a:solidFill>
              </a:defRPr>
            </a:lvl1pPr>
          </a:lstStyle>
          <a:p>
            <a:pPr lvl="0"/>
            <a:r>
              <a:rPr lang="is-IS" noProof="0" dirty="0"/>
              <a:t>Click to edit Master text styles</a:t>
            </a:r>
          </a:p>
        </p:txBody>
      </p:sp>
    </p:spTree>
  </p:cSld>
  <p:clrMapOvr>
    <a:masterClrMapping/>
  </p:clrMapOvr>
  <p:extLst>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aglæra_fyrirsögn 2 línur">
    <p:spTree>
      <p:nvGrpSpPr>
        <p:cNvPr id="1" name=""/>
        <p:cNvGrpSpPr/>
        <p:nvPr/>
      </p:nvGrpSpPr>
      <p:grpSpPr>
        <a:xfrm>
          <a:off x="0" y="0"/>
          <a:ext cx="0" cy="0"/>
          <a:chOff x="0" y="0"/>
          <a:chExt cx="0" cy="0"/>
        </a:xfrm>
      </p:grpSpPr>
      <p:sp>
        <p:nvSpPr>
          <p:cNvPr id="17" name="Holder 2"/>
          <p:cNvSpPr txBox="1">
            <a:spLocks/>
          </p:cNvSpPr>
          <p:nvPr userDrawn="1"/>
        </p:nvSpPr>
        <p:spPr>
          <a:xfrm>
            <a:off x="825500" y="533400"/>
            <a:ext cx="12923375" cy="1295399"/>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049876"/>
            <a:ext cx="14630400" cy="6332124"/>
          </a:xfrm>
        </p:spPr>
        <p:txBody>
          <a:bodyPr>
            <a:normAutofit/>
          </a:bodyPr>
          <a:lstStyle>
            <a:lvl1pPr marL="288000" marR="0" indent="-288000" defTabSz="914400" eaLnBrk="1" fontAlgn="auto" latinLnBrk="0" hangingPunct="1">
              <a:lnSpc>
                <a:spcPct val="100000"/>
              </a:lnSpc>
              <a:spcBef>
                <a:spcPts val="1000"/>
              </a:spcBef>
              <a:spcAft>
                <a:spcPts val="0"/>
              </a:spcAft>
              <a:buClr>
                <a:srgbClr val="004562"/>
              </a:buClr>
              <a:buSzTx/>
              <a:buFont typeface="Arial" charset="0"/>
              <a:buChar char="•"/>
              <a:tabLst/>
              <a:defRPr sz="4000"/>
            </a:lvl1pPr>
            <a:lvl2pPr marL="7429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3600"/>
            </a:lvl2pPr>
            <a:lvl3pPr marL="12001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3200"/>
            </a:lvl3pPr>
            <a:lvl4pPr marL="16573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2800"/>
            </a:lvl4pPr>
            <a:lvl5pPr marL="21145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2400"/>
            </a:lvl5pPr>
          </a:lstStyle>
          <a:p>
            <a:pPr marL="288000" marR="0" lvl="0" indent="-28800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3200" b="0" i="0" u="none" strike="noStrike" kern="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800" b="0" i="0" u="none" strike="noStrike" kern="0" cap="none" spc="0" normalizeH="0" baseline="0" noProof="0" dirty="0">
                <a:ln>
                  <a:noFill/>
                </a:ln>
                <a:solidFill>
                  <a:sysClr val="windowText" lastClr="000000"/>
                </a:solidFill>
                <a:effectLst/>
                <a:uLnTx/>
                <a:uFillTx/>
                <a:latin typeface="+mn-lt"/>
                <a:ea typeface="+mn-ea"/>
                <a:cs typeface="+mn-cs"/>
              </a:rPr>
              <a:t>Second level</a:t>
            </a:r>
          </a:p>
          <a:p>
            <a:pPr marL="1200150" marR="0" lvl="2"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400" b="0" i="0" u="none" strike="noStrike" kern="0" cap="none" spc="0" normalizeH="0" baseline="0" noProof="0" dirty="0">
                <a:ln>
                  <a:noFill/>
                </a:ln>
                <a:solidFill>
                  <a:sysClr val="windowText" lastClr="000000"/>
                </a:solidFill>
                <a:effectLst/>
                <a:uLnTx/>
                <a:uFillTx/>
                <a:latin typeface="+mn-lt"/>
                <a:ea typeface="+mn-ea"/>
                <a:cs typeface="+mn-cs"/>
              </a:rPr>
              <a:t>Third level</a:t>
            </a:r>
          </a:p>
          <a:p>
            <a:pPr marL="1657350" marR="0" lvl="3"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000" b="0" i="0" u="none" strike="noStrike" kern="0" cap="none" spc="0" normalizeH="0" baseline="0" noProof="0" dirty="0">
                <a:ln>
                  <a:noFill/>
                </a:ln>
                <a:solidFill>
                  <a:sysClr val="windowText" lastClr="000000"/>
                </a:solidFill>
                <a:effectLst/>
                <a:uLnTx/>
                <a:uFillTx/>
                <a:latin typeface="+mn-lt"/>
                <a:ea typeface="+mn-ea"/>
                <a:cs typeface="+mn-cs"/>
              </a:rPr>
              <a:t>Fourth level</a:t>
            </a:r>
          </a:p>
          <a:p>
            <a:pPr marL="2114550" marR="0" lvl="4"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1800" b="0" i="0" u="none" strike="noStrike" kern="0" cap="none" spc="0" normalizeH="0" baseline="0" noProof="0" dirty="0">
                <a:ln>
                  <a:noFill/>
                </a:ln>
                <a:solidFill>
                  <a:sysClr val="windowText" lastClr="000000"/>
                </a:solidFill>
                <a:effectLst/>
                <a:uLnTx/>
                <a:uFillTx/>
                <a:latin typeface="+mn-lt"/>
                <a:ea typeface="+mn-ea"/>
                <a:cs typeface="+mn-cs"/>
              </a:rPr>
              <a:t>Fifth level</a:t>
            </a:r>
          </a:p>
        </p:txBody>
      </p:sp>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extagl_fyrirs 2 línur_2 myndi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5" name="Content Placeholder 4"/>
          <p:cNvSpPr>
            <a:spLocks noGrp="1"/>
          </p:cNvSpPr>
          <p:nvPr>
            <p:ph sz="quarter" idx="17"/>
          </p:nvPr>
        </p:nvSpPr>
        <p:spPr>
          <a:xfrm>
            <a:off x="817200" y="2045914"/>
            <a:ext cx="7151687" cy="6323386"/>
          </a:xfrm>
        </p:spPr>
        <p:txBody>
          <a:bodyPr>
            <a:normAutofit/>
          </a:bodyPr>
          <a:lstStyle>
            <a:lvl1pPr marL="288000" indent="-288000">
              <a:spcBef>
                <a:spcPts val="600"/>
              </a:spcBef>
              <a:buClr>
                <a:srgbClr val="004562"/>
              </a:buClr>
              <a:tabLst/>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a:t>Click to edit Master text styles</a:t>
            </a:r>
          </a:p>
          <a:p>
            <a:pPr lvl="1"/>
            <a:r>
              <a:rPr lang="is-IS" noProof="0" dirty="0"/>
              <a:t>Second level</a:t>
            </a:r>
          </a:p>
          <a:p>
            <a:pPr lvl="2"/>
            <a:r>
              <a:rPr lang="is-IS" noProof="0" dirty="0"/>
              <a:t>Third level</a:t>
            </a:r>
          </a:p>
          <a:p>
            <a:pPr lvl="3"/>
            <a:r>
              <a:rPr lang="is-IS" noProof="0" dirty="0"/>
              <a:t>Fourth level</a:t>
            </a:r>
          </a:p>
          <a:p>
            <a:pPr lvl="4"/>
            <a:r>
              <a:rPr lang="is-IS" noProof="0" dirty="0"/>
              <a:t>Fifth level</a:t>
            </a:r>
          </a:p>
        </p:txBody>
      </p:sp>
      <p:sp>
        <p:nvSpPr>
          <p:cNvPr id="26" name="Content Placeholder 4"/>
          <p:cNvSpPr>
            <a:spLocks noGrp="1"/>
          </p:cNvSpPr>
          <p:nvPr>
            <p:ph sz="quarter" idx="18"/>
          </p:nvPr>
        </p:nvSpPr>
        <p:spPr>
          <a:xfrm>
            <a:off x="8291513" y="2045914"/>
            <a:ext cx="7151687" cy="6323386"/>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a:t>Click to edit Master text styles</a:t>
            </a:r>
          </a:p>
          <a:p>
            <a:pPr lvl="1"/>
            <a:r>
              <a:rPr lang="is-IS" noProof="0" dirty="0"/>
              <a:t>Second level</a:t>
            </a:r>
          </a:p>
          <a:p>
            <a:pPr lvl="2"/>
            <a:r>
              <a:rPr lang="is-IS" noProof="0" dirty="0"/>
              <a:t>Third level</a:t>
            </a:r>
          </a:p>
          <a:p>
            <a:pPr lvl="3"/>
            <a:r>
              <a:rPr lang="is-IS" noProof="0" dirty="0"/>
              <a:t>Fourth level</a:t>
            </a:r>
          </a:p>
          <a:p>
            <a:pPr lvl="4"/>
            <a:r>
              <a:rPr lang="is-IS" noProof="0" dirty="0"/>
              <a:t>Fifth level</a:t>
            </a:r>
          </a:p>
        </p:txBody>
      </p:sp>
      <p:sp>
        <p:nvSpPr>
          <p:cNvPr id="28"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extaglæra_fyrirsögn 1 lína">
    <p:spTree>
      <p:nvGrpSpPr>
        <p:cNvPr id="1" name=""/>
        <p:cNvGrpSpPr/>
        <p:nvPr/>
      </p:nvGrpSpPr>
      <p:grpSpPr>
        <a:xfrm>
          <a:off x="0" y="0"/>
          <a:ext cx="0" cy="0"/>
          <a:chOff x="0" y="0"/>
          <a:chExt cx="0" cy="0"/>
        </a:xfrm>
      </p:grpSpPr>
      <p:sp>
        <p:nvSpPr>
          <p:cNvPr id="17" name="Holder 2"/>
          <p:cNvSpPr txBox="1">
            <a:spLocks/>
          </p:cNvSpPr>
          <p:nvPr userDrawn="1"/>
        </p:nvSpPr>
        <p:spPr>
          <a:xfrm>
            <a:off x="825500" y="533401"/>
            <a:ext cx="12923375" cy="1143000"/>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7"/>
            <a:ext cx="12923375" cy="668422"/>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514838"/>
            <a:ext cx="14630400" cy="5855162"/>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a:t>Click to edit Master text styles</a:t>
            </a:r>
          </a:p>
          <a:p>
            <a:pPr lvl="1"/>
            <a:r>
              <a:rPr lang="is-IS" noProof="0" dirty="0"/>
              <a:t>Second level</a:t>
            </a:r>
          </a:p>
          <a:p>
            <a:pPr lvl="2"/>
            <a:r>
              <a:rPr lang="is-IS" noProof="0" dirty="0"/>
              <a:t>Third level</a:t>
            </a:r>
          </a:p>
          <a:p>
            <a:pPr lvl="3"/>
            <a:r>
              <a:rPr lang="is-IS" noProof="0" dirty="0"/>
              <a:t>Fourth level</a:t>
            </a:r>
          </a:p>
          <a:p>
            <a:pPr lvl="4"/>
            <a:r>
              <a:rPr lang="is-IS" noProof="0" dirty="0"/>
              <a:t>Fifth level</a:t>
            </a:r>
          </a:p>
        </p:txBody>
      </p:sp>
      <p:sp>
        <p:nvSpPr>
          <p:cNvPr id="22" name="Content Placeholder 2"/>
          <p:cNvSpPr>
            <a:spLocks noGrp="1"/>
          </p:cNvSpPr>
          <p:nvPr>
            <p:ph idx="10"/>
          </p:nvPr>
        </p:nvSpPr>
        <p:spPr>
          <a:xfrm>
            <a:off x="817200" y="1215238"/>
            <a:ext cx="14630400" cy="1299600"/>
          </a:xfrm>
        </p:spPr>
        <p:txBody>
          <a:bodyPr>
            <a:noAutofit/>
          </a:bodyPr>
          <a:lstStyle>
            <a:lvl1pPr marL="288000" indent="-288000">
              <a:buClr>
                <a:srgbClr val="004562"/>
              </a:buClr>
              <a:buFont typeface="Arial" charset="0"/>
              <a:buChar char="•"/>
              <a:tabLst/>
              <a:defRPr sz="2200"/>
            </a:lvl1pPr>
            <a:lvl2pPr marL="7416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a:t>Click to edit Master text styles</a:t>
            </a:r>
          </a:p>
        </p:txBody>
      </p:sp>
    </p:spTree>
    <p:extLst>
      <p:ext uri="{BB962C8B-B14F-4D97-AF65-F5344CB8AC3E}">
        <p14:creationId xmlns:p14="http://schemas.microsoft.com/office/powerpoint/2010/main" val="3560476420"/>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extagl_fyris 1 lína_2 myndir">
    <p:spTree>
      <p:nvGrpSpPr>
        <p:cNvPr id="1" name=""/>
        <p:cNvGrpSpPr/>
        <p:nvPr/>
      </p:nvGrpSpPr>
      <p:grpSpPr>
        <a:xfrm>
          <a:off x="0" y="0"/>
          <a:ext cx="0" cy="0"/>
          <a:chOff x="0" y="0"/>
          <a:chExt cx="0" cy="0"/>
        </a:xfrm>
      </p:grpSpPr>
      <p:sp>
        <p:nvSpPr>
          <p:cNvPr id="29" name="Content Placeholder 2"/>
          <p:cNvSpPr>
            <a:spLocks noGrp="1"/>
          </p:cNvSpPr>
          <p:nvPr>
            <p:ph idx="1"/>
          </p:nvPr>
        </p:nvSpPr>
        <p:spPr>
          <a:xfrm>
            <a:off x="817200" y="1215238"/>
            <a:ext cx="14630400" cy="1299600"/>
          </a:xfrm>
        </p:spPr>
        <p:txBody>
          <a:bodyPr>
            <a:noAutofit/>
          </a:bodyPr>
          <a:lstStyle>
            <a:lvl1pPr marL="288000" indent="-288000">
              <a:buClr>
                <a:srgbClr val="004562"/>
              </a:buClr>
              <a:buFont typeface="Arial" charset="0"/>
              <a:buChar char="•"/>
              <a:tabLst/>
              <a:defRPr sz="2200"/>
            </a:lvl1pPr>
            <a:lvl2pPr marL="7416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a:t>Click to edit Master text styles</a:t>
            </a:r>
          </a:p>
        </p:txBody>
      </p:sp>
      <p:sp>
        <p:nvSpPr>
          <p:cNvPr id="17" name="Content Placeholder 4"/>
          <p:cNvSpPr>
            <a:spLocks noGrp="1"/>
          </p:cNvSpPr>
          <p:nvPr>
            <p:ph sz="quarter" idx="17"/>
          </p:nvPr>
        </p:nvSpPr>
        <p:spPr>
          <a:xfrm>
            <a:off x="817200" y="2514839"/>
            <a:ext cx="7151687" cy="5854462"/>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a:t>Click to edit Master text styles</a:t>
            </a:r>
          </a:p>
          <a:p>
            <a:pPr lvl="1"/>
            <a:r>
              <a:rPr lang="is-IS" noProof="0" dirty="0"/>
              <a:t>Second level</a:t>
            </a:r>
          </a:p>
          <a:p>
            <a:pPr lvl="2"/>
            <a:r>
              <a:rPr lang="is-IS" noProof="0" dirty="0"/>
              <a:t>Third level</a:t>
            </a:r>
          </a:p>
          <a:p>
            <a:pPr lvl="3"/>
            <a:r>
              <a:rPr lang="is-IS" noProof="0" dirty="0"/>
              <a:t>Fourth level</a:t>
            </a:r>
          </a:p>
          <a:p>
            <a:pPr lvl="4"/>
            <a:r>
              <a:rPr lang="is-IS" noProof="0" dirty="0"/>
              <a:t>Fifth level</a:t>
            </a:r>
          </a:p>
        </p:txBody>
      </p:sp>
      <p:sp>
        <p:nvSpPr>
          <p:cNvPr id="20" name="Content Placeholder 4"/>
          <p:cNvSpPr>
            <a:spLocks noGrp="1"/>
          </p:cNvSpPr>
          <p:nvPr>
            <p:ph sz="quarter" idx="18"/>
          </p:nvPr>
        </p:nvSpPr>
        <p:spPr>
          <a:xfrm>
            <a:off x="8291513" y="2514839"/>
            <a:ext cx="7151687" cy="5854462"/>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a:t>Click to edit Master text styles</a:t>
            </a:r>
          </a:p>
          <a:p>
            <a:pPr lvl="1"/>
            <a:r>
              <a:rPr lang="is-IS" noProof="0" dirty="0"/>
              <a:t>Second level</a:t>
            </a:r>
          </a:p>
          <a:p>
            <a:pPr lvl="2"/>
            <a:r>
              <a:rPr lang="is-IS" noProof="0" dirty="0"/>
              <a:t>Third level</a:t>
            </a:r>
          </a:p>
          <a:p>
            <a:pPr lvl="3"/>
            <a:r>
              <a:rPr lang="is-IS" noProof="0" dirty="0"/>
              <a:t>Fourth level</a:t>
            </a:r>
          </a:p>
          <a:p>
            <a:pPr lvl="4"/>
            <a:r>
              <a:rPr lang="is-IS" noProof="0" dirty="0"/>
              <a:t>Fifth level</a:t>
            </a: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3"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11/22/2023</a:t>
            </a:fld>
            <a:endParaRPr lang="en-US"/>
          </a:p>
        </p:txBody>
      </p:sp>
      <p:sp>
        <p:nvSpPr>
          <p:cNvPr id="24"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2" name="Holder 2"/>
          <p:cNvSpPr>
            <a:spLocks noGrp="1"/>
          </p:cNvSpPr>
          <p:nvPr>
            <p:ph type="ctrTitle"/>
          </p:nvPr>
        </p:nvSpPr>
        <p:spPr>
          <a:xfrm>
            <a:off x="818025" y="546817"/>
            <a:ext cx="12923375" cy="664460"/>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97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8187" y="465292"/>
            <a:ext cx="14579625" cy="786130"/>
          </a:xfrm>
          <a:prstGeom prst="rect">
            <a:avLst/>
          </a:prstGeom>
        </p:spPr>
        <p:txBody>
          <a:bodyPr wrap="square" lIns="0" tIns="0" rIns="0" bIns="0">
            <a:normAutofit/>
          </a:bodyPr>
          <a:lstStyle>
            <a:lvl1pPr>
              <a:defRPr sz="4800" b="0" i="0">
                <a:solidFill>
                  <a:srgbClr val="004562"/>
                </a:solidFill>
                <a:latin typeface="Calibri"/>
                <a:cs typeface="Calibri"/>
              </a:defRPr>
            </a:lvl1pPr>
          </a:lstStyle>
          <a:p>
            <a:endParaRPr dirty="0"/>
          </a:p>
        </p:txBody>
      </p:sp>
      <p:sp>
        <p:nvSpPr>
          <p:cNvPr id="3" name="Holder 3"/>
          <p:cNvSpPr>
            <a:spLocks noGrp="1"/>
          </p:cNvSpPr>
          <p:nvPr>
            <p:ph type="body" idx="1"/>
          </p:nvPr>
        </p:nvSpPr>
        <p:spPr>
          <a:xfrm>
            <a:off x="838200" y="2019224"/>
            <a:ext cx="14579612" cy="6286576"/>
          </a:xfrm>
          <a:prstGeom prst="rect">
            <a:avLst/>
          </a:prstGeom>
        </p:spPr>
        <p:txBody>
          <a:bodyPr wrap="square" lIns="0" tIns="0" rIns="0" bIns="0">
            <a:normAutofit/>
          </a:bodyPr>
          <a:lstStyle>
            <a:lvl1pPr>
              <a:defRPr b="0" i="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sp>
        <p:nvSpPr>
          <p:cNvPr id="7" name="Holder 4"/>
          <p:cNvSpPr>
            <a:spLocks noGrp="1"/>
          </p:cNvSpPr>
          <p:nvPr>
            <p:ph type="ftr" sz="quarter" idx="3"/>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8" name="Holder 5"/>
          <p:cNvSpPr>
            <a:spLocks noGrp="1"/>
          </p:cNvSpPr>
          <p:nvPr>
            <p:ph type="dt" sz="half" idx="2"/>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11/22/2023</a:t>
            </a:fld>
            <a:endParaRPr lang="en-US" noProof="0" dirty="0"/>
          </a:p>
        </p:txBody>
      </p:sp>
      <p:sp>
        <p:nvSpPr>
          <p:cNvPr id="9" name="Holder 6"/>
          <p:cNvSpPr>
            <a:spLocks noGrp="1"/>
          </p:cNvSpPr>
          <p:nvPr>
            <p:ph type="sldNum" sz="quarter" idx="4"/>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spTree>
  </p:cSld>
  <p:clrMap bg1="lt1" tx1="dk1" bg2="lt2" tx2="dk2" accent1="accent1" accent2="accent2" accent3="accent3" accent4="accent4" accent5="accent5" accent6="accent6" hlink="hlink" folHlink="folHlink"/>
  <p:sldLayoutIdLst>
    <p:sldLayoutId id="2147483680" r:id="rId1"/>
    <p:sldLayoutId id="2147483671" r:id="rId2"/>
    <p:sldLayoutId id="2147483678" r:id="rId3"/>
    <p:sldLayoutId id="2147483672" r:id="rId4"/>
    <p:sldLayoutId id="2147483677" r:id="rId5"/>
    <p:sldLayoutId id="2147483682" r:id="rId6"/>
    <p:sldLayoutId id="2147483683" r:id="rId7"/>
    <p:sldLayoutId id="2147483684" r:id="rId8"/>
    <p:sldLayoutId id="2147483667" r:id="rId9"/>
    <p:sldLayoutId id="2147483670" r:id="rId10"/>
    <p:sldLayoutId id="2147483681" r:id="rId11"/>
    <p:sldLayoutId id="2147483668" r:id="rId12"/>
    <p:sldLayoutId id="2147483674" r:id="rId13"/>
    <p:sldLayoutId id="2147483689" r:id="rId14"/>
    <p:sldLayoutId id="2147483690" r:id="rId15"/>
  </p:sldLayoutIdLst>
  <p:txStyles>
    <p:titleStyle>
      <a:lvl1pPr>
        <a:defRPr>
          <a:latin typeface="+mj-lt"/>
          <a:ea typeface="+mj-ea"/>
          <a:cs typeface="+mj-cs"/>
        </a:defRPr>
      </a:lvl1pPr>
    </p:titleStyle>
    <p:bodyStyle>
      <a:lvl1pPr marL="288000" indent="-288000">
        <a:buClr>
          <a:srgbClr val="004562"/>
        </a:buClr>
        <a:buFont typeface="Arial" charset="0"/>
        <a:buChar char="•"/>
        <a:tabLst/>
        <a:defRPr sz="3200">
          <a:solidFill>
            <a:schemeClr val="tx1">
              <a:lumMod val="50000"/>
              <a:lumOff val="50000"/>
            </a:schemeClr>
          </a:solidFill>
          <a:latin typeface="+mn-lt"/>
          <a:ea typeface="+mn-ea"/>
          <a:cs typeface="+mn-cs"/>
        </a:defRPr>
      </a:lvl1pPr>
      <a:lvl2pPr marL="742950" indent="-285750">
        <a:buClr>
          <a:srgbClr val="004562"/>
        </a:buClr>
        <a:buFont typeface="Arial" charset="0"/>
        <a:buChar char="•"/>
        <a:defRPr sz="2800">
          <a:latin typeface="+mn-lt"/>
          <a:ea typeface="+mn-ea"/>
          <a:cs typeface="+mn-cs"/>
        </a:defRPr>
      </a:lvl2pPr>
      <a:lvl3pPr marL="1200150" indent="-285750">
        <a:buClr>
          <a:srgbClr val="004562"/>
        </a:buClr>
        <a:buFont typeface="Arial" charset="0"/>
        <a:buChar char="•"/>
        <a:defRPr sz="2400">
          <a:latin typeface="+mn-lt"/>
          <a:ea typeface="+mn-ea"/>
          <a:cs typeface="+mn-cs"/>
        </a:defRPr>
      </a:lvl3pPr>
      <a:lvl4pPr marL="1657350" indent="-285750">
        <a:buClr>
          <a:srgbClr val="004562"/>
        </a:buClr>
        <a:buFont typeface="Arial" charset="0"/>
        <a:buChar char="•"/>
        <a:defRPr sz="2000">
          <a:latin typeface="+mn-lt"/>
          <a:ea typeface="+mn-ea"/>
          <a:cs typeface="+mn-cs"/>
        </a:defRPr>
      </a:lvl4pPr>
      <a:lvl5pPr marL="2114550" indent="-285750">
        <a:buClr>
          <a:srgbClr val="004562"/>
        </a:buClr>
        <a:buFont typeface="Arial" charset="0"/>
        <a:buChar char="•"/>
        <a:defRPr sz="18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xml"/><Relationship Id="rId5" Type="http://schemas.openxmlformats.org/officeDocument/2006/relationships/image" Target="../media/image260.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1.jpeg"/><Relationship Id="rId7" Type="http://schemas.openxmlformats.org/officeDocument/2006/relationships/image" Target="../media/image54.pn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8.png"/><Relationship Id="rId11" Type="http://schemas.openxmlformats.org/officeDocument/2006/relationships/image" Target="../media/image55.png"/><Relationship Id="rId5" Type="http://schemas.openxmlformats.org/officeDocument/2006/relationships/image" Target="../media/image53.png"/><Relationship Id="rId10" Type="http://schemas.openxmlformats.org/officeDocument/2006/relationships/image" Target="../media/image11.png"/><Relationship Id="rId4" Type="http://schemas.openxmlformats.org/officeDocument/2006/relationships/image" Target="../media/image5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lnSpcReduction="10000"/>
          </a:bodyPr>
          <a:lstStyle/>
          <a:p>
            <a:r>
              <a:rPr lang="is-IS" dirty="0"/>
              <a:t>Kynningarfundur</a:t>
            </a:r>
          </a:p>
        </p:txBody>
      </p:sp>
      <p:sp>
        <p:nvSpPr>
          <p:cNvPr id="7" name="Text Placeholder 6"/>
          <p:cNvSpPr>
            <a:spLocks noGrp="1"/>
          </p:cNvSpPr>
          <p:nvPr>
            <p:ph type="body" sz="quarter" idx="17"/>
          </p:nvPr>
        </p:nvSpPr>
        <p:spPr/>
        <p:txBody>
          <a:bodyPr/>
          <a:lstStyle/>
          <a:p>
            <a:r>
              <a:rPr lang="is-IS" dirty="0"/>
              <a:t>22. nóvember 2023</a:t>
            </a:r>
          </a:p>
        </p:txBody>
      </p:sp>
      <p:sp>
        <p:nvSpPr>
          <p:cNvPr id="8" name="Text Placeholder 7"/>
          <p:cNvSpPr>
            <a:spLocks noGrp="1"/>
          </p:cNvSpPr>
          <p:nvPr>
            <p:ph type="body" sz="quarter" idx="18"/>
          </p:nvPr>
        </p:nvSpPr>
        <p:spPr/>
        <p:txBody>
          <a:bodyPr>
            <a:normAutofit lnSpcReduction="10000"/>
          </a:bodyPr>
          <a:lstStyle/>
          <a:p>
            <a:endParaRPr lang="is-IS" dirty="0"/>
          </a:p>
        </p:txBody>
      </p:sp>
      <p:sp>
        <p:nvSpPr>
          <p:cNvPr id="9" name="Text Placeholder 8"/>
          <p:cNvSpPr>
            <a:spLocks noGrp="1"/>
          </p:cNvSpPr>
          <p:nvPr>
            <p:ph type="body" sz="quarter" idx="19"/>
          </p:nvPr>
        </p:nvSpPr>
        <p:spPr/>
        <p:txBody>
          <a:bodyPr/>
          <a:lstStyle/>
          <a:p>
            <a:endParaRPr lang="is-IS" dirty="0"/>
          </a:p>
        </p:txBody>
      </p:sp>
      <p:sp>
        <p:nvSpPr>
          <p:cNvPr id="4" name="Text Placeholder 3"/>
          <p:cNvSpPr>
            <a:spLocks noGrp="1"/>
          </p:cNvSpPr>
          <p:nvPr>
            <p:ph type="body" sz="quarter" idx="13"/>
          </p:nvPr>
        </p:nvSpPr>
        <p:spPr>
          <a:xfrm>
            <a:off x="1641331" y="4267200"/>
            <a:ext cx="10906269" cy="1030288"/>
          </a:xfrm>
        </p:spPr>
        <p:txBody>
          <a:bodyPr/>
          <a:lstStyle/>
          <a:p>
            <a:r>
              <a:rPr lang="is-IS" dirty="0"/>
              <a:t>Vaxtaákvörðun</a:t>
            </a:r>
          </a:p>
        </p:txBody>
      </p:sp>
    </p:spTree>
    <p:extLst>
      <p:ext uri="{BB962C8B-B14F-4D97-AF65-F5344CB8AC3E}">
        <p14:creationId xmlns:p14="http://schemas.microsoft.com/office/powerpoint/2010/main" val="811376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C5DAD5-1B9D-C1E8-9CBD-D3BAF766EB29}"/>
              </a:ext>
            </a:extLst>
          </p:cNvPr>
          <p:cNvSpPr>
            <a:spLocks noGrp="1"/>
          </p:cNvSpPr>
          <p:nvPr>
            <p:ph idx="1"/>
          </p:nvPr>
        </p:nvSpPr>
        <p:spPr/>
        <p:txBody>
          <a:bodyPr/>
          <a:lstStyle/>
          <a:p>
            <a:r>
              <a:rPr lang="is-IS" dirty="0"/>
              <a:t>Verðbólga minnkaði úr 8% í september í 7,9% í október – hefur nú verið yfir 7,5% í 1,5 ár</a:t>
            </a:r>
          </a:p>
          <a:p>
            <a:r>
              <a:rPr lang="is-IS" dirty="0"/>
              <a:t>Verðbólga án húsnæðis svipuð: VNV án húsnæðis 7,3% og HICP 7,6% … en vísbendingar eru um minnkandi verðbólguhraða …</a:t>
            </a:r>
          </a:p>
          <a:p>
            <a:r>
              <a:rPr lang="is-IS" dirty="0"/>
              <a:t>… og undirliggjandi verðbólga minnkar aðeins: meðaltal mælikvarða 6,3% í október en var 6,5% í september og mest 7,5% í vor</a:t>
            </a:r>
          </a:p>
        </p:txBody>
      </p:sp>
      <p:sp>
        <p:nvSpPr>
          <p:cNvPr id="6" name="Title 5">
            <a:extLst>
              <a:ext uri="{FF2B5EF4-FFF2-40B4-BE49-F238E27FC236}">
                <a16:creationId xmlns:a16="http://schemas.microsoft.com/office/drawing/2014/main" id="{8E88C8B4-F761-5462-B681-FEBA5AEB0B97}"/>
              </a:ext>
            </a:extLst>
          </p:cNvPr>
          <p:cNvSpPr>
            <a:spLocks noGrp="1"/>
          </p:cNvSpPr>
          <p:nvPr>
            <p:ph type="ctrTitle"/>
          </p:nvPr>
        </p:nvSpPr>
        <p:spPr/>
        <p:txBody>
          <a:bodyPr>
            <a:normAutofit/>
          </a:bodyPr>
          <a:lstStyle/>
          <a:p>
            <a:r>
              <a:rPr lang="is-IS" dirty="0"/>
              <a:t>Hægir á verðbólgu en hún er enn vel yfir markmiði</a:t>
            </a:r>
          </a:p>
        </p:txBody>
      </p:sp>
      <p:sp>
        <p:nvSpPr>
          <p:cNvPr id="16" name="TextBox 15">
            <a:extLst>
              <a:ext uri="{FF2B5EF4-FFF2-40B4-BE49-F238E27FC236}">
                <a16:creationId xmlns:a16="http://schemas.microsoft.com/office/drawing/2014/main" id="{A56BFAE5-88A2-A811-7112-F5A966E4F7DE}"/>
              </a:ext>
            </a:extLst>
          </p:cNvPr>
          <p:cNvSpPr txBox="1"/>
          <p:nvPr/>
        </p:nvSpPr>
        <p:spPr>
          <a:xfrm>
            <a:off x="819400" y="8077200"/>
            <a:ext cx="14626000" cy="874931"/>
          </a:xfrm>
          <a:prstGeom prst="rect">
            <a:avLst/>
          </a:prstGeom>
          <a:noFill/>
        </p:spPr>
        <p:txBody>
          <a:bodyPr wrap="square" rtlCol="0" anchor="b" anchorCtr="0">
            <a:noAutofit/>
          </a:bodyPr>
          <a:lstStyle/>
          <a:p>
            <a:r>
              <a:rPr lang="is-IS" sz="1200" dirty="0">
                <a:solidFill>
                  <a:schemeClr val="bg1">
                    <a:lumMod val="50000"/>
                  </a:schemeClr>
                </a:solidFill>
              </a:rPr>
              <a:t>1. Árstíðarleiðréttar tölur (fyrir utan ársverðbólgu). </a:t>
            </a:r>
            <a:r>
              <a:rPr lang="is-IS" sz="1200" b="0" i="0" baseline="0" dirty="0">
                <a:solidFill>
                  <a:schemeClr val="bg1">
                    <a:lumMod val="50000"/>
                  </a:schemeClr>
                </a:solidFill>
                <a:effectLst/>
                <a:latin typeface="+mn-lt"/>
                <a:ea typeface="+mn-ea"/>
                <a:cs typeface="+mn-cs"/>
              </a:rPr>
              <a:t>Vegin ársverðbólga er metin með aðferð </a:t>
            </a:r>
            <a:r>
              <a:rPr lang="is-IS" sz="1200" b="0" i="0" baseline="0" dirty="0" err="1">
                <a:solidFill>
                  <a:schemeClr val="bg1">
                    <a:lumMod val="50000"/>
                  </a:schemeClr>
                </a:solidFill>
                <a:effectLst/>
                <a:latin typeface="+mn-lt"/>
                <a:ea typeface="+mn-ea"/>
                <a:cs typeface="+mn-cs"/>
              </a:rPr>
              <a:t>Eeckhout</a:t>
            </a:r>
            <a:r>
              <a:rPr lang="is-IS" sz="1200" b="0" i="0" baseline="0" dirty="0">
                <a:solidFill>
                  <a:schemeClr val="bg1">
                    <a:lumMod val="50000"/>
                  </a:schemeClr>
                </a:solidFill>
                <a:effectLst/>
                <a:latin typeface="+mn-lt"/>
                <a:ea typeface="+mn-ea"/>
                <a:cs typeface="+mn-cs"/>
              </a:rPr>
              <a:t> (2023) þar sem nýliðnar mánaðarbreytingar VNV fá meira vægi en eldri breytingar þar sem vogir mánaðarbreytingar eru fengnar með </a:t>
            </a:r>
            <a:r>
              <a:rPr lang="is-IS" sz="1200" b="0" i="0" baseline="0" dirty="0" err="1">
                <a:solidFill>
                  <a:schemeClr val="bg1">
                    <a:lumMod val="50000"/>
                  </a:schemeClr>
                </a:solidFill>
                <a:effectLst/>
                <a:latin typeface="+mn-lt"/>
                <a:ea typeface="+mn-ea"/>
                <a:cs typeface="+mn-cs"/>
              </a:rPr>
              <a:t>kúptu</a:t>
            </a:r>
            <a:r>
              <a:rPr lang="is-IS" sz="1200" b="0" i="0" baseline="0" dirty="0">
                <a:solidFill>
                  <a:schemeClr val="bg1">
                    <a:lumMod val="50000"/>
                  </a:schemeClr>
                </a:solidFill>
                <a:effectLst/>
                <a:latin typeface="+mn-lt"/>
                <a:ea typeface="+mn-ea"/>
                <a:cs typeface="+mn-cs"/>
              </a:rPr>
              <a:t> </a:t>
            </a:r>
            <a:r>
              <a:rPr lang="is-IS" sz="1200" b="0" i="0" baseline="0" dirty="0" err="1">
                <a:solidFill>
                  <a:schemeClr val="bg1">
                    <a:lumMod val="50000"/>
                  </a:schemeClr>
                </a:solidFill>
                <a:effectLst/>
                <a:latin typeface="+mn-lt"/>
                <a:ea typeface="+mn-ea"/>
                <a:cs typeface="+mn-cs"/>
              </a:rPr>
              <a:t>kernel</a:t>
            </a:r>
            <a:r>
              <a:rPr lang="is-IS" sz="1200" b="0" i="0" baseline="0" dirty="0">
                <a:solidFill>
                  <a:schemeClr val="bg1">
                    <a:lumMod val="50000"/>
                  </a:schemeClr>
                </a:solidFill>
                <a:effectLst/>
                <a:latin typeface="+mn-lt"/>
                <a:ea typeface="+mn-ea"/>
                <a:cs typeface="+mn-cs"/>
              </a:rPr>
              <a:t>-falli. </a:t>
            </a:r>
            <a:r>
              <a:rPr lang="is-IS" sz="1200" dirty="0">
                <a:solidFill>
                  <a:schemeClr val="bg1">
                    <a:lumMod val="50000"/>
                  </a:schemeClr>
                </a:solidFill>
              </a:rPr>
              <a:t>2. </a:t>
            </a:r>
            <a:r>
              <a:rPr lang="is-IS" sz="12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Undirliggjandi verðbólga er mæld með kjarnavísitölu (áhrif óbeinna skatta, sveiflukenndra matvöruliða, bensíns, opinberrar þjónustu og raunvaxtakostnaðar húsnæðislána eru undanskilin) og tölfræðilegum mælikvörðum (vegið miðgildi, klippt meðaltal, kvikt þáttalíkan og sameiginlegur þáttur vísitölu neysluverðs). </a:t>
            </a:r>
            <a:endParaRPr lang="is-IS" sz="1200" dirty="0">
              <a:solidFill>
                <a:schemeClr val="bg1">
                  <a:lumMod val="50000"/>
                </a:schemeClr>
              </a:solidFill>
            </a:endParaRPr>
          </a:p>
          <a:p>
            <a:r>
              <a:rPr lang="is-IS" sz="1200" i="1" dirty="0">
                <a:solidFill>
                  <a:schemeClr val="bg1">
                    <a:lumMod val="50000"/>
                  </a:schemeClr>
                </a:solidFill>
              </a:rPr>
              <a:t>Heimildir:</a:t>
            </a:r>
            <a:r>
              <a:rPr lang="is-IS" sz="1200" dirty="0">
                <a:solidFill>
                  <a:schemeClr val="bg1">
                    <a:lumMod val="50000"/>
                  </a:schemeClr>
                </a:solidFill>
              </a:rPr>
              <a:t> </a:t>
            </a:r>
            <a:r>
              <a:rPr lang="is-IS" sz="1200" b="0" i="0" baseline="0" dirty="0">
                <a:solidFill>
                  <a:schemeClr val="bg1">
                    <a:lumMod val="50000"/>
                  </a:schemeClr>
                </a:solidFill>
                <a:effectLst/>
                <a:latin typeface="+mn-lt"/>
                <a:ea typeface="+mn-ea"/>
                <a:cs typeface="+mn-cs"/>
              </a:rPr>
              <a:t>J. </a:t>
            </a:r>
            <a:r>
              <a:rPr lang="is-IS" sz="1200" b="0" i="0" baseline="0" dirty="0" err="1">
                <a:solidFill>
                  <a:schemeClr val="bg1">
                    <a:lumMod val="50000"/>
                  </a:schemeClr>
                </a:solidFill>
                <a:effectLst/>
                <a:latin typeface="+mn-lt"/>
                <a:ea typeface="+mn-ea"/>
                <a:cs typeface="+mn-cs"/>
              </a:rPr>
              <a:t>Eeckhout</a:t>
            </a:r>
            <a:r>
              <a:rPr lang="is-IS" sz="1200" b="0" i="0" baseline="0" dirty="0">
                <a:solidFill>
                  <a:schemeClr val="bg1">
                    <a:lumMod val="50000"/>
                  </a:schemeClr>
                </a:solidFill>
                <a:effectLst/>
                <a:latin typeface="+mn-lt"/>
                <a:ea typeface="+mn-ea"/>
                <a:cs typeface="+mn-cs"/>
              </a:rPr>
              <a:t> (2023), „</a:t>
            </a:r>
            <a:r>
              <a:rPr lang="is-IS" sz="1200" b="0" i="0" baseline="0" dirty="0" err="1">
                <a:solidFill>
                  <a:schemeClr val="bg1">
                    <a:lumMod val="50000"/>
                  </a:schemeClr>
                </a:solidFill>
                <a:effectLst/>
                <a:latin typeface="+mn-lt"/>
                <a:ea typeface="+mn-ea"/>
                <a:cs typeface="+mn-cs"/>
              </a:rPr>
              <a:t>Instantaneous</a:t>
            </a:r>
            <a:r>
              <a:rPr lang="is-IS" sz="1200" b="0" i="0" baseline="0" dirty="0">
                <a:solidFill>
                  <a:schemeClr val="bg1">
                    <a:lumMod val="50000"/>
                  </a:schemeClr>
                </a:solidFill>
                <a:effectLst/>
                <a:latin typeface="+mn-lt"/>
                <a:ea typeface="+mn-ea"/>
                <a:cs typeface="+mn-cs"/>
              </a:rPr>
              <a:t> </a:t>
            </a:r>
            <a:r>
              <a:rPr lang="is-IS" sz="1200" b="0" i="0" baseline="0" dirty="0" err="1">
                <a:solidFill>
                  <a:schemeClr val="bg1">
                    <a:lumMod val="50000"/>
                  </a:schemeClr>
                </a:solidFill>
                <a:effectLst/>
                <a:latin typeface="+mn-lt"/>
                <a:ea typeface="+mn-ea"/>
                <a:cs typeface="+mn-cs"/>
              </a:rPr>
              <a:t>inflation</a:t>
            </a:r>
            <a:r>
              <a:rPr lang="is-IS" sz="1200" b="0" i="0" baseline="0" dirty="0">
                <a:solidFill>
                  <a:schemeClr val="bg1">
                    <a:lumMod val="50000"/>
                  </a:schemeClr>
                </a:solidFill>
                <a:effectLst/>
                <a:latin typeface="+mn-lt"/>
                <a:ea typeface="+mn-ea"/>
                <a:cs typeface="+mn-cs"/>
              </a:rPr>
              <a:t>“, UPF Barcelona, Hagstofa Íslands, Seðlabanki Íslands.</a:t>
            </a:r>
            <a:endParaRPr lang="is-IS" sz="1200" dirty="0">
              <a:solidFill>
                <a:schemeClr val="bg1">
                  <a:lumMod val="50000"/>
                </a:schemeClr>
              </a:solidFill>
            </a:endParaRPr>
          </a:p>
        </p:txBody>
      </p:sp>
      <p:pic>
        <p:nvPicPr>
          <p:cNvPr id="7" name="Content Placeholder 6">
            <a:extLst>
              <a:ext uri="{FF2B5EF4-FFF2-40B4-BE49-F238E27FC236}">
                <a16:creationId xmlns:a16="http://schemas.microsoft.com/office/drawing/2014/main" id="{F7BB6A18-F8EF-8BB2-9CDA-10D3A7074DC5}"/>
              </a:ext>
            </a:extLst>
          </p:cNvPr>
          <p:cNvPicPr>
            <a:picLocks noGrp="1"/>
          </p:cNvPicPr>
          <p:nvPr>
            <p:ph sz="quarter" idx="17"/>
          </p:nvPr>
        </p:nvPicPr>
        <p:blipFill>
          <a:blip r:embed="rId2"/>
          <a:stretch>
            <a:fillRect/>
          </a:stretch>
        </p:blipFill>
        <p:spPr>
          <a:xfrm>
            <a:off x="720000" y="2520000"/>
            <a:ext cx="4752000" cy="5400000"/>
          </a:xfrm>
          <a:prstGeom prst="rect">
            <a:avLst/>
          </a:prstGeom>
        </p:spPr>
      </p:pic>
      <p:pic>
        <p:nvPicPr>
          <p:cNvPr id="12" name="Content Placeholder 11">
            <a:extLst>
              <a:ext uri="{FF2B5EF4-FFF2-40B4-BE49-F238E27FC236}">
                <a16:creationId xmlns:a16="http://schemas.microsoft.com/office/drawing/2014/main" id="{F1EA8B36-11FC-6E2A-8DC7-C6302CA0CEAB}"/>
              </a:ext>
            </a:extLst>
          </p:cNvPr>
          <p:cNvPicPr>
            <a:picLocks noGrp="1"/>
          </p:cNvPicPr>
          <p:nvPr>
            <p:ph sz="quarter" idx="18"/>
          </p:nvPr>
        </p:nvPicPr>
        <p:blipFill>
          <a:blip r:embed="rId3"/>
          <a:stretch>
            <a:fillRect/>
          </a:stretch>
        </p:blipFill>
        <p:spPr>
          <a:xfrm>
            <a:off x="5724000" y="2520000"/>
            <a:ext cx="4752000" cy="5400000"/>
          </a:xfrm>
          <a:prstGeom prst="rect">
            <a:avLst/>
          </a:prstGeom>
        </p:spPr>
      </p:pic>
      <p:pic>
        <p:nvPicPr>
          <p:cNvPr id="15" name="Content Placeholder 14">
            <a:extLst>
              <a:ext uri="{FF2B5EF4-FFF2-40B4-BE49-F238E27FC236}">
                <a16:creationId xmlns:a16="http://schemas.microsoft.com/office/drawing/2014/main" id="{D34772D3-401D-CD70-D366-28D4F941D9F4}"/>
              </a:ext>
            </a:extLst>
          </p:cNvPr>
          <p:cNvPicPr>
            <a:picLocks noGrp="1"/>
          </p:cNvPicPr>
          <p:nvPr>
            <p:ph sz="quarter" idx="19"/>
          </p:nvPr>
        </p:nvPicPr>
        <p:blipFill>
          <a:blip r:embed="rId4"/>
          <a:stretch>
            <a:fillRect/>
          </a:stretch>
        </p:blipFill>
        <p:spPr>
          <a:xfrm>
            <a:off x="10728000" y="2520000"/>
            <a:ext cx="4752000" cy="5400000"/>
          </a:xfrm>
          <a:prstGeom prst="rect">
            <a:avLst/>
          </a:prstGeom>
        </p:spPr>
      </p:pic>
    </p:spTree>
    <p:extLst>
      <p:ext uri="{BB962C8B-B14F-4D97-AF65-F5344CB8AC3E}">
        <p14:creationId xmlns:p14="http://schemas.microsoft.com/office/powerpoint/2010/main" val="1422343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BBCAA0-8011-6DBC-6E20-84477020CB7B}"/>
              </a:ext>
            </a:extLst>
          </p:cNvPr>
          <p:cNvSpPr>
            <a:spLocks noGrp="1"/>
          </p:cNvSpPr>
          <p:nvPr>
            <p:ph idx="1"/>
          </p:nvPr>
        </p:nvSpPr>
        <p:spPr>
          <a:xfrm>
            <a:off x="817200" y="1219200"/>
            <a:ext cx="15007000" cy="1299600"/>
          </a:xfrm>
        </p:spPr>
        <p:txBody>
          <a:bodyPr/>
          <a:lstStyle/>
          <a:p>
            <a:r>
              <a:rPr lang="is-IS" dirty="0"/>
              <a:t>Bensínverð er 2% lægra en fyrir ári og hægt hefur á innfluttum verðhækkunum: 5,4% árshækkun í október en yfir 8% í byrjun árs</a:t>
            </a:r>
          </a:p>
          <a:p>
            <a:r>
              <a:rPr lang="is-IS" dirty="0"/>
              <a:t>Við bætast miklar hækkanir á innlendri vöru (dagvara 11,5% í október og innlendar vörur alls 10,8%) og þjónustu (tæplega 8%)</a:t>
            </a:r>
          </a:p>
          <a:p>
            <a:r>
              <a:rPr lang="is-IS" dirty="0"/>
              <a:t>Enn um 40% útgjaldaflokka sem hækkar meira en 10% milli ára og um ⅔ flokka sem hækkar meira en 7,5% milli ára</a:t>
            </a:r>
          </a:p>
        </p:txBody>
      </p:sp>
      <p:sp>
        <p:nvSpPr>
          <p:cNvPr id="6" name="Title 5">
            <a:extLst>
              <a:ext uri="{FF2B5EF4-FFF2-40B4-BE49-F238E27FC236}">
                <a16:creationId xmlns:a16="http://schemas.microsoft.com/office/drawing/2014/main" id="{CCC9C52A-0FFA-A387-3CF1-6514DBFBB552}"/>
              </a:ext>
            </a:extLst>
          </p:cNvPr>
          <p:cNvSpPr>
            <a:spLocks noGrp="1"/>
          </p:cNvSpPr>
          <p:nvPr>
            <p:ph type="ctrTitle"/>
          </p:nvPr>
        </p:nvSpPr>
        <p:spPr/>
        <p:txBody>
          <a:bodyPr/>
          <a:lstStyle/>
          <a:p>
            <a:r>
              <a:rPr lang="is-IS" dirty="0"/>
              <a:t>Enn miklar hækkanir innlendrar vöru og þjónustu</a:t>
            </a:r>
          </a:p>
        </p:txBody>
      </p:sp>
      <p:pic>
        <p:nvPicPr>
          <p:cNvPr id="5" name="Content Placeholder 4">
            <a:extLst>
              <a:ext uri="{FF2B5EF4-FFF2-40B4-BE49-F238E27FC236}">
                <a16:creationId xmlns:a16="http://schemas.microsoft.com/office/drawing/2014/main" id="{2D97F95B-3E2A-69AA-DAC7-FEB80CD4F149}"/>
              </a:ext>
            </a:extLst>
          </p:cNvPr>
          <p:cNvPicPr>
            <a:picLocks noGrp="1"/>
          </p:cNvPicPr>
          <p:nvPr>
            <p:ph sz="quarter" idx="17"/>
          </p:nvPr>
        </p:nvPicPr>
        <p:blipFill>
          <a:blip r:embed="rId2"/>
          <a:stretch>
            <a:fillRect/>
          </a:stretch>
        </p:blipFill>
        <p:spPr>
          <a:xfrm>
            <a:off x="720000" y="2520000"/>
            <a:ext cx="4752000" cy="5400000"/>
          </a:xfrm>
          <a:prstGeom prst="rect">
            <a:avLst/>
          </a:prstGeom>
        </p:spPr>
      </p:pic>
      <p:pic>
        <p:nvPicPr>
          <p:cNvPr id="12" name="Content Placeholder 11">
            <a:extLst>
              <a:ext uri="{FF2B5EF4-FFF2-40B4-BE49-F238E27FC236}">
                <a16:creationId xmlns:a16="http://schemas.microsoft.com/office/drawing/2014/main" id="{809C9E1E-23FB-09E6-68F6-C539DBFA35BE}"/>
              </a:ext>
            </a:extLst>
          </p:cNvPr>
          <p:cNvPicPr>
            <a:picLocks noGrp="1"/>
          </p:cNvPicPr>
          <p:nvPr>
            <p:ph sz="quarter" idx="18"/>
          </p:nvPr>
        </p:nvPicPr>
        <p:blipFill>
          <a:blip r:embed="rId3"/>
          <a:stretch>
            <a:fillRect/>
          </a:stretch>
        </p:blipFill>
        <p:spPr>
          <a:xfrm>
            <a:off x="5724000" y="2520000"/>
            <a:ext cx="4752000" cy="5400000"/>
          </a:xfrm>
          <a:prstGeom prst="rect">
            <a:avLst/>
          </a:prstGeom>
        </p:spPr>
      </p:pic>
      <p:sp>
        <p:nvSpPr>
          <p:cNvPr id="16" name="TextBox 15">
            <a:extLst>
              <a:ext uri="{FF2B5EF4-FFF2-40B4-BE49-F238E27FC236}">
                <a16:creationId xmlns:a16="http://schemas.microsoft.com/office/drawing/2014/main" id="{6DE0EA60-58E4-25C3-B84A-5018930CB84B}"/>
              </a:ext>
            </a:extLst>
          </p:cNvPr>
          <p:cNvSpPr txBox="1"/>
          <p:nvPr/>
        </p:nvSpPr>
        <p:spPr>
          <a:xfrm>
            <a:off x="819400" y="8382001"/>
            <a:ext cx="14626000" cy="570130"/>
          </a:xfrm>
          <a:prstGeom prst="rect">
            <a:avLst/>
          </a:prstGeom>
          <a:noFill/>
        </p:spPr>
        <p:txBody>
          <a:bodyPr wrap="square" rtlCol="0" anchor="b" anchorCtr="0">
            <a:noAutofit/>
          </a:bodyPr>
          <a:lstStyle/>
          <a:p>
            <a:r>
              <a:rPr lang="is-IS" sz="1200" dirty="0">
                <a:solidFill>
                  <a:schemeClr val="bg1">
                    <a:lumMod val="50000"/>
                  </a:schemeClr>
                </a:solidFill>
              </a:rPr>
              <a:t>1. </a:t>
            </a:r>
            <a:r>
              <a:rPr lang="is-IS" sz="1200" b="0" i="0" baseline="0" dirty="0">
                <a:solidFill>
                  <a:schemeClr val="bg1">
                    <a:lumMod val="50000"/>
                  </a:schemeClr>
                </a:solidFill>
                <a:effectLst/>
                <a:latin typeface="+mn-lt"/>
                <a:ea typeface="+mn-ea"/>
                <a:cs typeface="+mn-cs"/>
              </a:rPr>
              <a:t>Hlutfall af neyslukörfu VNV flokkað eftir árshækkun.</a:t>
            </a:r>
            <a:endParaRPr lang="is-IS" sz="1200" dirty="0">
              <a:solidFill>
                <a:schemeClr val="bg1">
                  <a:lumMod val="50000"/>
                </a:schemeClr>
              </a:solidFill>
            </a:endParaRPr>
          </a:p>
          <a:p>
            <a:r>
              <a:rPr lang="is-IS" sz="1200" i="1" dirty="0">
                <a:solidFill>
                  <a:schemeClr val="bg1">
                    <a:lumMod val="50000"/>
                  </a:schemeClr>
                </a:solidFill>
              </a:rPr>
              <a:t>Heimildir:</a:t>
            </a:r>
            <a:r>
              <a:rPr lang="is-IS" sz="1200" dirty="0">
                <a:solidFill>
                  <a:schemeClr val="bg1">
                    <a:lumMod val="50000"/>
                  </a:schemeClr>
                </a:solidFill>
              </a:rPr>
              <a:t> Hagstofa Íslands, Seðlabanki Íslands.</a:t>
            </a:r>
          </a:p>
        </p:txBody>
      </p:sp>
      <p:pic>
        <p:nvPicPr>
          <p:cNvPr id="8" name="Content Placeholder 7">
            <a:extLst>
              <a:ext uri="{FF2B5EF4-FFF2-40B4-BE49-F238E27FC236}">
                <a16:creationId xmlns:a16="http://schemas.microsoft.com/office/drawing/2014/main" id="{BFCB1A23-7C00-4BD7-582B-3A8715A667E7}"/>
              </a:ext>
            </a:extLst>
          </p:cNvPr>
          <p:cNvPicPr>
            <a:picLocks noGrp="1"/>
          </p:cNvPicPr>
          <p:nvPr>
            <p:ph sz="quarter" idx="19"/>
          </p:nvPr>
        </p:nvPicPr>
        <p:blipFill>
          <a:blip r:embed="rId4"/>
          <a:stretch>
            <a:fillRect/>
          </a:stretch>
        </p:blipFill>
        <p:spPr>
          <a:xfrm>
            <a:off x="10728000" y="2520000"/>
            <a:ext cx="4752000" cy="5400000"/>
          </a:xfrm>
          <a:prstGeom prst="rect">
            <a:avLst/>
          </a:prstGeom>
        </p:spPr>
      </p:pic>
    </p:spTree>
    <p:extLst>
      <p:ext uri="{BB962C8B-B14F-4D97-AF65-F5344CB8AC3E}">
        <p14:creationId xmlns:p14="http://schemas.microsoft.com/office/powerpoint/2010/main" val="395786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4516F3-5A01-21CC-8D21-7A19BC149386}"/>
              </a:ext>
            </a:extLst>
          </p:cNvPr>
          <p:cNvSpPr>
            <a:spLocks noGrp="1"/>
          </p:cNvSpPr>
          <p:nvPr>
            <p:ph idx="1"/>
          </p:nvPr>
        </p:nvSpPr>
        <p:spPr>
          <a:xfrm>
            <a:off x="817200" y="1219200"/>
            <a:ext cx="14930800" cy="1299600"/>
          </a:xfrm>
        </p:spPr>
        <p:txBody>
          <a:bodyPr/>
          <a:lstStyle/>
          <a:p>
            <a:r>
              <a:rPr lang="is-IS" dirty="0"/>
              <a:t>Hrávöruverð lækkar og mæld verðbólga í helstu viðskiptalöndum minnkar hratt en undirliggjandi verðbólga minnkar hægar</a:t>
            </a:r>
          </a:p>
          <a:p>
            <a:r>
              <a:rPr lang="is-IS" dirty="0"/>
              <a:t>Gengi ISK hækkaði um ríflega 5% í sumar en hefur lækkað aftur – sérstaklega eftir að jarðhræringar á Reykjanesi hófust …</a:t>
            </a:r>
          </a:p>
          <a:p>
            <a:r>
              <a:rPr lang="is-IS" dirty="0"/>
              <a:t>… ISK er nú 6½% lægra en í ágúst – þar af hefur hún lækkað um 3½% frá því í byrjun nóvember en er svipað og á sama tíma í fyrra</a:t>
            </a:r>
          </a:p>
        </p:txBody>
      </p:sp>
      <p:sp>
        <p:nvSpPr>
          <p:cNvPr id="6" name="Title 5">
            <a:extLst>
              <a:ext uri="{FF2B5EF4-FFF2-40B4-BE49-F238E27FC236}">
                <a16:creationId xmlns:a16="http://schemas.microsoft.com/office/drawing/2014/main" id="{618624F3-D9C0-5297-6E4D-821A07001CFB}"/>
              </a:ext>
            </a:extLst>
          </p:cNvPr>
          <p:cNvSpPr>
            <a:spLocks noGrp="1"/>
          </p:cNvSpPr>
          <p:nvPr>
            <p:ph type="ctrTitle"/>
          </p:nvPr>
        </p:nvSpPr>
        <p:spPr/>
        <p:txBody>
          <a:bodyPr/>
          <a:lstStyle/>
          <a:p>
            <a:r>
              <a:rPr lang="is-IS" dirty="0"/>
              <a:t>Alþjóðleg verðbólga minnkar en ISK lækkar á móti</a:t>
            </a:r>
          </a:p>
        </p:txBody>
      </p:sp>
      <p:sp>
        <p:nvSpPr>
          <p:cNvPr id="13" name="TextBox 12">
            <a:extLst>
              <a:ext uri="{FF2B5EF4-FFF2-40B4-BE49-F238E27FC236}">
                <a16:creationId xmlns:a16="http://schemas.microsoft.com/office/drawing/2014/main" id="{447BF941-1859-0FCE-D389-1CEC7E687BA4}"/>
              </a:ext>
            </a:extLst>
          </p:cNvPr>
          <p:cNvSpPr txBox="1"/>
          <p:nvPr/>
        </p:nvSpPr>
        <p:spPr>
          <a:xfrm>
            <a:off x="819400" y="8229600"/>
            <a:ext cx="14626000" cy="722531"/>
          </a:xfrm>
          <a:prstGeom prst="rect">
            <a:avLst/>
          </a:prstGeom>
          <a:noFill/>
        </p:spPr>
        <p:txBody>
          <a:bodyPr wrap="square" rtlCol="0" anchor="b" anchorCtr="0">
            <a:noAutofit/>
          </a:bodyPr>
          <a:lstStyle/>
          <a:p>
            <a:r>
              <a:rPr lang="is-IS" sz="1200" i="0" dirty="0">
                <a:solidFill>
                  <a:schemeClr val="bg1">
                    <a:lumMod val="50000"/>
                  </a:schemeClr>
                </a:solidFill>
              </a:rPr>
              <a:t>1. </a:t>
            </a:r>
            <a:r>
              <a:rPr lang="is-IS" sz="1200" dirty="0">
                <a:solidFill>
                  <a:schemeClr val="bg1">
                    <a:lumMod val="50000"/>
                  </a:schemeClr>
                </a:solidFill>
                <a:effectLst/>
                <a:latin typeface="+mn-lt"/>
                <a:ea typeface="+mn-ea"/>
                <a:cs typeface="+mn-cs"/>
              </a:rPr>
              <a:t>Brent verð á hráolíu. Nóvembertölur sýna meðaltal mánaðar til og með 17. nóvember.</a:t>
            </a:r>
            <a:r>
              <a:rPr lang="is-IS" sz="1200" dirty="0">
                <a:solidFill>
                  <a:schemeClr val="bg1">
                    <a:lumMod val="50000"/>
                  </a:schemeClr>
                </a:solidFill>
              </a:rPr>
              <a:t> </a:t>
            </a:r>
            <a:r>
              <a:rPr lang="is-IS" sz="1200" dirty="0">
                <a:solidFill>
                  <a:schemeClr val="bg1">
                    <a:lumMod val="50000"/>
                  </a:schemeClr>
                </a:solidFill>
                <a:effectLst/>
                <a:latin typeface="+mn-lt"/>
                <a:ea typeface="+mn-ea"/>
                <a:cs typeface="+mn-cs"/>
              </a:rPr>
              <a:t>Skyggða svæðið sýnir tímabilið frá upphafi stríðsátaka í Úkraínu.</a:t>
            </a:r>
            <a:r>
              <a:rPr lang="is-IS" sz="1200" i="0" dirty="0">
                <a:solidFill>
                  <a:schemeClr val="bg1">
                    <a:lumMod val="50000"/>
                  </a:schemeClr>
                </a:solidFill>
              </a:rPr>
              <a:t> 2. Undirliggjandi verðbólga mæld sem v</a:t>
            </a:r>
            <a:r>
              <a:rPr lang="is-IS" sz="1200" dirty="0">
                <a:solidFill>
                  <a:schemeClr val="bg1">
                    <a:lumMod val="50000"/>
                  </a:schemeClr>
                </a:solidFill>
              </a:rPr>
              <a:t>erðbólga án orkuverðs og matvælaverðs, nema í Noregi (án orkuverðs og skattabreytinga) og Svíþjóð (án orkuverðs en miðað við fasta vexti). Október</a:t>
            </a:r>
            <a:r>
              <a:rPr lang="is-IS" sz="1200" i="0" baseline="0" dirty="0">
                <a:solidFill>
                  <a:schemeClr val="bg1">
                    <a:lumMod val="50000"/>
                  </a:schemeClr>
                </a:solidFill>
              </a:rPr>
              <a:t>tölur byggjast á áætlun.</a:t>
            </a:r>
            <a:r>
              <a:rPr lang="is-IS" sz="1200" dirty="0">
                <a:solidFill>
                  <a:schemeClr val="bg1">
                    <a:lumMod val="50000"/>
                  </a:schemeClr>
                </a:solidFill>
              </a:rPr>
              <a:t> </a:t>
            </a:r>
            <a:r>
              <a:rPr lang="is-IS" sz="1200" i="0" dirty="0">
                <a:solidFill>
                  <a:schemeClr val="bg1">
                    <a:lumMod val="50000"/>
                  </a:schemeClr>
                </a:solidFill>
              </a:rPr>
              <a:t>3. </a:t>
            </a:r>
            <a:r>
              <a:rPr lang="is-IS" sz="1200" dirty="0">
                <a:solidFill>
                  <a:schemeClr val="bg1">
                    <a:lumMod val="50000"/>
                  </a:schemeClr>
                </a:solidFill>
                <a:cs typeface="Arial"/>
              </a:rPr>
              <a:t>Verð erlendra gjaldmiðla í krónum (þröng viðskiptavog).</a:t>
            </a:r>
            <a:endParaRPr lang="is-IS" sz="1200" dirty="0">
              <a:solidFill>
                <a:schemeClr val="bg1">
                  <a:lumMod val="50000"/>
                </a:schemeClr>
              </a:solidFill>
            </a:endParaRPr>
          </a:p>
          <a:p>
            <a:r>
              <a:rPr lang="is-IS" sz="1200" i="1" dirty="0">
                <a:solidFill>
                  <a:schemeClr val="bg1">
                    <a:lumMod val="50000"/>
                  </a:schemeClr>
                </a:solidFill>
              </a:rPr>
              <a:t>Heimildir:</a:t>
            </a:r>
            <a:r>
              <a:rPr lang="is-IS" sz="1200" dirty="0">
                <a:solidFill>
                  <a:schemeClr val="bg1">
                    <a:lumMod val="50000"/>
                  </a:schemeClr>
                </a:solidFill>
              </a:rPr>
              <a:t> Alþjóðabankinn, </a:t>
            </a:r>
            <a:r>
              <a:rPr lang="is-IS" sz="1200" dirty="0" err="1">
                <a:solidFill>
                  <a:schemeClr val="bg1">
                    <a:lumMod val="50000"/>
                  </a:schemeClr>
                </a:solidFill>
              </a:rPr>
              <a:t>Refinitive</a:t>
            </a:r>
            <a:r>
              <a:rPr lang="is-IS" sz="1200" dirty="0">
                <a:solidFill>
                  <a:schemeClr val="bg1">
                    <a:lumMod val="50000"/>
                  </a:schemeClr>
                </a:solidFill>
              </a:rPr>
              <a:t> </a:t>
            </a:r>
            <a:r>
              <a:rPr lang="is-IS" sz="1200" dirty="0" err="1">
                <a:solidFill>
                  <a:schemeClr val="bg1">
                    <a:lumMod val="50000"/>
                  </a:schemeClr>
                </a:solidFill>
              </a:rPr>
              <a:t>Datastream</a:t>
            </a:r>
            <a:r>
              <a:rPr lang="is-IS" sz="1200" dirty="0">
                <a:solidFill>
                  <a:schemeClr val="bg1">
                    <a:lumMod val="50000"/>
                  </a:schemeClr>
                </a:solidFill>
              </a:rPr>
              <a:t>, Seðlabanki Íslands.</a:t>
            </a:r>
          </a:p>
        </p:txBody>
      </p:sp>
      <p:pic>
        <p:nvPicPr>
          <p:cNvPr id="7" name="Content Placeholder 6">
            <a:extLst>
              <a:ext uri="{FF2B5EF4-FFF2-40B4-BE49-F238E27FC236}">
                <a16:creationId xmlns:a16="http://schemas.microsoft.com/office/drawing/2014/main" id="{1A95BB23-727E-A5E2-F19E-54971976814B}"/>
              </a:ext>
            </a:extLst>
          </p:cNvPr>
          <p:cNvPicPr>
            <a:picLocks noGrp="1"/>
          </p:cNvPicPr>
          <p:nvPr>
            <p:ph sz="quarter" idx="17"/>
          </p:nvPr>
        </p:nvPicPr>
        <p:blipFill>
          <a:blip r:embed="rId2"/>
          <a:stretch>
            <a:fillRect/>
          </a:stretch>
        </p:blipFill>
        <p:spPr>
          <a:xfrm>
            <a:off x="720000" y="2520000"/>
            <a:ext cx="4752000" cy="5400000"/>
          </a:xfrm>
          <a:prstGeom prst="rect">
            <a:avLst/>
          </a:prstGeom>
        </p:spPr>
      </p:pic>
      <p:pic>
        <p:nvPicPr>
          <p:cNvPr id="10" name="Content Placeholder 9">
            <a:extLst>
              <a:ext uri="{FF2B5EF4-FFF2-40B4-BE49-F238E27FC236}">
                <a16:creationId xmlns:a16="http://schemas.microsoft.com/office/drawing/2014/main" id="{988A2C6E-09AA-741F-4FFE-4E5071A92F7A}"/>
              </a:ext>
            </a:extLst>
          </p:cNvPr>
          <p:cNvPicPr>
            <a:picLocks noGrp="1"/>
          </p:cNvPicPr>
          <p:nvPr>
            <p:ph sz="quarter" idx="18"/>
          </p:nvPr>
        </p:nvPicPr>
        <p:blipFill>
          <a:blip r:embed="rId3"/>
          <a:stretch>
            <a:fillRect/>
          </a:stretch>
        </p:blipFill>
        <p:spPr>
          <a:xfrm>
            <a:off x="5724000" y="2520000"/>
            <a:ext cx="4752000" cy="5400000"/>
          </a:xfrm>
          <a:prstGeom prst="rect">
            <a:avLst/>
          </a:prstGeom>
        </p:spPr>
      </p:pic>
      <p:pic>
        <p:nvPicPr>
          <p:cNvPr id="5" name="Content Placeholder 4">
            <a:extLst>
              <a:ext uri="{FF2B5EF4-FFF2-40B4-BE49-F238E27FC236}">
                <a16:creationId xmlns:a16="http://schemas.microsoft.com/office/drawing/2014/main" id="{217F43C4-BEA7-9920-5403-7BC21AE3E949}"/>
              </a:ext>
            </a:extLst>
          </p:cNvPr>
          <p:cNvPicPr>
            <a:picLocks noGrp="1"/>
          </p:cNvPicPr>
          <p:nvPr>
            <p:ph sz="quarter" idx="19"/>
          </p:nvPr>
        </p:nvPicPr>
        <p:blipFill>
          <a:blip r:embed="rId4"/>
          <a:stretch>
            <a:fillRect/>
          </a:stretch>
        </p:blipFill>
        <p:spPr>
          <a:xfrm>
            <a:off x="10728000" y="2520000"/>
            <a:ext cx="4752000" cy="5400000"/>
          </a:xfrm>
          <a:prstGeom prst="rect">
            <a:avLst/>
          </a:prstGeom>
        </p:spPr>
      </p:pic>
    </p:spTree>
    <p:extLst>
      <p:ext uri="{BB962C8B-B14F-4D97-AF65-F5344CB8AC3E}">
        <p14:creationId xmlns:p14="http://schemas.microsoft.com/office/powerpoint/2010/main" val="227208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52DFEB-683E-0244-1EC1-25A5EFA20766}"/>
              </a:ext>
            </a:extLst>
          </p:cNvPr>
          <p:cNvSpPr>
            <a:spLocks noGrp="1"/>
          </p:cNvSpPr>
          <p:nvPr>
            <p:ph idx="1"/>
          </p:nvPr>
        </p:nvSpPr>
        <p:spPr>
          <a:xfrm>
            <a:off x="817200" y="1219200"/>
            <a:ext cx="15159400" cy="1299600"/>
          </a:xfrm>
        </p:spPr>
        <p:txBody>
          <a:bodyPr/>
          <a:lstStyle/>
          <a:p>
            <a:r>
              <a:rPr lang="is-IS" dirty="0"/>
              <a:t>Verulega hefur hægt á árshækkun húsnæðisverðs … en laun halda áfram að hækka hratt og raunlaun tekin að hækka aftur</a:t>
            </a:r>
          </a:p>
          <a:p>
            <a:r>
              <a:rPr lang="is-IS" dirty="0"/>
              <a:t>Hækkun launakostnaðar hefur vegið þyngra í verðbólgu síðustu tveggja ára en aukinn hagnaður fyrirtækja ...</a:t>
            </a:r>
          </a:p>
          <a:p>
            <a:r>
              <a:rPr lang="is-IS" dirty="0"/>
              <a:t>… en framlag launakostnaðar og hagnaðar þó meira en sögulega – en ekki að sjá að aukna verðbólgu megi rekja til hærri álagningar</a:t>
            </a:r>
          </a:p>
        </p:txBody>
      </p:sp>
      <p:pic>
        <p:nvPicPr>
          <p:cNvPr id="7" name="Content Placeholder 6">
            <a:extLst>
              <a:ext uri="{FF2B5EF4-FFF2-40B4-BE49-F238E27FC236}">
                <a16:creationId xmlns:a16="http://schemas.microsoft.com/office/drawing/2014/main" id="{A7C229E4-6ABA-3D5A-3868-2E1E5B5AACB2}"/>
              </a:ext>
            </a:extLst>
          </p:cNvPr>
          <p:cNvPicPr>
            <a:picLocks noGrp="1"/>
          </p:cNvPicPr>
          <p:nvPr>
            <p:ph sz="quarter" idx="17"/>
          </p:nvPr>
        </p:nvPicPr>
        <p:blipFill>
          <a:blip r:embed="rId2"/>
          <a:stretch>
            <a:fillRect/>
          </a:stretch>
        </p:blipFill>
        <p:spPr>
          <a:xfrm>
            <a:off x="720000" y="2520000"/>
            <a:ext cx="4752000" cy="5400000"/>
          </a:xfrm>
          <a:prstGeom prst="rect">
            <a:avLst/>
          </a:prstGeom>
        </p:spPr>
      </p:pic>
      <p:pic>
        <p:nvPicPr>
          <p:cNvPr id="8" name="Content Placeholder 7">
            <a:extLst>
              <a:ext uri="{FF2B5EF4-FFF2-40B4-BE49-F238E27FC236}">
                <a16:creationId xmlns:a16="http://schemas.microsoft.com/office/drawing/2014/main" id="{84BBA121-8DE4-17D1-4831-A534482D839E}"/>
              </a:ext>
            </a:extLst>
          </p:cNvPr>
          <p:cNvPicPr>
            <a:picLocks noGrp="1"/>
          </p:cNvPicPr>
          <p:nvPr>
            <p:ph sz="quarter" idx="18"/>
          </p:nvPr>
        </p:nvPicPr>
        <p:blipFill>
          <a:blip r:embed="rId3"/>
          <a:stretch>
            <a:fillRect/>
          </a:stretch>
        </p:blipFill>
        <p:spPr>
          <a:xfrm>
            <a:off x="5724000" y="2520000"/>
            <a:ext cx="4752000" cy="5400000"/>
          </a:xfrm>
          <a:prstGeom prst="rect">
            <a:avLst/>
          </a:prstGeom>
        </p:spPr>
      </p:pic>
      <p:sp>
        <p:nvSpPr>
          <p:cNvPr id="6" name="Title 5">
            <a:extLst>
              <a:ext uri="{FF2B5EF4-FFF2-40B4-BE49-F238E27FC236}">
                <a16:creationId xmlns:a16="http://schemas.microsoft.com/office/drawing/2014/main" id="{7289E83F-247B-77C9-008D-6DCE8D0D02B3}"/>
              </a:ext>
            </a:extLst>
          </p:cNvPr>
          <p:cNvSpPr>
            <a:spLocks noGrp="1"/>
          </p:cNvSpPr>
          <p:nvPr>
            <p:ph type="ctrTitle"/>
          </p:nvPr>
        </p:nvSpPr>
        <p:spPr>
          <a:xfrm>
            <a:off x="818025" y="546817"/>
            <a:ext cx="13253575" cy="668422"/>
          </a:xfrm>
        </p:spPr>
        <p:txBody>
          <a:bodyPr>
            <a:normAutofit/>
          </a:bodyPr>
          <a:lstStyle/>
          <a:p>
            <a:r>
              <a:rPr lang="is-IS" dirty="0"/>
              <a:t>Minni húsnæðisverðbólga en launahækkanir þrálátar</a:t>
            </a:r>
          </a:p>
        </p:txBody>
      </p:sp>
      <p:sp>
        <p:nvSpPr>
          <p:cNvPr id="10" name="TextBox 9">
            <a:extLst>
              <a:ext uri="{FF2B5EF4-FFF2-40B4-BE49-F238E27FC236}">
                <a16:creationId xmlns:a16="http://schemas.microsoft.com/office/drawing/2014/main" id="{A4A8001E-5088-931F-03FF-CEE78C1ECEF4}"/>
              </a:ext>
            </a:extLst>
          </p:cNvPr>
          <p:cNvSpPr txBox="1"/>
          <p:nvPr/>
        </p:nvSpPr>
        <p:spPr>
          <a:xfrm>
            <a:off x="819400" y="7920000"/>
            <a:ext cx="14626000" cy="1032131"/>
          </a:xfrm>
          <a:prstGeom prst="rect">
            <a:avLst/>
          </a:prstGeom>
          <a:noFill/>
        </p:spPr>
        <p:txBody>
          <a:bodyPr wrap="square" rtlCol="0" anchor="b" anchorCtr="0">
            <a:noAutofit/>
          </a:bodyPr>
          <a:lstStyle/>
          <a:p>
            <a:r>
              <a:rPr lang="is-IS" sz="1200" dirty="0">
                <a:solidFill>
                  <a:schemeClr val="bg1">
                    <a:lumMod val="50000"/>
                  </a:schemeClr>
                </a:solidFill>
                <a:cs typeface="Arial"/>
              </a:rPr>
              <a:t>1. </a:t>
            </a:r>
            <a:r>
              <a:rPr lang="is-IS" sz="1200" dirty="0">
                <a:solidFill>
                  <a:schemeClr val="bg1">
                    <a:lumMod val="50000"/>
                  </a:schemeClr>
                </a:solidFill>
              </a:rPr>
              <a:t>Húsnæðisverð á höfuðborgarsvæðinu. Hlutfall íbúða sem seldar eru yfir auglýstu söluverði af heildarfjölda íbúða á sölu. Þriggja mánaða hlaupandi meðaltal. 2. </a:t>
            </a:r>
            <a:r>
              <a:rPr lang="is-IS" sz="1200" b="0" i="0" u="none" strike="noStrike" baseline="0" dirty="0">
                <a:solidFill>
                  <a:schemeClr val="bg1">
                    <a:lumMod val="50000"/>
                  </a:schemeClr>
                </a:solidFill>
              </a:rPr>
              <a:t>Framlag launakostnaðar og rekstrarafgangs almennra atvinnufyrirtækja til hækkunar á verðvísitölu VLF samkvæmt tekjuskiptingaruppgjöri þjóðhagsreikninga. </a:t>
            </a:r>
            <a:r>
              <a:rPr lang="is-IS" sz="1200" dirty="0">
                <a:solidFill>
                  <a:schemeClr val="bg1">
                    <a:lumMod val="50000"/>
                  </a:schemeClr>
                </a:solidFill>
                <a:effectLst/>
                <a:ea typeface="Calibri" panose="020F0502020204030204" pitchFamily="34" charset="0"/>
              </a:rPr>
              <a:t>Almenn atvinnufyrirtæki eru fyrirtæki án fjármálastofnana úr tekjuskiptingaruppgjöri en að auki eru fyrirtæki í framleiðslu málma og í rafmagns-, gas- og hitaveitu undanskilin. „Annað“ sýnir því framlag rekstrarafgangs málm- og orkufyrirtækja, fjármálafyrirtækja, hins opinbera, félagasamtaka, heimila, afskrifta og skatta umfram styrkja</a:t>
            </a:r>
            <a:r>
              <a:rPr lang="is-IS" sz="1200" b="0" i="0" u="none" strike="noStrike" baseline="0" dirty="0">
                <a:solidFill>
                  <a:schemeClr val="bg1">
                    <a:lumMod val="50000"/>
                  </a:schemeClr>
                </a:solidFill>
              </a:rPr>
              <a:t>.</a:t>
            </a:r>
            <a:r>
              <a:rPr lang="is-IS" sz="1200" dirty="0">
                <a:solidFill>
                  <a:schemeClr val="bg1">
                    <a:lumMod val="50000"/>
                  </a:schemeClr>
                </a:solidFill>
                <a:cs typeface="Arial"/>
              </a:rPr>
              <a:t> 3. </a:t>
            </a:r>
            <a:r>
              <a:rPr lang="nn-NO" sz="1200" b="0" i="0" u="none" strike="noStrike" baseline="0" dirty="0">
                <a:solidFill>
                  <a:schemeClr val="bg1">
                    <a:lumMod val="50000"/>
                  </a:schemeClr>
                </a:solidFill>
              </a:rPr>
              <a:t>Framlag álagningar innlendra fyrirtækja sem selja á innanlandsmarkað og annarra </a:t>
            </a:r>
            <a:r>
              <a:rPr lang="is-IS" sz="1200" b="0" i="0" u="none" strike="noStrike" baseline="0" dirty="0">
                <a:solidFill>
                  <a:schemeClr val="bg1">
                    <a:lumMod val="50000"/>
                  </a:schemeClr>
                </a:solidFill>
              </a:rPr>
              <a:t>kerfisskella til óvæntrar verðbólgu áranna 2020-2022 út frá DSGE-líkani Seðlabankans DYNIMO.</a:t>
            </a:r>
            <a:endParaRPr lang="is-IS" sz="1200" dirty="0">
              <a:solidFill>
                <a:schemeClr val="bg1">
                  <a:lumMod val="50000"/>
                </a:schemeClr>
              </a:solidFill>
            </a:endParaRPr>
          </a:p>
          <a:p>
            <a:r>
              <a:rPr lang="is-IS" sz="1200" i="1" dirty="0">
                <a:solidFill>
                  <a:schemeClr val="bg1">
                    <a:lumMod val="50000"/>
                  </a:schemeClr>
                </a:solidFill>
              </a:rPr>
              <a:t>Heimildir:</a:t>
            </a:r>
            <a:r>
              <a:rPr lang="is-IS" sz="1200" dirty="0">
                <a:solidFill>
                  <a:schemeClr val="bg1">
                    <a:lumMod val="50000"/>
                  </a:schemeClr>
                </a:solidFill>
              </a:rPr>
              <a:t> Hagstofa Íslands, Húsnæðis- og mannvirkjastofnun, Seðlabanki Íslands.</a:t>
            </a:r>
          </a:p>
        </p:txBody>
      </p:sp>
      <p:pic>
        <p:nvPicPr>
          <p:cNvPr id="16" name="Content Placeholder 15">
            <a:extLst>
              <a:ext uri="{FF2B5EF4-FFF2-40B4-BE49-F238E27FC236}">
                <a16:creationId xmlns:a16="http://schemas.microsoft.com/office/drawing/2014/main" id="{B73EAD82-E069-EF46-F2BC-9438C47D2329}"/>
              </a:ext>
            </a:extLst>
          </p:cNvPr>
          <p:cNvPicPr>
            <a:picLocks noGrp="1"/>
          </p:cNvPicPr>
          <p:nvPr>
            <p:ph sz="quarter" idx="19"/>
          </p:nvPr>
        </p:nvPicPr>
        <p:blipFill>
          <a:blip r:embed="rId4"/>
          <a:stretch>
            <a:fillRect/>
          </a:stretch>
        </p:blipFill>
        <p:spPr>
          <a:xfrm>
            <a:off x="10728000" y="2520000"/>
            <a:ext cx="4752000" cy="5400000"/>
          </a:xfrm>
          <a:prstGeom prst="rect">
            <a:avLst/>
          </a:prstGeom>
        </p:spPr>
      </p:pic>
    </p:spTree>
    <p:extLst>
      <p:ext uri="{BB962C8B-B14F-4D97-AF65-F5344CB8AC3E}">
        <p14:creationId xmlns:p14="http://schemas.microsoft.com/office/powerpoint/2010/main" val="391307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EEF111-5624-DDF6-A273-73EC18295E8E}"/>
              </a:ext>
            </a:extLst>
          </p:cNvPr>
          <p:cNvSpPr>
            <a:spLocks noGrp="1"/>
          </p:cNvSpPr>
          <p:nvPr>
            <p:ph idx="1"/>
          </p:nvPr>
        </p:nvSpPr>
        <p:spPr>
          <a:xfrm>
            <a:off x="817200" y="1219200"/>
            <a:ext cx="14662800" cy="1299600"/>
          </a:xfrm>
        </p:spPr>
        <p:txBody>
          <a:bodyPr/>
          <a:lstStyle/>
          <a:p>
            <a:r>
              <a:rPr lang="is-IS" dirty="0"/>
              <a:t>Skammtímaverðbólguvæntingar hafa lækkað á suma mælikvarða en eru ýmist óbreyttar eða hærri en í byrjun árs …</a:t>
            </a:r>
          </a:p>
          <a:p>
            <a:r>
              <a:rPr lang="is-IS" dirty="0"/>
              <a:t>… og eru vel yfir markmiði á alla mælikvarða – eins og lengri tíma væntingar: 5-ára væntingar liggja á bilinu 4-5% og 10-ára væntingar á bilinu 3½-4⅓% … 5/5-ára verðbólguálag hefur hækkað undanfarið og var komið í tæplega 4% um miðjan mánuðinn</a:t>
            </a:r>
          </a:p>
        </p:txBody>
      </p:sp>
      <p:sp>
        <p:nvSpPr>
          <p:cNvPr id="6" name="Title 5">
            <a:extLst>
              <a:ext uri="{FF2B5EF4-FFF2-40B4-BE49-F238E27FC236}">
                <a16:creationId xmlns:a16="http://schemas.microsoft.com/office/drawing/2014/main" id="{2FD3E6E7-59FC-3AB1-E385-8DE438B0A35B}"/>
              </a:ext>
            </a:extLst>
          </p:cNvPr>
          <p:cNvSpPr>
            <a:spLocks noGrp="1"/>
          </p:cNvSpPr>
          <p:nvPr>
            <p:ph type="ctrTitle"/>
          </p:nvPr>
        </p:nvSpPr>
        <p:spPr/>
        <p:txBody>
          <a:bodyPr/>
          <a:lstStyle/>
          <a:p>
            <a:r>
              <a:rPr lang="is-IS" dirty="0"/>
              <a:t>Verðbólguvæntingar áfram vel yfir markmiði …</a:t>
            </a:r>
          </a:p>
        </p:txBody>
      </p:sp>
      <p:sp>
        <p:nvSpPr>
          <p:cNvPr id="14" name="TextBox 13">
            <a:extLst>
              <a:ext uri="{FF2B5EF4-FFF2-40B4-BE49-F238E27FC236}">
                <a16:creationId xmlns:a16="http://schemas.microsoft.com/office/drawing/2014/main" id="{BBA40AB0-30C1-1B7E-17D2-E470CD40E116}"/>
              </a:ext>
            </a:extLst>
          </p:cNvPr>
          <p:cNvSpPr txBox="1"/>
          <p:nvPr/>
        </p:nvSpPr>
        <p:spPr>
          <a:xfrm>
            <a:off x="819400" y="8305800"/>
            <a:ext cx="14626000" cy="646331"/>
          </a:xfrm>
          <a:prstGeom prst="rect">
            <a:avLst/>
          </a:prstGeom>
          <a:noFill/>
        </p:spPr>
        <p:txBody>
          <a:bodyPr wrap="square" rtlCol="0" anchor="b" anchorCtr="0">
            <a:noAutofit/>
          </a:bodyPr>
          <a:lstStyle/>
          <a:p>
            <a:r>
              <a:rPr lang="is-IS" sz="1200" dirty="0">
                <a:solidFill>
                  <a:schemeClr val="bg1">
                    <a:lumMod val="50000"/>
                  </a:schemeClr>
                </a:solidFill>
                <a:cs typeface="Arial"/>
              </a:rPr>
              <a:t>1. Miðgildi svara í könnun Gallup á verðbólguvæntingum heimila og fyrirtækja. </a:t>
            </a:r>
            <a:r>
              <a:rPr lang="is-IS" sz="1200" dirty="0">
                <a:solidFill>
                  <a:schemeClr val="bg1">
                    <a:lumMod val="50000"/>
                  </a:schemeClr>
                </a:solidFill>
              </a:rPr>
              <a:t>2. </a:t>
            </a:r>
            <a:r>
              <a:rPr lang="is-IS" sz="1200" dirty="0">
                <a:solidFill>
                  <a:schemeClr val="bg1">
                    <a:lumMod val="50000"/>
                  </a:schemeClr>
                </a:solidFill>
                <a:cs typeface="Arial"/>
              </a:rPr>
              <a:t>Miðgildi svara í könnun Seðlabankans á verðbólguvæntingum markaðsaðila</a:t>
            </a:r>
            <a:r>
              <a:rPr lang="is-IS" sz="1200" dirty="0">
                <a:solidFill>
                  <a:schemeClr val="bg1">
                    <a:lumMod val="50000"/>
                  </a:schemeClr>
                </a:solidFill>
              </a:rPr>
              <a:t>. 3. Meðaltal mánaða. </a:t>
            </a:r>
            <a:r>
              <a:rPr lang="is-IS" sz="12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Gögn til og með 17. nóvember 2023.</a:t>
            </a:r>
            <a:endParaRPr lang="is-IS" sz="1200" dirty="0">
              <a:solidFill>
                <a:schemeClr val="bg1">
                  <a:lumMod val="50000"/>
                </a:schemeClr>
              </a:solidFill>
            </a:endParaRPr>
          </a:p>
          <a:p>
            <a:r>
              <a:rPr lang="is-IS" sz="1200" i="1" dirty="0">
                <a:solidFill>
                  <a:schemeClr val="bg1">
                    <a:lumMod val="50000"/>
                  </a:schemeClr>
                </a:solidFill>
              </a:rPr>
              <a:t>Heimildir: </a:t>
            </a:r>
            <a:r>
              <a:rPr lang="is-IS" sz="1200" dirty="0">
                <a:solidFill>
                  <a:schemeClr val="bg1">
                    <a:lumMod val="50000"/>
                  </a:schemeClr>
                </a:solidFill>
              </a:rPr>
              <a:t>Gallup, Seðlabanki Íslands.</a:t>
            </a:r>
          </a:p>
        </p:txBody>
      </p:sp>
      <p:pic>
        <p:nvPicPr>
          <p:cNvPr id="11" name="Content Placeholder 10">
            <a:extLst>
              <a:ext uri="{FF2B5EF4-FFF2-40B4-BE49-F238E27FC236}">
                <a16:creationId xmlns:a16="http://schemas.microsoft.com/office/drawing/2014/main" id="{41BAE50D-2C6B-A463-3A4C-E79163C999DB}"/>
              </a:ext>
            </a:extLst>
          </p:cNvPr>
          <p:cNvPicPr>
            <a:picLocks noGrp="1"/>
          </p:cNvPicPr>
          <p:nvPr>
            <p:ph sz="quarter" idx="17"/>
          </p:nvPr>
        </p:nvPicPr>
        <p:blipFill>
          <a:blip r:embed="rId2"/>
          <a:stretch>
            <a:fillRect/>
          </a:stretch>
        </p:blipFill>
        <p:spPr>
          <a:xfrm>
            <a:off x="720000" y="2520000"/>
            <a:ext cx="4752000" cy="5400000"/>
          </a:xfrm>
          <a:prstGeom prst="rect">
            <a:avLst/>
          </a:prstGeom>
        </p:spPr>
      </p:pic>
      <p:pic>
        <p:nvPicPr>
          <p:cNvPr id="12" name="Content Placeholder 11">
            <a:extLst>
              <a:ext uri="{FF2B5EF4-FFF2-40B4-BE49-F238E27FC236}">
                <a16:creationId xmlns:a16="http://schemas.microsoft.com/office/drawing/2014/main" id="{1B36BBD1-C6FA-F307-248B-9BE745138B76}"/>
              </a:ext>
            </a:extLst>
          </p:cNvPr>
          <p:cNvPicPr>
            <a:picLocks noGrp="1"/>
          </p:cNvPicPr>
          <p:nvPr>
            <p:ph sz="quarter" idx="18"/>
          </p:nvPr>
        </p:nvPicPr>
        <p:blipFill>
          <a:blip r:embed="rId3"/>
          <a:stretch>
            <a:fillRect/>
          </a:stretch>
        </p:blipFill>
        <p:spPr>
          <a:xfrm>
            <a:off x="5724000" y="2520000"/>
            <a:ext cx="4752000" cy="5400000"/>
          </a:xfrm>
          <a:prstGeom prst="rect">
            <a:avLst/>
          </a:prstGeom>
        </p:spPr>
      </p:pic>
      <p:pic>
        <p:nvPicPr>
          <p:cNvPr id="5" name="Content Placeholder 4">
            <a:extLst>
              <a:ext uri="{FF2B5EF4-FFF2-40B4-BE49-F238E27FC236}">
                <a16:creationId xmlns:a16="http://schemas.microsoft.com/office/drawing/2014/main" id="{6E767B9B-C7A4-3EA9-7701-F1CD419FD8BD}"/>
              </a:ext>
            </a:extLst>
          </p:cNvPr>
          <p:cNvPicPr>
            <a:picLocks noGrp="1"/>
          </p:cNvPicPr>
          <p:nvPr>
            <p:ph sz="quarter" idx="19"/>
          </p:nvPr>
        </p:nvPicPr>
        <p:blipFill>
          <a:blip r:embed="rId4"/>
          <a:stretch>
            <a:fillRect/>
          </a:stretch>
        </p:blipFill>
        <p:spPr>
          <a:xfrm>
            <a:off x="10728000" y="2520000"/>
            <a:ext cx="4752000" cy="5400000"/>
          </a:xfrm>
          <a:prstGeom prst="rect">
            <a:avLst/>
          </a:prstGeom>
        </p:spPr>
      </p:pic>
    </p:spTree>
    <p:extLst>
      <p:ext uri="{BB962C8B-B14F-4D97-AF65-F5344CB8AC3E}">
        <p14:creationId xmlns:p14="http://schemas.microsoft.com/office/powerpoint/2010/main" val="1910340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E84816-144D-69AE-B4E6-1D47C3581E46}"/>
              </a:ext>
            </a:extLst>
          </p:cNvPr>
          <p:cNvSpPr>
            <a:spLocks noGrp="1"/>
          </p:cNvSpPr>
          <p:nvPr>
            <p:ph idx="1"/>
          </p:nvPr>
        </p:nvSpPr>
        <p:spPr/>
        <p:txBody>
          <a:bodyPr/>
          <a:lstStyle/>
          <a:p>
            <a:r>
              <a:rPr lang="is-IS" dirty="0"/>
              <a:t>Bætt kjölfesta verðbólguvæntinga er leið á síðasta áratug virðist hafa leitt til breytinga á verðbólguferlinu: innbyggð tregða í verðbólgunni minnkaði og kostnaðarskellir höfðu ekki eins mikil áhrif og áður …</a:t>
            </a:r>
          </a:p>
          <a:p>
            <a:r>
              <a:rPr lang="is-IS" dirty="0"/>
              <a:t>… veikari kjölfesta væntinga undanfarið virðist hins vegar hafa snúið þessu ferli við</a:t>
            </a:r>
          </a:p>
          <a:p>
            <a:endParaRPr lang="is-IS" dirty="0"/>
          </a:p>
        </p:txBody>
      </p:sp>
      <p:sp>
        <p:nvSpPr>
          <p:cNvPr id="6" name="Title 5">
            <a:extLst>
              <a:ext uri="{FF2B5EF4-FFF2-40B4-BE49-F238E27FC236}">
                <a16:creationId xmlns:a16="http://schemas.microsoft.com/office/drawing/2014/main" id="{E69BECAE-7BB6-CB43-1A28-266717497E5B}"/>
              </a:ext>
            </a:extLst>
          </p:cNvPr>
          <p:cNvSpPr>
            <a:spLocks noGrp="1"/>
          </p:cNvSpPr>
          <p:nvPr>
            <p:ph type="ctrTitle"/>
          </p:nvPr>
        </p:nvSpPr>
        <p:spPr/>
        <p:txBody>
          <a:bodyPr/>
          <a:lstStyle/>
          <a:p>
            <a:r>
              <a:rPr lang="is-IS" dirty="0"/>
              <a:t>… og eðli verðbólguferilsins virðist hafa breyst</a:t>
            </a:r>
          </a:p>
        </p:txBody>
      </p:sp>
      <p:pic>
        <p:nvPicPr>
          <p:cNvPr id="5" name="Content Placeholder 4">
            <a:extLst>
              <a:ext uri="{FF2B5EF4-FFF2-40B4-BE49-F238E27FC236}">
                <a16:creationId xmlns:a16="http://schemas.microsoft.com/office/drawing/2014/main" id="{DDEE60BC-2D7E-7D99-638C-07D965924928}"/>
              </a:ext>
            </a:extLst>
          </p:cNvPr>
          <p:cNvPicPr>
            <a:picLocks noGrp="1"/>
          </p:cNvPicPr>
          <p:nvPr>
            <p:ph sz="quarter" idx="17"/>
          </p:nvPr>
        </p:nvPicPr>
        <p:blipFill>
          <a:blip r:embed="rId2"/>
          <a:stretch>
            <a:fillRect/>
          </a:stretch>
        </p:blipFill>
        <p:spPr>
          <a:xfrm>
            <a:off x="720000" y="2520000"/>
            <a:ext cx="4752000" cy="5400000"/>
          </a:xfrm>
          <a:prstGeom prst="rect">
            <a:avLst/>
          </a:prstGeom>
        </p:spPr>
      </p:pic>
      <p:pic>
        <p:nvPicPr>
          <p:cNvPr id="13" name="Content Placeholder 12">
            <a:extLst>
              <a:ext uri="{FF2B5EF4-FFF2-40B4-BE49-F238E27FC236}">
                <a16:creationId xmlns:a16="http://schemas.microsoft.com/office/drawing/2014/main" id="{7E40ECF3-9FF2-AB78-1905-27422C6F99CB}"/>
              </a:ext>
            </a:extLst>
          </p:cNvPr>
          <p:cNvPicPr>
            <a:picLocks noGrp="1"/>
          </p:cNvPicPr>
          <p:nvPr>
            <p:ph sz="quarter" idx="18"/>
          </p:nvPr>
        </p:nvPicPr>
        <p:blipFill>
          <a:blip r:embed="rId3"/>
          <a:stretch>
            <a:fillRect/>
          </a:stretch>
        </p:blipFill>
        <p:spPr>
          <a:xfrm>
            <a:off x="5724000" y="2520000"/>
            <a:ext cx="4752000" cy="5400000"/>
          </a:xfrm>
          <a:prstGeom prst="rect">
            <a:avLst/>
          </a:prstGeom>
        </p:spPr>
      </p:pic>
      <p:pic>
        <p:nvPicPr>
          <p:cNvPr id="16" name="Content Placeholder 15">
            <a:extLst>
              <a:ext uri="{FF2B5EF4-FFF2-40B4-BE49-F238E27FC236}">
                <a16:creationId xmlns:a16="http://schemas.microsoft.com/office/drawing/2014/main" id="{02A8AE42-A629-924F-832A-E9A63A31E3CB}"/>
              </a:ext>
            </a:extLst>
          </p:cNvPr>
          <p:cNvPicPr>
            <a:picLocks noGrp="1"/>
          </p:cNvPicPr>
          <p:nvPr>
            <p:ph sz="quarter" idx="19"/>
          </p:nvPr>
        </p:nvPicPr>
        <p:blipFill>
          <a:blip r:embed="rId4"/>
          <a:stretch>
            <a:fillRect/>
          </a:stretch>
        </p:blipFill>
        <p:spPr>
          <a:xfrm>
            <a:off x="10728000" y="2520000"/>
            <a:ext cx="4752000" cy="54000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F9F01C0-4D5D-BFD1-E42C-E2FF6FE3242B}"/>
                  </a:ext>
                </a:extLst>
              </p:cNvPr>
              <p:cNvSpPr txBox="1"/>
              <p:nvPr/>
            </p:nvSpPr>
            <p:spPr>
              <a:xfrm>
                <a:off x="819400" y="7920000"/>
                <a:ext cx="14852400" cy="1032132"/>
              </a:xfrm>
              <a:prstGeom prst="rect">
                <a:avLst/>
              </a:prstGeom>
              <a:noFill/>
            </p:spPr>
            <p:txBody>
              <a:bodyPr wrap="square" rtlCol="0" anchor="b" anchorCtr="0">
                <a:noAutofit/>
              </a:bodyPr>
              <a:lstStyle/>
              <a:p>
                <a:r>
                  <a:rPr lang="is-IS" sz="1200" dirty="0">
                    <a:solidFill>
                      <a:schemeClr val="bg1">
                        <a:lumMod val="50000"/>
                      </a:schemeClr>
                    </a:solidFill>
                  </a:rPr>
                  <a:t>1. Verðbólgutregða er mæld sem </a:t>
                </a:r>
                <a14:m>
                  <m:oMath xmlns:m="http://schemas.openxmlformats.org/officeDocument/2006/math">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rPr>
                          <m:t>𝜌</m:t>
                        </m:r>
                      </m:e>
                      <m:sub>
                        <m:r>
                          <a:rPr lang="is-IS" sz="1200" i="1">
                            <a:solidFill>
                              <a:schemeClr val="bg1">
                                <a:lumMod val="50000"/>
                              </a:schemeClr>
                            </a:solidFill>
                            <a:latin typeface="Cambria Math" panose="02040503050406030204" pitchFamily="18" charset="0"/>
                          </a:rPr>
                          <m:t>𝜋</m:t>
                        </m:r>
                      </m:sub>
                    </m:sSub>
                    <m:r>
                      <a:rPr lang="is-IS" sz="1200" i="1">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𝛽</m:t>
                    </m:r>
                    <m:r>
                      <a:rPr lang="is-IS" sz="1200" i="1">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𝛾</m:t>
                    </m:r>
                  </m:oMath>
                </a14:m>
                <a:r>
                  <a:rPr lang="is-IS" sz="1200" dirty="0">
                    <a:solidFill>
                      <a:schemeClr val="bg1">
                        <a:lumMod val="50000"/>
                      </a:schemeClr>
                    </a:solidFill>
                  </a:rPr>
                  <a:t> út frá aðfallsgreiningunni </a:t>
                </a:r>
                <a14:m>
                  <m:oMath xmlns:m="http://schemas.openxmlformats.org/officeDocument/2006/math">
                    <m:sSub>
                      <m:sSubPr>
                        <m:ctrlPr>
                          <a:rPr lang="is-IS" sz="1200" i="1" smtClean="0">
                            <a:solidFill>
                              <a:schemeClr val="bg1">
                                <a:lumMod val="50000"/>
                              </a:schemeClr>
                            </a:solidFill>
                            <a:effectLst/>
                            <a:latin typeface="Cambria Math" panose="02040503050406030204" pitchFamily="18" charset="0"/>
                          </a:rPr>
                        </m:ctrlPr>
                      </m:sSubPr>
                      <m:e>
                        <m:r>
                          <a:rPr lang="is-IS" sz="1200" i="1">
                            <a:solidFill>
                              <a:schemeClr val="bg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𝜋</m:t>
                        </m:r>
                      </m:e>
                      <m:sub>
                        <m:r>
                          <a:rPr lang="is-IS" sz="1200" i="1">
                            <a:solidFill>
                              <a:schemeClr val="bg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𝑡</m:t>
                        </m:r>
                      </m:sub>
                    </m:sSub>
                    <m:r>
                      <a:rPr lang="is-IS" sz="1200" i="1">
                        <a:solidFill>
                          <a:schemeClr val="bg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is-IS" sz="1200" i="1">
                        <a:solidFill>
                          <a:schemeClr val="bg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𝛼</m:t>
                    </m:r>
                    <m:r>
                      <a:rPr lang="is-IS" sz="1200" i="1">
                        <a:solidFill>
                          <a:schemeClr val="bg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is-IS" sz="1200" i="1">
                        <a:solidFill>
                          <a:schemeClr val="bg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𝛽</m:t>
                    </m:r>
                    <m:sSub>
                      <m:sSubPr>
                        <m:ctrlPr>
                          <a:rPr lang="is-IS" sz="1200" i="1">
                            <a:solidFill>
                              <a:schemeClr val="bg1">
                                <a:lumMod val="50000"/>
                              </a:schemeClr>
                            </a:solidFill>
                            <a:effectLst/>
                            <a:latin typeface="Cambria Math" panose="02040503050406030204" pitchFamily="18" charset="0"/>
                          </a:rPr>
                        </m:ctrlPr>
                      </m:sSubPr>
                      <m:e>
                        <m:r>
                          <a:rPr lang="is-IS" sz="1200" i="1">
                            <a:solidFill>
                              <a:schemeClr val="bg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𝜋</m:t>
                        </m:r>
                      </m:e>
                      <m:sub>
                        <m:r>
                          <a:rPr lang="is-IS" sz="1200" i="1">
                            <a:solidFill>
                              <a:schemeClr val="bg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𝑡</m:t>
                        </m:r>
                        <m:r>
                          <a:rPr lang="is-IS" sz="1200" i="1">
                            <a:solidFill>
                              <a:schemeClr val="bg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is-IS" sz="1200" i="1">
                        <a:solidFill>
                          <a:schemeClr val="bg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is-IS" sz="1200" i="1">
                        <a:solidFill>
                          <a:schemeClr val="bg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𝛾</m:t>
                    </m:r>
                    <m:sSub>
                      <m:sSubPr>
                        <m:ctrlPr>
                          <a:rPr lang="is-IS" sz="1200" i="1">
                            <a:solidFill>
                              <a:schemeClr val="bg1">
                                <a:lumMod val="50000"/>
                              </a:schemeClr>
                            </a:solidFill>
                            <a:effectLst/>
                            <a:latin typeface="Cambria Math" panose="02040503050406030204" pitchFamily="18" charset="0"/>
                          </a:rPr>
                        </m:ctrlPr>
                      </m:sSubPr>
                      <m:e>
                        <m:r>
                          <a:rPr lang="is-IS" sz="1200" i="1">
                            <a:solidFill>
                              <a:schemeClr val="bg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𝜋</m:t>
                        </m:r>
                      </m:e>
                      <m:sub>
                        <m:r>
                          <a:rPr lang="is-IS" sz="1200" i="1">
                            <a:solidFill>
                              <a:schemeClr val="bg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𝑡</m:t>
                        </m:r>
                        <m:r>
                          <a:rPr lang="is-IS" sz="1200" i="1">
                            <a:solidFill>
                              <a:schemeClr val="bg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is-IS" sz="1200" i="1">
                        <a:solidFill>
                          <a:schemeClr val="bg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is-IS" sz="1200" i="1">
                            <a:solidFill>
                              <a:schemeClr val="bg1">
                                <a:lumMod val="50000"/>
                              </a:schemeClr>
                            </a:solidFill>
                            <a:effectLst/>
                            <a:latin typeface="Cambria Math" panose="02040503050406030204" pitchFamily="18" charset="0"/>
                          </a:rPr>
                        </m:ctrlPr>
                      </m:sSubPr>
                      <m:e>
                        <m:r>
                          <a:rPr lang="is-IS" sz="1200" i="1">
                            <a:solidFill>
                              <a:schemeClr val="bg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𝜖</m:t>
                        </m:r>
                      </m:e>
                      <m:sub>
                        <m:r>
                          <a:rPr lang="is-IS" sz="1200" i="1">
                            <a:solidFill>
                              <a:schemeClr val="bg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is-IS" sz="1200" dirty="0">
                    <a:solidFill>
                      <a:schemeClr val="bg1">
                        <a:lumMod val="50000"/>
                      </a:schemeClr>
                    </a:solidFill>
                  </a:rPr>
                  <a:t>. 2. Skammtímaáhrif gengis á verðbólgu eru mæld sem </a:t>
                </a:r>
                <a14:m>
                  <m:oMath xmlns:m="http://schemas.openxmlformats.org/officeDocument/2006/math">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rPr>
                          <m:t>𝜌</m:t>
                        </m:r>
                      </m:e>
                      <m:sub>
                        <m:r>
                          <a:rPr lang="is-IS" sz="1200" i="1">
                            <a:solidFill>
                              <a:schemeClr val="bg1">
                                <a:lumMod val="50000"/>
                              </a:schemeClr>
                            </a:solidFill>
                            <a:latin typeface="Cambria Math" panose="02040503050406030204" pitchFamily="18" charset="0"/>
                          </a:rPr>
                          <m:t>𝑒</m:t>
                        </m:r>
                      </m:sub>
                    </m:sSub>
                    <m:r>
                      <a:rPr lang="is-IS" sz="1200" i="1">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𝛿</m:t>
                    </m:r>
                    <m:r>
                      <a:rPr lang="is-IS" sz="1200" i="1">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𝜙</m:t>
                    </m:r>
                  </m:oMath>
                </a14:m>
                <a:r>
                  <a:rPr lang="is-IS" sz="1200" dirty="0">
                    <a:solidFill>
                      <a:schemeClr val="bg1">
                        <a:lumMod val="50000"/>
                      </a:schemeClr>
                    </a:solidFill>
                  </a:rPr>
                  <a:t> út frá aðfallsgreiningunni </a:t>
                </a:r>
                <a14:m>
                  <m:oMath xmlns:m="http://schemas.openxmlformats.org/officeDocument/2006/math">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rPr>
                          <m:t>𝜋</m:t>
                        </m:r>
                      </m:e>
                      <m:sub>
                        <m:r>
                          <a:rPr lang="is-IS" sz="1200" i="1">
                            <a:solidFill>
                              <a:schemeClr val="bg1">
                                <a:lumMod val="50000"/>
                              </a:schemeClr>
                            </a:solidFill>
                            <a:latin typeface="Cambria Math" panose="02040503050406030204" pitchFamily="18" charset="0"/>
                          </a:rPr>
                          <m:t>𝑡</m:t>
                        </m:r>
                      </m:sub>
                    </m:sSub>
                    <m:r>
                      <a:rPr lang="is-IS" sz="1200" i="1">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𝛼</m:t>
                    </m:r>
                    <m:r>
                      <a:rPr lang="is-IS" sz="1200" i="1">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𝛽</m:t>
                    </m:r>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rPr>
                          <m:t>𝜋</m:t>
                        </m:r>
                      </m:e>
                      <m:sub>
                        <m:r>
                          <a:rPr lang="is-IS" sz="1200" i="1">
                            <a:solidFill>
                              <a:schemeClr val="bg1">
                                <a:lumMod val="50000"/>
                              </a:schemeClr>
                            </a:solidFill>
                            <a:latin typeface="Cambria Math" panose="02040503050406030204" pitchFamily="18" charset="0"/>
                          </a:rPr>
                          <m:t>𝑡</m:t>
                        </m:r>
                        <m:r>
                          <a:rPr lang="is-IS" sz="1200" i="1">
                            <a:solidFill>
                              <a:schemeClr val="bg1">
                                <a:lumMod val="50000"/>
                              </a:schemeClr>
                            </a:solidFill>
                            <a:latin typeface="Cambria Math" panose="02040503050406030204" pitchFamily="18" charset="0"/>
                          </a:rPr>
                          <m:t>−1</m:t>
                        </m:r>
                      </m:sub>
                    </m:sSub>
                    <m:r>
                      <a:rPr lang="is-IS" sz="1200" i="1">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𝛾</m:t>
                    </m:r>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rPr>
                          <m:t>𝜋</m:t>
                        </m:r>
                      </m:e>
                      <m:sub>
                        <m:r>
                          <a:rPr lang="is-IS" sz="1200" i="1">
                            <a:solidFill>
                              <a:schemeClr val="bg1">
                                <a:lumMod val="50000"/>
                              </a:schemeClr>
                            </a:solidFill>
                            <a:latin typeface="Cambria Math" panose="02040503050406030204" pitchFamily="18" charset="0"/>
                          </a:rPr>
                          <m:t>𝑡</m:t>
                        </m:r>
                        <m:r>
                          <a:rPr lang="is-IS" sz="1200" i="1">
                            <a:solidFill>
                              <a:schemeClr val="bg1">
                                <a:lumMod val="50000"/>
                              </a:schemeClr>
                            </a:solidFill>
                            <a:latin typeface="Cambria Math" panose="02040503050406030204" pitchFamily="18" charset="0"/>
                          </a:rPr>
                          <m:t>−2</m:t>
                        </m:r>
                      </m:sub>
                    </m:sSub>
                    <m:r>
                      <a:rPr lang="is-IS" sz="1200" i="1">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𝛿</m:t>
                    </m:r>
                    <m:r>
                      <m:rPr>
                        <m:sty m:val="p"/>
                      </m:rPr>
                      <a:rPr lang="el-GR" sz="1200" i="1" smtClean="0">
                        <a:solidFill>
                          <a:schemeClr val="bg1">
                            <a:lumMod val="50000"/>
                          </a:schemeClr>
                        </a:solidFill>
                        <a:latin typeface="Cambria Math" panose="02040503050406030204" pitchFamily="18" charset="0"/>
                        <a:ea typeface="Cambria Math" panose="02040503050406030204" pitchFamily="18" charset="0"/>
                      </a:rPr>
                      <m:t>Δ</m:t>
                    </m:r>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rPr>
                          <m:t>𝑒</m:t>
                        </m:r>
                      </m:e>
                      <m:sub>
                        <m:r>
                          <a:rPr lang="is-IS" sz="1200" i="1">
                            <a:solidFill>
                              <a:schemeClr val="bg1">
                                <a:lumMod val="50000"/>
                              </a:schemeClr>
                            </a:solidFill>
                            <a:latin typeface="Cambria Math" panose="02040503050406030204" pitchFamily="18" charset="0"/>
                          </a:rPr>
                          <m:t>𝑡</m:t>
                        </m:r>
                      </m:sub>
                    </m:sSub>
                    <m:r>
                      <a:rPr lang="is-IS" sz="1200" i="1">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𝜙</m:t>
                    </m:r>
                    <m:r>
                      <m:rPr>
                        <m:sty m:val="p"/>
                      </m:rPr>
                      <a:rPr lang="el-GR" sz="1200" i="1">
                        <a:solidFill>
                          <a:schemeClr val="bg1">
                            <a:lumMod val="50000"/>
                          </a:schemeClr>
                        </a:solidFill>
                        <a:latin typeface="Cambria Math" panose="02040503050406030204" pitchFamily="18" charset="0"/>
                        <a:ea typeface="Cambria Math" panose="02040503050406030204" pitchFamily="18" charset="0"/>
                      </a:rPr>
                      <m:t>Δ</m:t>
                    </m:r>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rPr>
                          <m:t>𝑒</m:t>
                        </m:r>
                      </m:e>
                      <m:sub>
                        <m:r>
                          <a:rPr lang="is-IS" sz="1200" i="1">
                            <a:solidFill>
                              <a:schemeClr val="bg1">
                                <a:lumMod val="50000"/>
                              </a:schemeClr>
                            </a:solidFill>
                            <a:latin typeface="Cambria Math" panose="02040503050406030204" pitchFamily="18" charset="0"/>
                          </a:rPr>
                          <m:t>𝑡</m:t>
                        </m:r>
                        <m:r>
                          <a:rPr lang="is-IS" sz="1200" i="1">
                            <a:solidFill>
                              <a:schemeClr val="bg1">
                                <a:lumMod val="50000"/>
                              </a:schemeClr>
                            </a:solidFill>
                            <a:latin typeface="Cambria Math" panose="02040503050406030204" pitchFamily="18" charset="0"/>
                          </a:rPr>
                          <m:t>−1</m:t>
                        </m:r>
                      </m:sub>
                    </m:sSub>
                    <m:r>
                      <a:rPr lang="is-IS" sz="1200" i="1">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𝜇</m:t>
                    </m:r>
                    <m:sSubSup>
                      <m:sSubSupPr>
                        <m:ctrlPr>
                          <a:rPr lang="is-IS" sz="1200" i="1">
                            <a:solidFill>
                              <a:schemeClr val="bg1">
                                <a:lumMod val="50000"/>
                              </a:schemeClr>
                            </a:solidFill>
                            <a:latin typeface="Cambria Math" panose="02040503050406030204" pitchFamily="18" charset="0"/>
                          </a:rPr>
                        </m:ctrlPr>
                      </m:sSubSupPr>
                      <m:e>
                        <m:r>
                          <a:rPr lang="is-IS" sz="1200" i="1">
                            <a:solidFill>
                              <a:schemeClr val="bg1">
                                <a:lumMod val="50000"/>
                              </a:schemeClr>
                            </a:solidFill>
                            <a:latin typeface="Cambria Math" panose="02040503050406030204" pitchFamily="18" charset="0"/>
                          </a:rPr>
                          <m:t>𝜋</m:t>
                        </m:r>
                      </m:e>
                      <m:sub>
                        <m:r>
                          <a:rPr lang="is-IS" sz="1200" i="1">
                            <a:solidFill>
                              <a:schemeClr val="bg1">
                                <a:lumMod val="50000"/>
                              </a:schemeClr>
                            </a:solidFill>
                            <a:latin typeface="Cambria Math" panose="02040503050406030204" pitchFamily="18" charset="0"/>
                          </a:rPr>
                          <m:t>𝑡</m:t>
                        </m:r>
                      </m:sub>
                      <m:sup>
                        <m:r>
                          <a:rPr lang="is-IS" sz="1200" i="1">
                            <a:solidFill>
                              <a:schemeClr val="bg1">
                                <a:lumMod val="50000"/>
                              </a:schemeClr>
                            </a:solidFill>
                            <a:latin typeface="Cambria Math" panose="02040503050406030204" pitchFamily="18" charset="0"/>
                          </a:rPr>
                          <m:t>𝑤</m:t>
                        </m:r>
                      </m:sup>
                    </m:sSubSup>
                    <m:r>
                      <a:rPr lang="is-IS" sz="1200" i="1">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𝜃</m:t>
                    </m:r>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rPr>
                          <m:t>𝑔</m:t>
                        </m:r>
                      </m:e>
                      <m:sub>
                        <m:r>
                          <a:rPr lang="is-IS" sz="1200" i="1">
                            <a:solidFill>
                              <a:schemeClr val="bg1">
                                <a:lumMod val="50000"/>
                              </a:schemeClr>
                            </a:solidFill>
                            <a:latin typeface="Cambria Math" panose="02040503050406030204" pitchFamily="18" charset="0"/>
                          </a:rPr>
                          <m:t>𝑡</m:t>
                        </m:r>
                        <m:r>
                          <a:rPr lang="is-IS" sz="1200" i="1">
                            <a:solidFill>
                              <a:schemeClr val="bg1">
                                <a:lumMod val="50000"/>
                              </a:schemeClr>
                            </a:solidFill>
                            <a:latin typeface="Cambria Math" panose="02040503050406030204" pitchFamily="18" charset="0"/>
                          </a:rPr>
                          <m:t>−1</m:t>
                        </m:r>
                      </m:sub>
                    </m:sSub>
                    <m:r>
                      <a:rPr lang="is-IS" sz="1200" i="1">
                        <a:solidFill>
                          <a:schemeClr val="bg1">
                            <a:lumMod val="50000"/>
                          </a:schemeClr>
                        </a:solidFill>
                        <a:latin typeface="Cambria Math" panose="02040503050406030204" pitchFamily="18" charset="0"/>
                      </a:rPr>
                      <m:t>+</m:t>
                    </m:r>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rPr>
                          <m:t>𝜖</m:t>
                        </m:r>
                      </m:e>
                      <m:sub>
                        <m:r>
                          <a:rPr lang="is-IS" sz="1200" i="1">
                            <a:solidFill>
                              <a:schemeClr val="bg1">
                                <a:lumMod val="50000"/>
                              </a:schemeClr>
                            </a:solidFill>
                            <a:latin typeface="Cambria Math" panose="02040503050406030204" pitchFamily="18" charset="0"/>
                          </a:rPr>
                          <m:t>𝑡</m:t>
                        </m:r>
                      </m:sub>
                    </m:sSub>
                  </m:oMath>
                </a14:m>
                <a:r>
                  <a:rPr lang="is-IS" sz="1200" dirty="0">
                    <a:solidFill>
                      <a:schemeClr val="bg1">
                        <a:lumMod val="50000"/>
                      </a:schemeClr>
                    </a:solidFill>
                  </a:rPr>
                  <a:t>. 3. Skammtímaáhrif launa á verðbólgu eru mæld sem </a:t>
                </a:r>
                <a14:m>
                  <m:oMath xmlns:m="http://schemas.openxmlformats.org/officeDocument/2006/math">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rPr>
                          <m:t>𝜌</m:t>
                        </m:r>
                      </m:e>
                      <m:sub>
                        <m:r>
                          <a:rPr lang="is-IS" sz="1200" i="1">
                            <a:solidFill>
                              <a:schemeClr val="bg1">
                                <a:lumMod val="50000"/>
                              </a:schemeClr>
                            </a:solidFill>
                            <a:latin typeface="Cambria Math" panose="02040503050406030204" pitchFamily="18" charset="0"/>
                          </a:rPr>
                          <m:t>𝑤</m:t>
                        </m:r>
                      </m:sub>
                    </m:sSub>
                    <m:r>
                      <a:rPr lang="is-IS" sz="1200" i="1">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𝜂</m:t>
                    </m:r>
                    <m:r>
                      <a:rPr lang="is-IS" sz="1200" i="1">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𝜆</m:t>
                    </m:r>
                  </m:oMath>
                </a14:m>
                <a:r>
                  <a:rPr lang="is-IS" sz="1200" dirty="0">
                    <a:solidFill>
                      <a:schemeClr val="bg1">
                        <a:lumMod val="50000"/>
                      </a:schemeClr>
                    </a:solidFill>
                  </a:rPr>
                  <a:t> út frá aðfallsgreiningunni </a:t>
                </a:r>
                <a14:m>
                  <m:oMath xmlns:m="http://schemas.openxmlformats.org/officeDocument/2006/math">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rPr>
                          <m:t>𝜋</m:t>
                        </m:r>
                      </m:e>
                      <m:sub>
                        <m:r>
                          <a:rPr lang="is-IS" sz="1200" i="1">
                            <a:solidFill>
                              <a:schemeClr val="bg1">
                                <a:lumMod val="50000"/>
                              </a:schemeClr>
                            </a:solidFill>
                            <a:latin typeface="Cambria Math" panose="02040503050406030204" pitchFamily="18" charset="0"/>
                          </a:rPr>
                          <m:t>𝑡</m:t>
                        </m:r>
                      </m:sub>
                    </m:sSub>
                    <m:r>
                      <a:rPr lang="is-IS" sz="1200">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𝛼</m:t>
                    </m:r>
                    <m:r>
                      <a:rPr lang="is-IS" sz="1200">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𝛽</m:t>
                    </m:r>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rPr>
                          <m:t>𝜋</m:t>
                        </m:r>
                      </m:e>
                      <m:sub>
                        <m:r>
                          <a:rPr lang="is-IS" sz="1200" i="1">
                            <a:solidFill>
                              <a:schemeClr val="bg1">
                                <a:lumMod val="50000"/>
                              </a:schemeClr>
                            </a:solidFill>
                            <a:latin typeface="Cambria Math" panose="02040503050406030204" pitchFamily="18" charset="0"/>
                          </a:rPr>
                          <m:t>𝑡</m:t>
                        </m:r>
                        <m:r>
                          <a:rPr lang="is-IS" sz="1200" i="1">
                            <a:solidFill>
                              <a:schemeClr val="bg1">
                                <a:lumMod val="50000"/>
                              </a:schemeClr>
                            </a:solidFill>
                            <a:latin typeface="Cambria Math" panose="02040503050406030204" pitchFamily="18" charset="0"/>
                          </a:rPr>
                          <m:t>−</m:t>
                        </m:r>
                        <m:r>
                          <a:rPr lang="is-IS" sz="1200">
                            <a:solidFill>
                              <a:schemeClr val="bg1">
                                <a:lumMod val="50000"/>
                              </a:schemeClr>
                            </a:solidFill>
                            <a:latin typeface="Cambria Math" panose="02040503050406030204" pitchFamily="18" charset="0"/>
                          </a:rPr>
                          <m:t>1</m:t>
                        </m:r>
                      </m:sub>
                    </m:sSub>
                    <m:r>
                      <a:rPr lang="is-IS" sz="1200">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𝛾</m:t>
                    </m:r>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rPr>
                          <m:t>𝜋</m:t>
                        </m:r>
                      </m:e>
                      <m:sub>
                        <m:r>
                          <a:rPr lang="is-IS" sz="1200" i="1">
                            <a:solidFill>
                              <a:schemeClr val="bg1">
                                <a:lumMod val="50000"/>
                              </a:schemeClr>
                            </a:solidFill>
                            <a:latin typeface="Cambria Math" panose="02040503050406030204" pitchFamily="18" charset="0"/>
                          </a:rPr>
                          <m:t>𝑡</m:t>
                        </m:r>
                        <m:r>
                          <a:rPr lang="is-IS" sz="1200" i="1">
                            <a:solidFill>
                              <a:schemeClr val="bg1">
                                <a:lumMod val="50000"/>
                              </a:schemeClr>
                            </a:solidFill>
                            <a:latin typeface="Cambria Math" panose="02040503050406030204" pitchFamily="18" charset="0"/>
                          </a:rPr>
                          <m:t>−</m:t>
                        </m:r>
                        <m:r>
                          <a:rPr lang="is-IS" sz="1200">
                            <a:solidFill>
                              <a:schemeClr val="bg1">
                                <a:lumMod val="50000"/>
                              </a:schemeClr>
                            </a:solidFill>
                            <a:latin typeface="Cambria Math" panose="02040503050406030204" pitchFamily="18" charset="0"/>
                          </a:rPr>
                          <m:t>2</m:t>
                        </m:r>
                      </m:sub>
                    </m:sSub>
                    <m:r>
                      <a:rPr lang="is-IS" sz="1200">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𝜂</m:t>
                    </m:r>
                    <m:sSub>
                      <m:sSubPr>
                        <m:ctrlPr>
                          <a:rPr lang="is-IS" sz="1200" i="1">
                            <a:solidFill>
                              <a:schemeClr val="bg1">
                                <a:lumMod val="50000"/>
                              </a:schemeClr>
                            </a:solidFill>
                            <a:latin typeface="Cambria Math" panose="02040503050406030204" pitchFamily="18" charset="0"/>
                          </a:rPr>
                        </m:ctrlPr>
                      </m:sSubPr>
                      <m:e>
                        <m:r>
                          <m:rPr>
                            <m:sty m:val="p"/>
                          </m:rPr>
                          <a:rPr lang="el-GR" sz="1200" i="1">
                            <a:solidFill>
                              <a:schemeClr val="bg1">
                                <a:lumMod val="50000"/>
                              </a:schemeClr>
                            </a:solidFill>
                            <a:latin typeface="Cambria Math" panose="02040503050406030204" pitchFamily="18" charset="0"/>
                            <a:ea typeface="Cambria Math" panose="02040503050406030204" pitchFamily="18" charset="0"/>
                          </a:rPr>
                          <m:t>Δ</m:t>
                        </m:r>
                        <m:r>
                          <a:rPr lang="is-IS" sz="1200" i="1">
                            <a:solidFill>
                              <a:schemeClr val="bg1">
                                <a:lumMod val="50000"/>
                              </a:schemeClr>
                            </a:solidFill>
                            <a:latin typeface="Cambria Math" panose="02040503050406030204" pitchFamily="18" charset="0"/>
                          </a:rPr>
                          <m:t>𝑤</m:t>
                        </m:r>
                      </m:e>
                      <m:sub>
                        <m:r>
                          <a:rPr lang="is-IS" sz="1200" i="1">
                            <a:solidFill>
                              <a:schemeClr val="bg1">
                                <a:lumMod val="50000"/>
                              </a:schemeClr>
                            </a:solidFill>
                            <a:latin typeface="Cambria Math" panose="02040503050406030204" pitchFamily="18" charset="0"/>
                          </a:rPr>
                          <m:t>𝑡</m:t>
                        </m:r>
                      </m:sub>
                    </m:sSub>
                    <m:r>
                      <a:rPr lang="is-IS" sz="1200">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𝜆</m:t>
                    </m:r>
                    <m:sSub>
                      <m:sSubPr>
                        <m:ctrlPr>
                          <a:rPr lang="is-IS" sz="1200" i="1">
                            <a:solidFill>
                              <a:schemeClr val="bg1">
                                <a:lumMod val="50000"/>
                              </a:schemeClr>
                            </a:solidFill>
                            <a:latin typeface="Cambria Math" panose="02040503050406030204" pitchFamily="18" charset="0"/>
                          </a:rPr>
                        </m:ctrlPr>
                      </m:sSubPr>
                      <m:e>
                        <m:r>
                          <m:rPr>
                            <m:sty m:val="p"/>
                          </m:rPr>
                          <a:rPr lang="el-GR" sz="1200" i="1">
                            <a:solidFill>
                              <a:schemeClr val="bg1">
                                <a:lumMod val="50000"/>
                              </a:schemeClr>
                            </a:solidFill>
                            <a:latin typeface="Cambria Math" panose="02040503050406030204" pitchFamily="18" charset="0"/>
                            <a:ea typeface="Cambria Math" panose="02040503050406030204" pitchFamily="18" charset="0"/>
                          </a:rPr>
                          <m:t>Δ</m:t>
                        </m:r>
                        <m:r>
                          <a:rPr lang="is-IS" sz="1200" i="1">
                            <a:solidFill>
                              <a:schemeClr val="bg1">
                                <a:lumMod val="50000"/>
                              </a:schemeClr>
                            </a:solidFill>
                            <a:latin typeface="Cambria Math" panose="02040503050406030204" pitchFamily="18" charset="0"/>
                          </a:rPr>
                          <m:t>𝑤</m:t>
                        </m:r>
                      </m:e>
                      <m:sub>
                        <m:r>
                          <a:rPr lang="is-IS" sz="1200" i="1">
                            <a:solidFill>
                              <a:schemeClr val="bg1">
                                <a:lumMod val="50000"/>
                              </a:schemeClr>
                            </a:solidFill>
                            <a:latin typeface="Cambria Math" panose="02040503050406030204" pitchFamily="18" charset="0"/>
                          </a:rPr>
                          <m:t>𝑡</m:t>
                        </m:r>
                        <m:r>
                          <a:rPr lang="is-IS" sz="1200" i="1">
                            <a:solidFill>
                              <a:schemeClr val="bg1">
                                <a:lumMod val="50000"/>
                              </a:schemeClr>
                            </a:solidFill>
                            <a:latin typeface="Cambria Math" panose="02040503050406030204" pitchFamily="18" charset="0"/>
                          </a:rPr>
                          <m:t>−</m:t>
                        </m:r>
                        <m:r>
                          <a:rPr lang="is-IS" sz="1200">
                            <a:solidFill>
                              <a:schemeClr val="bg1">
                                <a:lumMod val="50000"/>
                              </a:schemeClr>
                            </a:solidFill>
                            <a:latin typeface="Cambria Math" panose="02040503050406030204" pitchFamily="18" charset="0"/>
                          </a:rPr>
                          <m:t>1</m:t>
                        </m:r>
                      </m:sub>
                    </m:sSub>
                    <m:r>
                      <a:rPr lang="is-IS" sz="1200">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𝜇</m:t>
                    </m:r>
                    <m:sSubSup>
                      <m:sSubSupPr>
                        <m:ctrlPr>
                          <a:rPr lang="is-IS" sz="1200" i="1">
                            <a:solidFill>
                              <a:schemeClr val="bg1">
                                <a:lumMod val="50000"/>
                              </a:schemeClr>
                            </a:solidFill>
                            <a:latin typeface="Cambria Math" panose="02040503050406030204" pitchFamily="18" charset="0"/>
                          </a:rPr>
                        </m:ctrlPr>
                      </m:sSubSupPr>
                      <m:e>
                        <m:r>
                          <a:rPr lang="is-IS" sz="1200" i="1">
                            <a:solidFill>
                              <a:schemeClr val="bg1">
                                <a:lumMod val="50000"/>
                              </a:schemeClr>
                            </a:solidFill>
                            <a:latin typeface="Cambria Math" panose="02040503050406030204" pitchFamily="18" charset="0"/>
                          </a:rPr>
                          <m:t>𝜋</m:t>
                        </m:r>
                      </m:e>
                      <m:sub>
                        <m:r>
                          <a:rPr lang="is-IS" sz="1200" i="1">
                            <a:solidFill>
                              <a:schemeClr val="bg1">
                                <a:lumMod val="50000"/>
                              </a:schemeClr>
                            </a:solidFill>
                            <a:latin typeface="Cambria Math" panose="02040503050406030204" pitchFamily="18" charset="0"/>
                          </a:rPr>
                          <m:t>𝑡</m:t>
                        </m:r>
                      </m:sub>
                      <m:sup>
                        <m:r>
                          <a:rPr lang="is-IS" sz="1200" i="1">
                            <a:solidFill>
                              <a:schemeClr val="bg1">
                                <a:lumMod val="50000"/>
                              </a:schemeClr>
                            </a:solidFill>
                            <a:latin typeface="Cambria Math" panose="02040503050406030204" pitchFamily="18" charset="0"/>
                          </a:rPr>
                          <m:t>𝑚</m:t>
                        </m:r>
                      </m:sup>
                    </m:sSubSup>
                    <m:r>
                      <a:rPr lang="is-IS" sz="1200">
                        <a:solidFill>
                          <a:schemeClr val="bg1">
                            <a:lumMod val="50000"/>
                          </a:schemeClr>
                        </a:solidFill>
                        <a:latin typeface="Cambria Math" panose="02040503050406030204" pitchFamily="18" charset="0"/>
                      </a:rPr>
                      <m:t>+</m:t>
                    </m:r>
                    <m:r>
                      <a:rPr lang="is-IS" sz="1200" i="1">
                        <a:solidFill>
                          <a:schemeClr val="bg1">
                            <a:lumMod val="50000"/>
                          </a:schemeClr>
                        </a:solidFill>
                        <a:latin typeface="Cambria Math" panose="02040503050406030204" pitchFamily="18" charset="0"/>
                      </a:rPr>
                      <m:t>𝜓</m:t>
                    </m:r>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rPr>
                          <m:t>𝑢</m:t>
                        </m:r>
                      </m:e>
                      <m:sub>
                        <m:r>
                          <a:rPr lang="is-IS" sz="1200" i="1">
                            <a:solidFill>
                              <a:schemeClr val="bg1">
                                <a:lumMod val="50000"/>
                              </a:schemeClr>
                            </a:solidFill>
                            <a:latin typeface="Cambria Math" panose="02040503050406030204" pitchFamily="18" charset="0"/>
                          </a:rPr>
                          <m:t>𝑡</m:t>
                        </m:r>
                        <m:r>
                          <a:rPr lang="is-IS" sz="1200" i="1">
                            <a:solidFill>
                              <a:schemeClr val="bg1">
                                <a:lumMod val="50000"/>
                              </a:schemeClr>
                            </a:solidFill>
                            <a:latin typeface="Cambria Math" panose="02040503050406030204" pitchFamily="18" charset="0"/>
                          </a:rPr>
                          <m:t>−</m:t>
                        </m:r>
                        <m:r>
                          <a:rPr lang="is-IS" sz="1200">
                            <a:solidFill>
                              <a:schemeClr val="bg1">
                                <a:lumMod val="50000"/>
                              </a:schemeClr>
                            </a:solidFill>
                            <a:latin typeface="Cambria Math" panose="02040503050406030204" pitchFamily="18" charset="0"/>
                          </a:rPr>
                          <m:t>1</m:t>
                        </m:r>
                      </m:sub>
                    </m:sSub>
                    <m:r>
                      <a:rPr lang="is-IS" sz="1200">
                        <a:solidFill>
                          <a:schemeClr val="bg1">
                            <a:lumMod val="50000"/>
                          </a:schemeClr>
                        </a:solidFill>
                        <a:latin typeface="Cambria Math" panose="02040503050406030204" pitchFamily="18" charset="0"/>
                      </a:rPr>
                      <m:t>+</m:t>
                    </m:r>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rPr>
                          <m:t>𝜖</m:t>
                        </m:r>
                      </m:e>
                      <m:sub>
                        <m:r>
                          <a:rPr lang="is-IS" sz="1200" i="1">
                            <a:solidFill>
                              <a:schemeClr val="bg1">
                                <a:lumMod val="50000"/>
                              </a:schemeClr>
                            </a:solidFill>
                            <a:latin typeface="Cambria Math" panose="02040503050406030204" pitchFamily="18" charset="0"/>
                          </a:rPr>
                          <m:t>𝑡</m:t>
                        </m:r>
                      </m:sub>
                    </m:sSub>
                  </m:oMath>
                </a14:m>
                <a:r>
                  <a:rPr lang="is-IS" sz="1200" dirty="0">
                    <a:solidFill>
                      <a:schemeClr val="bg1">
                        <a:lumMod val="50000"/>
                      </a:schemeClr>
                    </a:solidFill>
                  </a:rPr>
                  <a:t>.</a:t>
                </a:r>
                <a14:m>
                  <m:oMath xmlns:m="http://schemas.openxmlformats.org/officeDocument/2006/math">
                    <m:r>
                      <a:rPr lang="is-IS" sz="1200" b="0" i="0" smtClean="0">
                        <a:solidFill>
                          <a:schemeClr val="bg1">
                            <a:lumMod val="50000"/>
                          </a:schemeClr>
                        </a:solidFill>
                        <a:latin typeface="Cambria Math" panose="02040503050406030204" pitchFamily="18" charset="0"/>
                      </a:rPr>
                      <m:t>  </m:t>
                    </m:r>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ea typeface="Calibri" panose="020F0502020204030204" pitchFamily="34" charset="0"/>
                            <a:cs typeface="Times New Roman" panose="02020603050405020304" pitchFamily="18" charset="0"/>
                          </a:rPr>
                          <m:t>𝜋</m:t>
                        </m:r>
                      </m:e>
                      <m:sub>
                        <m:r>
                          <a:rPr lang="is-IS" sz="1200" i="1">
                            <a:solidFill>
                              <a:schemeClr val="bg1">
                                <a:lumMod val="50000"/>
                              </a:schemeClr>
                            </a:solidFill>
                            <a:latin typeface="Cambria Math" panose="02040503050406030204" pitchFamily="18" charset="0"/>
                            <a:ea typeface="Calibri" panose="020F0502020204030204" pitchFamily="34" charset="0"/>
                            <a:cs typeface="Times New Roman" panose="02020603050405020304" pitchFamily="18" charset="0"/>
                          </a:rPr>
                          <m:t>𝑡</m:t>
                        </m:r>
                      </m:sub>
                    </m:sSub>
                  </m:oMath>
                </a14:m>
                <a:r>
                  <a:rPr lang="is-IS" sz="1200" dirty="0">
                    <a:solidFill>
                      <a:schemeClr val="bg1">
                        <a:lumMod val="50000"/>
                      </a:schemeClr>
                    </a:solidFill>
                  </a:rPr>
                  <a:t> er verðbólga, </a:t>
                </a:r>
                <a14:m>
                  <m:oMath xmlns:m="http://schemas.openxmlformats.org/officeDocument/2006/math">
                    <m:sSubSup>
                      <m:sSubSupPr>
                        <m:ctrlPr>
                          <a:rPr lang="is-IS" sz="1200" i="1">
                            <a:solidFill>
                              <a:schemeClr val="bg1">
                                <a:lumMod val="50000"/>
                              </a:schemeClr>
                            </a:solidFill>
                            <a:latin typeface="Cambria Math" panose="02040503050406030204" pitchFamily="18" charset="0"/>
                          </a:rPr>
                        </m:ctrlPr>
                      </m:sSubSupPr>
                      <m:e>
                        <m:r>
                          <a:rPr lang="is-IS" sz="1200" i="1">
                            <a:solidFill>
                              <a:schemeClr val="bg1">
                                <a:lumMod val="50000"/>
                              </a:schemeClr>
                            </a:solidFill>
                            <a:latin typeface="Cambria Math" panose="02040503050406030204" pitchFamily="18" charset="0"/>
                          </a:rPr>
                          <m:t>𝜋</m:t>
                        </m:r>
                      </m:e>
                      <m:sub>
                        <m:r>
                          <a:rPr lang="is-IS" sz="1200" i="1">
                            <a:solidFill>
                              <a:schemeClr val="bg1">
                                <a:lumMod val="50000"/>
                              </a:schemeClr>
                            </a:solidFill>
                            <a:latin typeface="Cambria Math" panose="02040503050406030204" pitchFamily="18" charset="0"/>
                          </a:rPr>
                          <m:t>𝑡</m:t>
                        </m:r>
                      </m:sub>
                      <m:sup>
                        <m:r>
                          <a:rPr lang="is-IS" sz="1200" i="1">
                            <a:solidFill>
                              <a:schemeClr val="bg1">
                                <a:lumMod val="50000"/>
                              </a:schemeClr>
                            </a:solidFill>
                            <a:latin typeface="Cambria Math" panose="02040503050406030204" pitchFamily="18" charset="0"/>
                          </a:rPr>
                          <m:t>𝑤</m:t>
                        </m:r>
                      </m:sup>
                    </m:sSubSup>
                  </m:oMath>
                </a14:m>
                <a:r>
                  <a:rPr lang="is-IS" sz="1200" dirty="0">
                    <a:solidFill>
                      <a:schemeClr val="bg1">
                        <a:lumMod val="50000"/>
                      </a:schemeClr>
                    </a:solidFill>
                  </a:rPr>
                  <a:t> er verðbólga í viðskiptalöndum, </a:t>
                </a:r>
                <a14:m>
                  <m:oMath xmlns:m="http://schemas.openxmlformats.org/officeDocument/2006/math">
                    <m:sSub>
                      <m:sSubPr>
                        <m:ctrlPr>
                          <a:rPr lang="is-IS" sz="1200" i="1">
                            <a:solidFill>
                              <a:schemeClr val="bg1">
                                <a:lumMod val="50000"/>
                              </a:schemeClr>
                            </a:solidFill>
                            <a:latin typeface="Cambria Math" panose="02040503050406030204" pitchFamily="18" charset="0"/>
                          </a:rPr>
                        </m:ctrlPr>
                      </m:sSubPr>
                      <m:e>
                        <m:r>
                          <m:rPr>
                            <m:sty m:val="p"/>
                          </m:rPr>
                          <a:rPr lang="el-GR" sz="1200" i="1">
                            <a:solidFill>
                              <a:schemeClr val="bg1">
                                <a:lumMod val="50000"/>
                              </a:schemeClr>
                            </a:solidFill>
                            <a:latin typeface="Cambria Math" panose="02040503050406030204" pitchFamily="18" charset="0"/>
                            <a:ea typeface="Cambria Math" panose="02040503050406030204" pitchFamily="18" charset="0"/>
                          </a:rPr>
                          <m:t>Δ</m:t>
                        </m:r>
                        <m:r>
                          <a:rPr lang="is-IS" sz="1200" i="1">
                            <a:solidFill>
                              <a:schemeClr val="bg1">
                                <a:lumMod val="50000"/>
                              </a:schemeClr>
                            </a:solidFill>
                            <a:latin typeface="Cambria Math" panose="02040503050406030204" pitchFamily="18" charset="0"/>
                          </a:rPr>
                          <m:t>𝑒</m:t>
                        </m:r>
                      </m:e>
                      <m:sub>
                        <m:r>
                          <a:rPr lang="is-IS" sz="1200" i="1">
                            <a:solidFill>
                              <a:schemeClr val="bg1">
                                <a:lumMod val="50000"/>
                              </a:schemeClr>
                            </a:solidFill>
                            <a:latin typeface="Cambria Math" panose="02040503050406030204" pitchFamily="18" charset="0"/>
                          </a:rPr>
                          <m:t>𝑡</m:t>
                        </m:r>
                      </m:sub>
                    </m:sSub>
                  </m:oMath>
                </a14:m>
                <a:r>
                  <a:rPr lang="is-IS" sz="1200" dirty="0">
                    <a:solidFill>
                      <a:schemeClr val="bg1">
                        <a:lumMod val="50000"/>
                      </a:schemeClr>
                    </a:solidFill>
                  </a:rPr>
                  <a:t> er breyting meðalgengis,</a:t>
                </a:r>
                <a14:m>
                  <m:oMath xmlns:m="http://schemas.openxmlformats.org/officeDocument/2006/math">
                    <m:r>
                      <m:rPr>
                        <m:sty m:val="p"/>
                      </m:rPr>
                      <a:rPr lang="el-GR" sz="1200" i="1">
                        <a:solidFill>
                          <a:schemeClr val="bg1">
                            <a:lumMod val="50000"/>
                          </a:schemeClr>
                        </a:solidFill>
                        <a:latin typeface="Cambria Math" panose="02040503050406030204" pitchFamily="18" charset="0"/>
                        <a:ea typeface="Cambria Math" panose="02040503050406030204" pitchFamily="18" charset="0"/>
                      </a:rPr>
                      <m:t>Δ</m:t>
                    </m:r>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rPr>
                          <m:t>𝑤</m:t>
                        </m:r>
                      </m:e>
                      <m:sub>
                        <m:r>
                          <a:rPr lang="is-IS" sz="1200" i="1">
                            <a:solidFill>
                              <a:schemeClr val="bg1">
                                <a:lumMod val="50000"/>
                              </a:schemeClr>
                            </a:solidFill>
                            <a:latin typeface="Cambria Math" panose="02040503050406030204" pitchFamily="18" charset="0"/>
                          </a:rPr>
                          <m:t>𝑡</m:t>
                        </m:r>
                      </m:sub>
                    </m:sSub>
                  </m:oMath>
                </a14:m>
                <a:r>
                  <a:rPr lang="is-IS" sz="1200" dirty="0">
                    <a:solidFill>
                      <a:schemeClr val="bg1">
                        <a:lumMod val="50000"/>
                      </a:schemeClr>
                    </a:solidFill>
                  </a:rPr>
                  <a:t> er breyting launakostnaðar á framleidda einingu, </a:t>
                </a:r>
                <a14:m>
                  <m:oMath xmlns:m="http://schemas.openxmlformats.org/officeDocument/2006/math">
                    <m:sSubSup>
                      <m:sSubSupPr>
                        <m:ctrlPr>
                          <a:rPr lang="is-IS" sz="1200" i="1">
                            <a:solidFill>
                              <a:schemeClr val="bg1">
                                <a:lumMod val="50000"/>
                              </a:schemeClr>
                            </a:solidFill>
                            <a:latin typeface="Cambria Math" panose="02040503050406030204" pitchFamily="18" charset="0"/>
                          </a:rPr>
                        </m:ctrlPr>
                      </m:sSubSupPr>
                      <m:e>
                        <m:r>
                          <a:rPr lang="is-IS" sz="1200" i="1">
                            <a:solidFill>
                              <a:schemeClr val="bg1">
                                <a:lumMod val="50000"/>
                              </a:schemeClr>
                            </a:solidFill>
                            <a:latin typeface="Cambria Math" panose="02040503050406030204" pitchFamily="18" charset="0"/>
                          </a:rPr>
                          <m:t>𝜋</m:t>
                        </m:r>
                      </m:e>
                      <m:sub>
                        <m:r>
                          <a:rPr lang="is-IS" sz="1200" i="1">
                            <a:solidFill>
                              <a:schemeClr val="bg1">
                                <a:lumMod val="50000"/>
                              </a:schemeClr>
                            </a:solidFill>
                            <a:latin typeface="Cambria Math" panose="02040503050406030204" pitchFamily="18" charset="0"/>
                          </a:rPr>
                          <m:t>𝑡</m:t>
                        </m:r>
                      </m:sub>
                      <m:sup>
                        <m:r>
                          <a:rPr lang="is-IS" sz="1200" i="1">
                            <a:solidFill>
                              <a:schemeClr val="bg1">
                                <a:lumMod val="50000"/>
                              </a:schemeClr>
                            </a:solidFill>
                            <a:latin typeface="Cambria Math" panose="02040503050406030204" pitchFamily="18" charset="0"/>
                          </a:rPr>
                          <m:t>𝑚</m:t>
                        </m:r>
                      </m:sup>
                    </m:sSubSup>
                  </m:oMath>
                </a14:m>
                <a:r>
                  <a:rPr lang="is-IS" sz="1200" dirty="0">
                    <a:solidFill>
                      <a:schemeClr val="bg1">
                        <a:lumMod val="50000"/>
                      </a:schemeClr>
                    </a:solidFill>
                  </a:rPr>
                  <a:t> er innflutningsraungengi, </a:t>
                </a:r>
                <a14:m>
                  <m:oMath xmlns:m="http://schemas.openxmlformats.org/officeDocument/2006/math">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rPr>
                          <m:t>𝑔</m:t>
                        </m:r>
                      </m:e>
                      <m:sub>
                        <m:r>
                          <a:rPr lang="is-IS" sz="1200" i="1">
                            <a:solidFill>
                              <a:schemeClr val="bg1">
                                <a:lumMod val="50000"/>
                              </a:schemeClr>
                            </a:solidFill>
                            <a:latin typeface="Cambria Math" panose="02040503050406030204" pitchFamily="18" charset="0"/>
                          </a:rPr>
                          <m:t>𝑡</m:t>
                        </m:r>
                      </m:sub>
                    </m:sSub>
                  </m:oMath>
                </a14:m>
                <a:r>
                  <a:rPr lang="is-IS" sz="1200" dirty="0">
                    <a:solidFill>
                      <a:schemeClr val="bg1">
                        <a:lumMod val="50000"/>
                      </a:schemeClr>
                    </a:solidFill>
                  </a:rPr>
                  <a:t> er framleiðsluspenna og </a:t>
                </a:r>
                <a14:m>
                  <m:oMath xmlns:m="http://schemas.openxmlformats.org/officeDocument/2006/math">
                    <m:sSub>
                      <m:sSubPr>
                        <m:ctrlPr>
                          <a:rPr lang="is-IS" sz="1200" i="1">
                            <a:solidFill>
                              <a:schemeClr val="bg1">
                                <a:lumMod val="50000"/>
                              </a:schemeClr>
                            </a:solidFill>
                            <a:latin typeface="Cambria Math" panose="02040503050406030204" pitchFamily="18" charset="0"/>
                          </a:rPr>
                        </m:ctrlPr>
                      </m:sSubPr>
                      <m:e>
                        <m:r>
                          <a:rPr lang="is-IS" sz="1200" i="1">
                            <a:solidFill>
                              <a:schemeClr val="bg1">
                                <a:lumMod val="50000"/>
                              </a:schemeClr>
                            </a:solidFill>
                            <a:latin typeface="Cambria Math" panose="02040503050406030204" pitchFamily="18" charset="0"/>
                          </a:rPr>
                          <m:t>𝑢</m:t>
                        </m:r>
                      </m:e>
                      <m:sub>
                        <m:r>
                          <a:rPr lang="is-IS" sz="1200" i="1">
                            <a:solidFill>
                              <a:schemeClr val="bg1">
                                <a:lumMod val="50000"/>
                              </a:schemeClr>
                            </a:solidFill>
                            <a:latin typeface="Cambria Math" panose="02040503050406030204" pitchFamily="18" charset="0"/>
                          </a:rPr>
                          <m:t>𝑡</m:t>
                        </m:r>
                      </m:sub>
                    </m:sSub>
                  </m:oMath>
                </a14:m>
                <a:r>
                  <a:rPr lang="is-IS" sz="1200" dirty="0">
                    <a:solidFill>
                      <a:schemeClr val="bg1">
                        <a:lumMod val="50000"/>
                      </a:schemeClr>
                    </a:solidFill>
                  </a:rPr>
                  <a:t> er frávik atvinnuleysis frá jafnvægisatvinnuleysi. Verðbólga og gengis- og launabreytingar eru mældar sem ársfjórðungsbreytingar á ársgrundvelli. Metið yfir 10-ára hreyfanlegan glugga (ársfjórðungsgögn frá 1985-2023 fyrir verbólgutregðu, frá 1993-2023 fyrir gengisáhrif og 1991-2023 fyrir launaáhrif).</a:t>
                </a:r>
                <a:br>
                  <a:rPr lang="is-IS" sz="1200" dirty="0">
                    <a:solidFill>
                      <a:schemeClr val="bg1">
                        <a:lumMod val="50000"/>
                      </a:schemeClr>
                    </a:solidFill>
                  </a:rPr>
                </a:br>
                <a:r>
                  <a:rPr lang="is-IS" sz="1200" i="1" dirty="0">
                    <a:solidFill>
                      <a:schemeClr val="bg1">
                        <a:lumMod val="50000"/>
                      </a:schemeClr>
                    </a:solidFill>
                  </a:rPr>
                  <a:t>Heimild:</a:t>
                </a:r>
                <a:r>
                  <a:rPr lang="is-IS" sz="1200" dirty="0">
                    <a:solidFill>
                      <a:schemeClr val="bg1">
                        <a:lumMod val="50000"/>
                      </a:schemeClr>
                    </a:solidFill>
                  </a:rPr>
                  <a:t> Seðlabanki Íslands.</a:t>
                </a:r>
              </a:p>
            </p:txBody>
          </p:sp>
        </mc:Choice>
        <mc:Fallback xmlns="">
          <p:sp>
            <p:nvSpPr>
              <p:cNvPr id="10" name="TextBox 9">
                <a:extLst>
                  <a:ext uri="{FF2B5EF4-FFF2-40B4-BE49-F238E27FC236}">
                    <a16:creationId xmlns:a16="http://schemas.microsoft.com/office/drawing/2014/main" id="{EF9F01C0-4D5D-BFD1-E42C-E2FF6FE3242B}"/>
                  </a:ext>
                </a:extLst>
              </p:cNvPr>
              <p:cNvSpPr txBox="1">
                <a:spLocks noRot="1" noChangeAspect="1" noMove="1" noResize="1" noEditPoints="1" noAdjustHandles="1" noChangeArrowheads="1" noChangeShapeType="1" noTextEdit="1"/>
              </p:cNvSpPr>
              <p:nvPr/>
            </p:nvSpPr>
            <p:spPr>
              <a:xfrm>
                <a:off x="819400" y="7920000"/>
                <a:ext cx="14852400" cy="1032132"/>
              </a:xfrm>
              <a:prstGeom prst="rect">
                <a:avLst/>
              </a:prstGeom>
              <a:blipFill>
                <a:blip r:embed="rId5"/>
                <a:stretch>
                  <a:fillRect b="-4706"/>
                </a:stretch>
              </a:blipFill>
            </p:spPr>
            <p:txBody>
              <a:bodyPr/>
              <a:lstStyle/>
              <a:p>
                <a:r>
                  <a:rPr lang="is-IS">
                    <a:noFill/>
                  </a:rPr>
                  <a:t> </a:t>
                </a:r>
              </a:p>
            </p:txBody>
          </p:sp>
        </mc:Fallback>
      </mc:AlternateContent>
    </p:spTree>
    <p:extLst>
      <p:ext uri="{BB962C8B-B14F-4D97-AF65-F5344CB8AC3E}">
        <p14:creationId xmlns:p14="http://schemas.microsoft.com/office/powerpoint/2010/main" val="1888579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84A311C-BC67-E7C9-A478-9345AD344AE2}"/>
              </a:ext>
            </a:extLst>
          </p:cNvPr>
          <p:cNvSpPr>
            <a:spLocks noGrp="1"/>
          </p:cNvSpPr>
          <p:nvPr>
            <p:ph type="ctrTitle"/>
          </p:nvPr>
        </p:nvSpPr>
        <p:spPr/>
        <p:txBody>
          <a:bodyPr/>
          <a:lstStyle/>
          <a:p>
            <a:r>
              <a:rPr lang="is-IS" dirty="0"/>
              <a:t>Horfur á hægari hjöðnun verðbólgu en áður spáð</a:t>
            </a:r>
          </a:p>
        </p:txBody>
      </p:sp>
      <p:sp>
        <p:nvSpPr>
          <p:cNvPr id="10" name="Content Placeholder 9">
            <a:extLst>
              <a:ext uri="{FF2B5EF4-FFF2-40B4-BE49-F238E27FC236}">
                <a16:creationId xmlns:a16="http://schemas.microsoft.com/office/drawing/2014/main" id="{041E85E7-A36F-A087-2E5F-02F0F771BAFF}"/>
              </a:ext>
            </a:extLst>
          </p:cNvPr>
          <p:cNvSpPr>
            <a:spLocks noGrp="1"/>
          </p:cNvSpPr>
          <p:nvPr>
            <p:ph idx="10"/>
          </p:nvPr>
        </p:nvSpPr>
        <p:spPr>
          <a:xfrm>
            <a:off x="817200" y="1215238"/>
            <a:ext cx="14903812" cy="1299600"/>
          </a:xfrm>
        </p:spPr>
        <p:txBody>
          <a:bodyPr/>
          <a:lstStyle/>
          <a:p>
            <a:r>
              <a:rPr lang="is-IS" dirty="0"/>
              <a:t>Verðbólga var 7,8% á Q3 og minnkaði úr 9,4% á Q2 – lítillega meiri en spáð var í ágúst (7,7%) en nærhorfur versna á ný …</a:t>
            </a:r>
          </a:p>
          <a:p>
            <a:r>
              <a:rPr lang="is-IS" dirty="0"/>
              <a:t>… hún eykst í 7,9% á Q4 en minnkar aftur í 6,8% á Q1 en í ágúst var talið að hún myndi hjaðna í 7,5% á Q4 og færi í 5,8% á Q1</a:t>
            </a:r>
          </a:p>
          <a:p>
            <a:r>
              <a:rPr lang="is-IS" dirty="0"/>
              <a:t>Lakari horfur endurspegla helst þrálátari spennu í þjóðarbúinu, lægra gengi krónunnar og hægari hjöðnun alþjóðlegrar verðbólgu</a:t>
            </a:r>
          </a:p>
        </p:txBody>
      </p:sp>
      <p:grpSp>
        <p:nvGrpSpPr>
          <p:cNvPr id="12" name="Group 11">
            <a:extLst>
              <a:ext uri="{FF2B5EF4-FFF2-40B4-BE49-F238E27FC236}">
                <a16:creationId xmlns:a16="http://schemas.microsoft.com/office/drawing/2014/main" id="{56AD2FD4-FB5E-B11E-FD35-4DF9BEAD5894}"/>
              </a:ext>
            </a:extLst>
          </p:cNvPr>
          <p:cNvGrpSpPr>
            <a:grpSpLocks noChangeAspect="1"/>
          </p:cNvGrpSpPr>
          <p:nvPr/>
        </p:nvGrpSpPr>
        <p:grpSpPr>
          <a:xfrm>
            <a:off x="11880000" y="3348000"/>
            <a:ext cx="2551131" cy="3421315"/>
            <a:chOff x="10080000" y="2805533"/>
            <a:chExt cx="2782569" cy="3731692"/>
          </a:xfrm>
        </p:grpSpPr>
        <p:grpSp>
          <p:nvGrpSpPr>
            <p:cNvPr id="13" name="Group 12">
              <a:extLst>
                <a:ext uri="{FF2B5EF4-FFF2-40B4-BE49-F238E27FC236}">
                  <a16:creationId xmlns:a16="http://schemas.microsoft.com/office/drawing/2014/main" id="{0AEBEFBA-8B65-456D-C508-2DEC799EB211}"/>
                </a:ext>
              </a:extLst>
            </p:cNvPr>
            <p:cNvGrpSpPr/>
            <p:nvPr/>
          </p:nvGrpSpPr>
          <p:grpSpPr>
            <a:xfrm>
              <a:off x="10080000" y="2805533"/>
              <a:ext cx="1775057" cy="3730258"/>
              <a:chOff x="10080000" y="2805533"/>
              <a:chExt cx="1775057" cy="3730258"/>
            </a:xfrm>
          </p:grpSpPr>
          <p:grpSp>
            <p:nvGrpSpPr>
              <p:cNvPr id="29" name="Group 28">
                <a:extLst>
                  <a:ext uri="{FF2B5EF4-FFF2-40B4-BE49-F238E27FC236}">
                    <a16:creationId xmlns:a16="http://schemas.microsoft.com/office/drawing/2014/main" id="{FD223D8B-ECA9-813C-2D3B-137F63BB81B5}"/>
                  </a:ext>
                </a:extLst>
              </p:cNvPr>
              <p:cNvGrpSpPr/>
              <p:nvPr/>
            </p:nvGrpSpPr>
            <p:grpSpPr>
              <a:xfrm>
                <a:off x="10080000" y="3348000"/>
                <a:ext cx="1672591" cy="3187791"/>
                <a:chOff x="7241229" y="3352800"/>
                <a:chExt cx="1672591" cy="3187791"/>
              </a:xfrm>
            </p:grpSpPr>
            <p:grpSp>
              <p:nvGrpSpPr>
                <p:cNvPr id="31" name="Group 30">
                  <a:extLst>
                    <a:ext uri="{FF2B5EF4-FFF2-40B4-BE49-F238E27FC236}">
                      <a16:creationId xmlns:a16="http://schemas.microsoft.com/office/drawing/2014/main" id="{1B88C2AC-6A5A-F8E1-95D5-B69345B166D1}"/>
                    </a:ext>
                  </a:extLst>
                </p:cNvPr>
                <p:cNvGrpSpPr/>
                <p:nvPr/>
              </p:nvGrpSpPr>
              <p:grpSpPr>
                <a:xfrm>
                  <a:off x="7242160" y="3352800"/>
                  <a:ext cx="1627640" cy="720000"/>
                  <a:chOff x="7242160" y="3352800"/>
                  <a:chExt cx="1627640" cy="720000"/>
                </a:xfrm>
              </p:grpSpPr>
              <p:grpSp>
                <p:nvGrpSpPr>
                  <p:cNvPr id="47" name="Group 46">
                    <a:extLst>
                      <a:ext uri="{FF2B5EF4-FFF2-40B4-BE49-F238E27FC236}">
                        <a16:creationId xmlns:a16="http://schemas.microsoft.com/office/drawing/2014/main" id="{D322EB88-5633-20EF-B7A4-D60A2E4A7502}"/>
                      </a:ext>
                    </a:extLst>
                  </p:cNvPr>
                  <p:cNvGrpSpPr/>
                  <p:nvPr/>
                </p:nvGrpSpPr>
                <p:grpSpPr>
                  <a:xfrm>
                    <a:off x="8149800" y="3352800"/>
                    <a:ext cx="720000" cy="720000"/>
                    <a:chOff x="6146799" y="4572000"/>
                    <a:chExt cx="720000" cy="720000"/>
                  </a:xfrm>
                  <a:solidFill>
                    <a:srgbClr val="004562"/>
                  </a:solidFill>
                </p:grpSpPr>
                <p:sp>
                  <p:nvSpPr>
                    <p:cNvPr id="49" name="Oval 48">
                      <a:extLst>
                        <a:ext uri="{FF2B5EF4-FFF2-40B4-BE49-F238E27FC236}">
                          <a16:creationId xmlns:a16="http://schemas.microsoft.com/office/drawing/2014/main" id="{2999DC51-15F3-CACD-39DB-CA75AEEC629D}"/>
                        </a:ext>
                      </a:extLst>
                    </p:cNvPr>
                    <p:cNvSpPr>
                      <a:spLocks noChangeAspect="1"/>
                    </p:cNvSpPr>
                    <p:nvPr/>
                  </p:nvSpPr>
                  <p:spPr>
                    <a:xfrm>
                      <a:off x="6146799" y="4572000"/>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0" name="TextBox 49">
                      <a:extLst>
                        <a:ext uri="{FF2B5EF4-FFF2-40B4-BE49-F238E27FC236}">
                          <a16:creationId xmlns:a16="http://schemas.microsoft.com/office/drawing/2014/main" id="{A1E1D253-6094-D6A5-08FF-5D00144F647E}"/>
                        </a:ext>
                      </a:extLst>
                    </p:cNvPr>
                    <p:cNvSpPr txBox="1"/>
                    <p:nvPr/>
                  </p:nvSpPr>
                  <p:spPr>
                    <a:xfrm>
                      <a:off x="6146799" y="4730582"/>
                      <a:ext cx="720000" cy="402837"/>
                    </a:xfrm>
                    <a:prstGeom prst="rect">
                      <a:avLst/>
                    </a:prstGeom>
                    <a:noFill/>
                  </p:spPr>
                  <p:txBody>
                    <a:bodyPr wrap="square" rtlCol="0" anchor="ctr" anchorCtr="0">
                      <a:spAutoFit/>
                    </a:bodyPr>
                    <a:lstStyle/>
                    <a:p>
                      <a:pPr algn="ctr"/>
                      <a:r>
                        <a:rPr lang="is-IS" dirty="0">
                          <a:solidFill>
                            <a:schemeClr val="bg1"/>
                          </a:solidFill>
                        </a:rPr>
                        <a:t>8,7%</a:t>
                      </a:r>
                    </a:p>
                  </p:txBody>
                </p:sp>
              </p:grpSp>
              <p:sp>
                <p:nvSpPr>
                  <p:cNvPr id="48" name="TextBox 47">
                    <a:extLst>
                      <a:ext uri="{FF2B5EF4-FFF2-40B4-BE49-F238E27FC236}">
                        <a16:creationId xmlns:a16="http://schemas.microsoft.com/office/drawing/2014/main" id="{657264DF-8F0F-765B-EC58-C1F92243EA0D}"/>
                      </a:ext>
                    </a:extLst>
                  </p:cNvPr>
                  <p:cNvSpPr txBox="1"/>
                  <p:nvPr/>
                </p:nvSpPr>
                <p:spPr>
                  <a:xfrm>
                    <a:off x="7242160" y="3511382"/>
                    <a:ext cx="720000" cy="402837"/>
                  </a:xfrm>
                  <a:prstGeom prst="rect">
                    <a:avLst/>
                  </a:prstGeom>
                  <a:noFill/>
                </p:spPr>
                <p:txBody>
                  <a:bodyPr wrap="square" rtlCol="0" anchor="ctr" anchorCtr="0">
                    <a:spAutoFit/>
                  </a:bodyPr>
                  <a:lstStyle/>
                  <a:p>
                    <a:pPr algn="ctr"/>
                    <a:r>
                      <a:rPr lang="is-IS" dirty="0"/>
                      <a:t>2023</a:t>
                    </a:r>
                  </a:p>
                </p:txBody>
              </p:sp>
            </p:grpSp>
            <p:grpSp>
              <p:nvGrpSpPr>
                <p:cNvPr id="32" name="Group 31">
                  <a:extLst>
                    <a:ext uri="{FF2B5EF4-FFF2-40B4-BE49-F238E27FC236}">
                      <a16:creationId xmlns:a16="http://schemas.microsoft.com/office/drawing/2014/main" id="{AB169FD1-A748-A181-BCF9-81A15F67010D}"/>
                    </a:ext>
                  </a:extLst>
                </p:cNvPr>
                <p:cNvGrpSpPr/>
                <p:nvPr/>
              </p:nvGrpSpPr>
              <p:grpSpPr>
                <a:xfrm>
                  <a:off x="7241229" y="4175397"/>
                  <a:ext cx="1627640" cy="720000"/>
                  <a:chOff x="7242160" y="3352800"/>
                  <a:chExt cx="1627640" cy="720000"/>
                </a:xfrm>
              </p:grpSpPr>
              <p:grpSp>
                <p:nvGrpSpPr>
                  <p:cNvPr id="43" name="Group 42">
                    <a:extLst>
                      <a:ext uri="{FF2B5EF4-FFF2-40B4-BE49-F238E27FC236}">
                        <a16:creationId xmlns:a16="http://schemas.microsoft.com/office/drawing/2014/main" id="{B2289C09-5016-DDAD-07EA-4462590BD350}"/>
                      </a:ext>
                    </a:extLst>
                  </p:cNvPr>
                  <p:cNvGrpSpPr/>
                  <p:nvPr/>
                </p:nvGrpSpPr>
                <p:grpSpPr>
                  <a:xfrm>
                    <a:off x="8149800" y="3352800"/>
                    <a:ext cx="720000" cy="720000"/>
                    <a:chOff x="6146799" y="4572000"/>
                    <a:chExt cx="720000" cy="720000"/>
                  </a:xfrm>
                  <a:solidFill>
                    <a:srgbClr val="004562"/>
                  </a:solidFill>
                </p:grpSpPr>
                <p:sp>
                  <p:nvSpPr>
                    <p:cNvPr id="45" name="Oval 44">
                      <a:extLst>
                        <a:ext uri="{FF2B5EF4-FFF2-40B4-BE49-F238E27FC236}">
                          <a16:creationId xmlns:a16="http://schemas.microsoft.com/office/drawing/2014/main" id="{E72E47E6-7A84-E36F-EF12-D44531853813}"/>
                        </a:ext>
                      </a:extLst>
                    </p:cNvPr>
                    <p:cNvSpPr>
                      <a:spLocks noChangeAspect="1"/>
                    </p:cNvSpPr>
                    <p:nvPr/>
                  </p:nvSpPr>
                  <p:spPr>
                    <a:xfrm>
                      <a:off x="6146799" y="4572000"/>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6" name="TextBox 45">
                      <a:extLst>
                        <a:ext uri="{FF2B5EF4-FFF2-40B4-BE49-F238E27FC236}">
                          <a16:creationId xmlns:a16="http://schemas.microsoft.com/office/drawing/2014/main" id="{E312F163-70F5-8706-D00E-5D580DCA037C}"/>
                        </a:ext>
                      </a:extLst>
                    </p:cNvPr>
                    <p:cNvSpPr txBox="1"/>
                    <p:nvPr/>
                  </p:nvSpPr>
                  <p:spPr>
                    <a:xfrm>
                      <a:off x="6146799" y="4730582"/>
                      <a:ext cx="720000" cy="402837"/>
                    </a:xfrm>
                    <a:prstGeom prst="rect">
                      <a:avLst/>
                    </a:prstGeom>
                    <a:noFill/>
                  </p:spPr>
                  <p:txBody>
                    <a:bodyPr wrap="square" rtlCol="0" anchor="ctr" anchorCtr="0">
                      <a:spAutoFit/>
                    </a:bodyPr>
                    <a:lstStyle/>
                    <a:p>
                      <a:pPr algn="ctr"/>
                      <a:r>
                        <a:rPr lang="is-IS" dirty="0">
                          <a:solidFill>
                            <a:schemeClr val="bg1"/>
                          </a:solidFill>
                        </a:rPr>
                        <a:t>5,7%</a:t>
                      </a:r>
                    </a:p>
                  </p:txBody>
                </p:sp>
              </p:grpSp>
              <p:sp>
                <p:nvSpPr>
                  <p:cNvPr id="44" name="TextBox 43">
                    <a:extLst>
                      <a:ext uri="{FF2B5EF4-FFF2-40B4-BE49-F238E27FC236}">
                        <a16:creationId xmlns:a16="http://schemas.microsoft.com/office/drawing/2014/main" id="{94644CA8-BC08-7B07-CA53-CF4C86BE6799}"/>
                      </a:ext>
                    </a:extLst>
                  </p:cNvPr>
                  <p:cNvSpPr txBox="1"/>
                  <p:nvPr/>
                </p:nvSpPr>
                <p:spPr>
                  <a:xfrm>
                    <a:off x="7242160" y="3511382"/>
                    <a:ext cx="720000" cy="402837"/>
                  </a:xfrm>
                  <a:prstGeom prst="rect">
                    <a:avLst/>
                  </a:prstGeom>
                  <a:noFill/>
                </p:spPr>
                <p:txBody>
                  <a:bodyPr wrap="square" rtlCol="0" anchor="ctr" anchorCtr="0">
                    <a:spAutoFit/>
                  </a:bodyPr>
                  <a:lstStyle/>
                  <a:p>
                    <a:pPr algn="ctr"/>
                    <a:r>
                      <a:rPr lang="is-IS" dirty="0"/>
                      <a:t>2024</a:t>
                    </a:r>
                  </a:p>
                </p:txBody>
              </p:sp>
            </p:grpSp>
            <p:grpSp>
              <p:nvGrpSpPr>
                <p:cNvPr id="33" name="Group 32">
                  <a:extLst>
                    <a:ext uri="{FF2B5EF4-FFF2-40B4-BE49-F238E27FC236}">
                      <a16:creationId xmlns:a16="http://schemas.microsoft.com/office/drawing/2014/main" id="{104F60CE-79D6-AD79-9120-AA85ED318270}"/>
                    </a:ext>
                  </a:extLst>
                </p:cNvPr>
                <p:cNvGrpSpPr/>
                <p:nvPr/>
              </p:nvGrpSpPr>
              <p:grpSpPr>
                <a:xfrm>
                  <a:off x="7279436" y="4997994"/>
                  <a:ext cx="1627640" cy="720000"/>
                  <a:chOff x="7242160" y="3352800"/>
                  <a:chExt cx="1627640" cy="720000"/>
                </a:xfrm>
              </p:grpSpPr>
              <p:grpSp>
                <p:nvGrpSpPr>
                  <p:cNvPr id="39" name="Group 38">
                    <a:extLst>
                      <a:ext uri="{FF2B5EF4-FFF2-40B4-BE49-F238E27FC236}">
                        <a16:creationId xmlns:a16="http://schemas.microsoft.com/office/drawing/2014/main" id="{966CB444-CC69-3749-55FE-DF5381DBFD6F}"/>
                      </a:ext>
                    </a:extLst>
                  </p:cNvPr>
                  <p:cNvGrpSpPr/>
                  <p:nvPr/>
                </p:nvGrpSpPr>
                <p:grpSpPr>
                  <a:xfrm>
                    <a:off x="8149800" y="3352800"/>
                    <a:ext cx="720000" cy="720000"/>
                    <a:chOff x="6146799" y="4572000"/>
                    <a:chExt cx="720000" cy="720000"/>
                  </a:xfrm>
                  <a:solidFill>
                    <a:srgbClr val="004562"/>
                  </a:solidFill>
                </p:grpSpPr>
                <p:sp>
                  <p:nvSpPr>
                    <p:cNvPr id="41" name="Oval 40">
                      <a:extLst>
                        <a:ext uri="{FF2B5EF4-FFF2-40B4-BE49-F238E27FC236}">
                          <a16:creationId xmlns:a16="http://schemas.microsoft.com/office/drawing/2014/main" id="{64E94747-7EA1-88BA-D65B-40D1F9B2768E}"/>
                        </a:ext>
                      </a:extLst>
                    </p:cNvPr>
                    <p:cNvSpPr>
                      <a:spLocks noChangeAspect="1"/>
                    </p:cNvSpPr>
                    <p:nvPr/>
                  </p:nvSpPr>
                  <p:spPr>
                    <a:xfrm>
                      <a:off x="6146799" y="4572000"/>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2" name="TextBox 41">
                      <a:extLst>
                        <a:ext uri="{FF2B5EF4-FFF2-40B4-BE49-F238E27FC236}">
                          <a16:creationId xmlns:a16="http://schemas.microsoft.com/office/drawing/2014/main" id="{4EA3FC2C-5C5B-98A4-89C4-D7EAC97F7429}"/>
                        </a:ext>
                      </a:extLst>
                    </p:cNvPr>
                    <p:cNvSpPr txBox="1"/>
                    <p:nvPr/>
                  </p:nvSpPr>
                  <p:spPr>
                    <a:xfrm>
                      <a:off x="6146799" y="4730582"/>
                      <a:ext cx="720000" cy="402837"/>
                    </a:xfrm>
                    <a:prstGeom prst="rect">
                      <a:avLst/>
                    </a:prstGeom>
                    <a:noFill/>
                  </p:spPr>
                  <p:txBody>
                    <a:bodyPr wrap="square" rtlCol="0" anchor="ctr" anchorCtr="0">
                      <a:spAutoFit/>
                    </a:bodyPr>
                    <a:lstStyle/>
                    <a:p>
                      <a:pPr algn="ctr"/>
                      <a:r>
                        <a:rPr lang="is-IS" dirty="0">
                          <a:solidFill>
                            <a:schemeClr val="bg1"/>
                          </a:solidFill>
                        </a:rPr>
                        <a:t>3,6%</a:t>
                      </a:r>
                    </a:p>
                  </p:txBody>
                </p:sp>
              </p:grpSp>
              <p:sp>
                <p:nvSpPr>
                  <p:cNvPr id="40" name="TextBox 39">
                    <a:extLst>
                      <a:ext uri="{FF2B5EF4-FFF2-40B4-BE49-F238E27FC236}">
                        <a16:creationId xmlns:a16="http://schemas.microsoft.com/office/drawing/2014/main" id="{6D4CEAD3-F1D5-A79C-CBB8-BB954A8E3D7F}"/>
                      </a:ext>
                    </a:extLst>
                  </p:cNvPr>
                  <p:cNvSpPr txBox="1"/>
                  <p:nvPr/>
                </p:nvSpPr>
                <p:spPr>
                  <a:xfrm>
                    <a:off x="7242160" y="3511382"/>
                    <a:ext cx="720000" cy="402837"/>
                  </a:xfrm>
                  <a:prstGeom prst="rect">
                    <a:avLst/>
                  </a:prstGeom>
                  <a:noFill/>
                </p:spPr>
                <p:txBody>
                  <a:bodyPr wrap="square" rtlCol="0" anchor="ctr" anchorCtr="0">
                    <a:spAutoFit/>
                  </a:bodyPr>
                  <a:lstStyle/>
                  <a:p>
                    <a:pPr algn="ctr"/>
                    <a:r>
                      <a:rPr lang="is-IS" dirty="0"/>
                      <a:t>2025</a:t>
                    </a:r>
                  </a:p>
                </p:txBody>
              </p:sp>
            </p:grpSp>
            <p:grpSp>
              <p:nvGrpSpPr>
                <p:cNvPr id="34" name="Group 33">
                  <a:extLst>
                    <a:ext uri="{FF2B5EF4-FFF2-40B4-BE49-F238E27FC236}">
                      <a16:creationId xmlns:a16="http://schemas.microsoft.com/office/drawing/2014/main" id="{465B6234-F66B-5928-1B30-741A530E14C9}"/>
                    </a:ext>
                  </a:extLst>
                </p:cNvPr>
                <p:cNvGrpSpPr/>
                <p:nvPr/>
              </p:nvGrpSpPr>
              <p:grpSpPr>
                <a:xfrm>
                  <a:off x="7286180" y="5820591"/>
                  <a:ext cx="1627640" cy="720000"/>
                  <a:chOff x="7242160" y="3352800"/>
                  <a:chExt cx="1627640" cy="720000"/>
                </a:xfrm>
              </p:grpSpPr>
              <p:grpSp>
                <p:nvGrpSpPr>
                  <p:cNvPr id="35" name="Group 34">
                    <a:extLst>
                      <a:ext uri="{FF2B5EF4-FFF2-40B4-BE49-F238E27FC236}">
                        <a16:creationId xmlns:a16="http://schemas.microsoft.com/office/drawing/2014/main" id="{94943E18-8894-A6FE-43D3-22CB85F921D3}"/>
                      </a:ext>
                    </a:extLst>
                  </p:cNvPr>
                  <p:cNvGrpSpPr/>
                  <p:nvPr/>
                </p:nvGrpSpPr>
                <p:grpSpPr>
                  <a:xfrm>
                    <a:off x="8149800" y="3352800"/>
                    <a:ext cx="720000" cy="720000"/>
                    <a:chOff x="6146799" y="4572000"/>
                    <a:chExt cx="720000" cy="720000"/>
                  </a:xfrm>
                  <a:solidFill>
                    <a:srgbClr val="004562"/>
                  </a:solidFill>
                </p:grpSpPr>
                <p:sp>
                  <p:nvSpPr>
                    <p:cNvPr id="37" name="Oval 36">
                      <a:extLst>
                        <a:ext uri="{FF2B5EF4-FFF2-40B4-BE49-F238E27FC236}">
                          <a16:creationId xmlns:a16="http://schemas.microsoft.com/office/drawing/2014/main" id="{001AF519-E63B-037E-0901-ACEB0E1ACBB9}"/>
                        </a:ext>
                      </a:extLst>
                    </p:cNvPr>
                    <p:cNvSpPr>
                      <a:spLocks noChangeAspect="1"/>
                    </p:cNvSpPr>
                    <p:nvPr/>
                  </p:nvSpPr>
                  <p:spPr>
                    <a:xfrm>
                      <a:off x="6146799" y="4572000"/>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8" name="TextBox 37">
                      <a:extLst>
                        <a:ext uri="{FF2B5EF4-FFF2-40B4-BE49-F238E27FC236}">
                          <a16:creationId xmlns:a16="http://schemas.microsoft.com/office/drawing/2014/main" id="{610F81DA-13B2-F58F-9A20-87B2D1640AB8}"/>
                        </a:ext>
                      </a:extLst>
                    </p:cNvPr>
                    <p:cNvSpPr txBox="1"/>
                    <p:nvPr/>
                  </p:nvSpPr>
                  <p:spPr>
                    <a:xfrm>
                      <a:off x="6146799" y="4730582"/>
                      <a:ext cx="720000" cy="402837"/>
                    </a:xfrm>
                    <a:prstGeom prst="rect">
                      <a:avLst/>
                    </a:prstGeom>
                    <a:noFill/>
                  </p:spPr>
                  <p:txBody>
                    <a:bodyPr wrap="square" rtlCol="0" anchor="ctr" anchorCtr="0">
                      <a:spAutoFit/>
                    </a:bodyPr>
                    <a:lstStyle/>
                    <a:p>
                      <a:pPr algn="ctr"/>
                      <a:r>
                        <a:rPr lang="is-IS" dirty="0">
                          <a:solidFill>
                            <a:schemeClr val="bg1"/>
                          </a:solidFill>
                        </a:rPr>
                        <a:t>2,9%</a:t>
                      </a:r>
                    </a:p>
                  </p:txBody>
                </p:sp>
              </p:grpSp>
              <p:sp>
                <p:nvSpPr>
                  <p:cNvPr id="36" name="TextBox 35">
                    <a:extLst>
                      <a:ext uri="{FF2B5EF4-FFF2-40B4-BE49-F238E27FC236}">
                        <a16:creationId xmlns:a16="http://schemas.microsoft.com/office/drawing/2014/main" id="{2DECE7CE-EC11-65D7-81ED-7F768805183A}"/>
                      </a:ext>
                    </a:extLst>
                  </p:cNvPr>
                  <p:cNvSpPr txBox="1"/>
                  <p:nvPr/>
                </p:nvSpPr>
                <p:spPr>
                  <a:xfrm>
                    <a:off x="7242160" y="3511382"/>
                    <a:ext cx="720000" cy="402837"/>
                  </a:xfrm>
                  <a:prstGeom prst="rect">
                    <a:avLst/>
                  </a:prstGeom>
                  <a:noFill/>
                </p:spPr>
                <p:txBody>
                  <a:bodyPr wrap="square" rtlCol="0" anchor="ctr" anchorCtr="0">
                    <a:spAutoFit/>
                  </a:bodyPr>
                  <a:lstStyle/>
                  <a:p>
                    <a:pPr algn="ctr"/>
                    <a:r>
                      <a:rPr lang="is-IS" dirty="0"/>
                      <a:t>2026</a:t>
                    </a:r>
                  </a:p>
                </p:txBody>
              </p:sp>
            </p:grpSp>
          </p:grpSp>
          <p:sp>
            <p:nvSpPr>
              <p:cNvPr id="30" name="TextBox 29">
                <a:extLst>
                  <a:ext uri="{FF2B5EF4-FFF2-40B4-BE49-F238E27FC236}">
                    <a16:creationId xmlns:a16="http://schemas.microsoft.com/office/drawing/2014/main" id="{94A40A56-9934-572B-BCB4-7E716AC16492}"/>
                  </a:ext>
                </a:extLst>
              </p:cNvPr>
              <p:cNvSpPr txBox="1"/>
              <p:nvPr/>
            </p:nvSpPr>
            <p:spPr>
              <a:xfrm>
                <a:off x="10364459" y="2805533"/>
                <a:ext cx="1490598" cy="402837"/>
              </a:xfrm>
              <a:prstGeom prst="rect">
                <a:avLst/>
              </a:prstGeom>
              <a:solidFill>
                <a:srgbClr val="004562"/>
              </a:solidFill>
              <a:ln>
                <a:solidFill>
                  <a:schemeClr val="accent1">
                    <a:shade val="50000"/>
                  </a:schemeClr>
                </a:solidFill>
              </a:ln>
            </p:spPr>
            <p:txBody>
              <a:bodyPr wrap="square" rtlCol="0">
                <a:spAutoFit/>
              </a:bodyPr>
              <a:lstStyle/>
              <a:p>
                <a:pPr algn="ctr"/>
                <a:r>
                  <a:rPr lang="is-IS" dirty="0">
                    <a:solidFill>
                      <a:schemeClr val="bg1"/>
                    </a:solidFill>
                  </a:rPr>
                  <a:t>Ársmeðaltöl</a:t>
                </a:r>
              </a:p>
            </p:txBody>
          </p:sp>
        </p:grpSp>
        <p:grpSp>
          <p:nvGrpSpPr>
            <p:cNvPr id="14" name="Group 13">
              <a:extLst>
                <a:ext uri="{FF2B5EF4-FFF2-40B4-BE49-F238E27FC236}">
                  <a16:creationId xmlns:a16="http://schemas.microsoft.com/office/drawing/2014/main" id="{ADFD4C6C-F881-F370-F6BD-EC1DD5FD6E9F}"/>
                </a:ext>
              </a:extLst>
            </p:cNvPr>
            <p:cNvGrpSpPr/>
            <p:nvPr/>
          </p:nvGrpSpPr>
          <p:grpSpPr>
            <a:xfrm>
              <a:off x="11963484" y="2805533"/>
              <a:ext cx="899085" cy="3731692"/>
              <a:chOff x="9655493" y="2805533"/>
              <a:chExt cx="899085" cy="3731692"/>
            </a:xfrm>
          </p:grpSpPr>
          <p:grpSp>
            <p:nvGrpSpPr>
              <p:cNvPr id="15" name="Group 14">
                <a:extLst>
                  <a:ext uri="{FF2B5EF4-FFF2-40B4-BE49-F238E27FC236}">
                    <a16:creationId xmlns:a16="http://schemas.microsoft.com/office/drawing/2014/main" id="{3F7EF358-EE72-C1DC-F743-33945576CFC1}"/>
                  </a:ext>
                </a:extLst>
              </p:cNvPr>
              <p:cNvGrpSpPr/>
              <p:nvPr/>
            </p:nvGrpSpPr>
            <p:grpSpPr>
              <a:xfrm>
                <a:off x="9749371" y="3348000"/>
                <a:ext cx="756979" cy="3189225"/>
                <a:chOff x="6910600" y="3352800"/>
                <a:chExt cx="756979" cy="3189225"/>
              </a:xfrm>
            </p:grpSpPr>
            <p:grpSp>
              <p:nvGrpSpPr>
                <p:cNvPr id="17" name="Group 16">
                  <a:extLst>
                    <a:ext uri="{FF2B5EF4-FFF2-40B4-BE49-F238E27FC236}">
                      <a16:creationId xmlns:a16="http://schemas.microsoft.com/office/drawing/2014/main" id="{604A14B1-191D-BE38-5EE6-9FA1D4B56940}"/>
                    </a:ext>
                  </a:extLst>
                </p:cNvPr>
                <p:cNvGrpSpPr/>
                <p:nvPr/>
              </p:nvGrpSpPr>
              <p:grpSpPr>
                <a:xfrm>
                  <a:off x="6910600" y="3352800"/>
                  <a:ext cx="756234" cy="720000"/>
                  <a:chOff x="4907599" y="4572000"/>
                  <a:chExt cx="756234" cy="720000"/>
                </a:xfrm>
                <a:solidFill>
                  <a:srgbClr val="004562"/>
                </a:solidFill>
              </p:grpSpPr>
              <p:sp>
                <p:nvSpPr>
                  <p:cNvPr id="27" name="Oval 26">
                    <a:extLst>
                      <a:ext uri="{FF2B5EF4-FFF2-40B4-BE49-F238E27FC236}">
                        <a16:creationId xmlns:a16="http://schemas.microsoft.com/office/drawing/2014/main" id="{732782CB-64CC-C816-0D86-90F38D197827}"/>
                      </a:ext>
                    </a:extLst>
                  </p:cNvPr>
                  <p:cNvSpPr>
                    <a:spLocks noChangeAspect="1"/>
                  </p:cNvSpPr>
                  <p:nvPr/>
                </p:nvSpPr>
                <p:spPr>
                  <a:xfrm>
                    <a:off x="4907599" y="4572000"/>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8" name="TextBox 27">
                    <a:extLst>
                      <a:ext uri="{FF2B5EF4-FFF2-40B4-BE49-F238E27FC236}">
                        <a16:creationId xmlns:a16="http://schemas.microsoft.com/office/drawing/2014/main" id="{593E3816-9928-AFBA-B2A0-A0C9A1B18666}"/>
                      </a:ext>
                    </a:extLst>
                  </p:cNvPr>
                  <p:cNvSpPr txBox="1"/>
                  <p:nvPr/>
                </p:nvSpPr>
                <p:spPr>
                  <a:xfrm>
                    <a:off x="4943832" y="4732392"/>
                    <a:ext cx="720001" cy="402837"/>
                  </a:xfrm>
                  <a:prstGeom prst="rect">
                    <a:avLst/>
                  </a:prstGeom>
                  <a:noFill/>
                </p:spPr>
                <p:txBody>
                  <a:bodyPr wrap="square" rtlCol="0" anchor="ctr" anchorCtr="0">
                    <a:spAutoFit/>
                  </a:bodyPr>
                  <a:lstStyle/>
                  <a:p>
                    <a:pPr algn="ctr"/>
                    <a:r>
                      <a:rPr lang="is-IS" dirty="0">
                        <a:solidFill>
                          <a:schemeClr val="bg1"/>
                        </a:solidFill>
                      </a:rPr>
                      <a:t>7,9%</a:t>
                    </a:r>
                  </a:p>
                </p:txBody>
              </p:sp>
            </p:grpSp>
            <p:grpSp>
              <p:nvGrpSpPr>
                <p:cNvPr id="18" name="Group 17">
                  <a:extLst>
                    <a:ext uri="{FF2B5EF4-FFF2-40B4-BE49-F238E27FC236}">
                      <a16:creationId xmlns:a16="http://schemas.microsoft.com/office/drawing/2014/main" id="{FA50F8C4-D37A-16D5-75FC-E9478B716F55}"/>
                    </a:ext>
                  </a:extLst>
                </p:cNvPr>
                <p:cNvGrpSpPr/>
                <p:nvPr/>
              </p:nvGrpSpPr>
              <p:grpSpPr>
                <a:xfrm>
                  <a:off x="6912240" y="4176047"/>
                  <a:ext cx="754593" cy="720000"/>
                  <a:chOff x="4910170" y="4572650"/>
                  <a:chExt cx="754593" cy="720000"/>
                </a:xfrm>
                <a:solidFill>
                  <a:srgbClr val="004562"/>
                </a:solidFill>
              </p:grpSpPr>
              <p:sp>
                <p:nvSpPr>
                  <p:cNvPr id="25" name="Oval 24">
                    <a:extLst>
                      <a:ext uri="{FF2B5EF4-FFF2-40B4-BE49-F238E27FC236}">
                        <a16:creationId xmlns:a16="http://schemas.microsoft.com/office/drawing/2014/main" id="{5C4BD51A-22B7-C357-BB8B-AF7D3C7DBB9D}"/>
                      </a:ext>
                    </a:extLst>
                  </p:cNvPr>
                  <p:cNvSpPr>
                    <a:spLocks noChangeAspect="1"/>
                  </p:cNvSpPr>
                  <p:nvPr/>
                </p:nvSpPr>
                <p:spPr>
                  <a:xfrm>
                    <a:off x="4910170" y="4572650"/>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6" name="TextBox 25">
                    <a:extLst>
                      <a:ext uri="{FF2B5EF4-FFF2-40B4-BE49-F238E27FC236}">
                        <a16:creationId xmlns:a16="http://schemas.microsoft.com/office/drawing/2014/main" id="{2613B3C4-D920-0BF6-7013-5161E49AF811}"/>
                      </a:ext>
                    </a:extLst>
                  </p:cNvPr>
                  <p:cNvSpPr txBox="1"/>
                  <p:nvPr/>
                </p:nvSpPr>
                <p:spPr>
                  <a:xfrm>
                    <a:off x="4944763" y="4730582"/>
                    <a:ext cx="720000" cy="402837"/>
                  </a:xfrm>
                  <a:prstGeom prst="rect">
                    <a:avLst/>
                  </a:prstGeom>
                  <a:noFill/>
                </p:spPr>
                <p:txBody>
                  <a:bodyPr wrap="square" rtlCol="0" anchor="ctr" anchorCtr="0">
                    <a:spAutoFit/>
                  </a:bodyPr>
                  <a:lstStyle/>
                  <a:p>
                    <a:pPr algn="ctr"/>
                    <a:r>
                      <a:rPr lang="is-IS" dirty="0">
                        <a:solidFill>
                          <a:schemeClr val="bg1"/>
                        </a:solidFill>
                      </a:rPr>
                      <a:t>4,9%</a:t>
                    </a:r>
                  </a:p>
                </p:txBody>
              </p:sp>
            </p:grpSp>
            <p:grpSp>
              <p:nvGrpSpPr>
                <p:cNvPr id="19" name="Group 18">
                  <a:extLst>
                    <a:ext uri="{FF2B5EF4-FFF2-40B4-BE49-F238E27FC236}">
                      <a16:creationId xmlns:a16="http://schemas.microsoft.com/office/drawing/2014/main" id="{065825A8-A8AF-B055-D689-1D5C47A33F74}"/>
                    </a:ext>
                  </a:extLst>
                </p:cNvPr>
                <p:cNvGrpSpPr/>
                <p:nvPr/>
              </p:nvGrpSpPr>
              <p:grpSpPr>
                <a:xfrm>
                  <a:off x="6912240" y="4997994"/>
                  <a:ext cx="755339" cy="720000"/>
                  <a:chOff x="4871963" y="4572000"/>
                  <a:chExt cx="755339" cy="720000"/>
                </a:xfrm>
                <a:solidFill>
                  <a:srgbClr val="004562"/>
                </a:solidFill>
              </p:grpSpPr>
              <p:sp>
                <p:nvSpPr>
                  <p:cNvPr id="23" name="Oval 22">
                    <a:extLst>
                      <a:ext uri="{FF2B5EF4-FFF2-40B4-BE49-F238E27FC236}">
                        <a16:creationId xmlns:a16="http://schemas.microsoft.com/office/drawing/2014/main" id="{E8861739-913F-DC4A-3CAB-AC52085DF50A}"/>
                      </a:ext>
                    </a:extLst>
                  </p:cNvPr>
                  <p:cNvSpPr>
                    <a:spLocks noChangeAspect="1"/>
                  </p:cNvSpPr>
                  <p:nvPr/>
                </p:nvSpPr>
                <p:spPr>
                  <a:xfrm>
                    <a:off x="4871963" y="4572000"/>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4" name="TextBox 23">
                    <a:extLst>
                      <a:ext uri="{FF2B5EF4-FFF2-40B4-BE49-F238E27FC236}">
                        <a16:creationId xmlns:a16="http://schemas.microsoft.com/office/drawing/2014/main" id="{B6E949A7-F6E3-33BF-CCCE-298F44A5AFF9}"/>
                      </a:ext>
                    </a:extLst>
                  </p:cNvPr>
                  <p:cNvSpPr txBox="1"/>
                  <p:nvPr/>
                </p:nvSpPr>
                <p:spPr>
                  <a:xfrm>
                    <a:off x="4907302" y="4730582"/>
                    <a:ext cx="720000" cy="402837"/>
                  </a:xfrm>
                  <a:prstGeom prst="rect">
                    <a:avLst/>
                  </a:prstGeom>
                  <a:noFill/>
                </p:spPr>
                <p:txBody>
                  <a:bodyPr wrap="square" rtlCol="0" anchor="ctr" anchorCtr="0">
                    <a:spAutoFit/>
                  </a:bodyPr>
                  <a:lstStyle/>
                  <a:p>
                    <a:pPr algn="ctr"/>
                    <a:r>
                      <a:rPr lang="is-IS" dirty="0">
                        <a:solidFill>
                          <a:schemeClr val="bg1"/>
                        </a:solidFill>
                      </a:rPr>
                      <a:t>3,3%</a:t>
                    </a:r>
                  </a:p>
                </p:txBody>
              </p:sp>
            </p:grpSp>
            <p:grpSp>
              <p:nvGrpSpPr>
                <p:cNvPr id="20" name="Group 19">
                  <a:extLst>
                    <a:ext uri="{FF2B5EF4-FFF2-40B4-BE49-F238E27FC236}">
                      <a16:creationId xmlns:a16="http://schemas.microsoft.com/office/drawing/2014/main" id="{0669A771-652A-5575-6B19-7FDCC2F5CAD5}"/>
                    </a:ext>
                  </a:extLst>
                </p:cNvPr>
                <p:cNvGrpSpPr/>
                <p:nvPr/>
              </p:nvGrpSpPr>
              <p:grpSpPr>
                <a:xfrm>
                  <a:off x="6912240" y="5822025"/>
                  <a:ext cx="755338" cy="720000"/>
                  <a:chOff x="4865219" y="4573434"/>
                  <a:chExt cx="755338" cy="720000"/>
                </a:xfrm>
                <a:solidFill>
                  <a:srgbClr val="004562"/>
                </a:solidFill>
              </p:grpSpPr>
              <p:sp>
                <p:nvSpPr>
                  <p:cNvPr id="21" name="Oval 20">
                    <a:extLst>
                      <a:ext uri="{FF2B5EF4-FFF2-40B4-BE49-F238E27FC236}">
                        <a16:creationId xmlns:a16="http://schemas.microsoft.com/office/drawing/2014/main" id="{FFFAAEF8-F427-EBF9-6081-623B85EB01CE}"/>
                      </a:ext>
                    </a:extLst>
                  </p:cNvPr>
                  <p:cNvSpPr>
                    <a:spLocks noChangeAspect="1"/>
                  </p:cNvSpPr>
                  <p:nvPr/>
                </p:nvSpPr>
                <p:spPr>
                  <a:xfrm>
                    <a:off x="4865219" y="4573434"/>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2" name="TextBox 21">
                    <a:extLst>
                      <a:ext uri="{FF2B5EF4-FFF2-40B4-BE49-F238E27FC236}">
                        <a16:creationId xmlns:a16="http://schemas.microsoft.com/office/drawing/2014/main" id="{0451D0F4-4F31-B9E8-83CC-2CAFC41FBCA4}"/>
                      </a:ext>
                    </a:extLst>
                  </p:cNvPr>
                  <p:cNvSpPr txBox="1"/>
                  <p:nvPr/>
                </p:nvSpPr>
                <p:spPr>
                  <a:xfrm>
                    <a:off x="4900557" y="4728569"/>
                    <a:ext cx="720000" cy="402837"/>
                  </a:xfrm>
                  <a:prstGeom prst="rect">
                    <a:avLst/>
                  </a:prstGeom>
                  <a:noFill/>
                </p:spPr>
                <p:txBody>
                  <a:bodyPr wrap="square" rtlCol="0" anchor="ctr" anchorCtr="0">
                    <a:spAutoFit/>
                  </a:bodyPr>
                  <a:lstStyle/>
                  <a:p>
                    <a:pPr algn="ctr"/>
                    <a:r>
                      <a:rPr lang="is-IS" dirty="0">
                        <a:solidFill>
                          <a:schemeClr val="bg1"/>
                        </a:solidFill>
                      </a:rPr>
                      <a:t>2,7%</a:t>
                    </a:r>
                  </a:p>
                </p:txBody>
              </p:sp>
            </p:grpSp>
          </p:grpSp>
          <p:sp>
            <p:nvSpPr>
              <p:cNvPr id="16" name="TextBox 15">
                <a:extLst>
                  <a:ext uri="{FF2B5EF4-FFF2-40B4-BE49-F238E27FC236}">
                    <a16:creationId xmlns:a16="http://schemas.microsoft.com/office/drawing/2014/main" id="{509BBC26-2916-47B7-7949-8A609F9C6E4C}"/>
                  </a:ext>
                </a:extLst>
              </p:cNvPr>
              <p:cNvSpPr txBox="1"/>
              <p:nvPr/>
            </p:nvSpPr>
            <p:spPr>
              <a:xfrm>
                <a:off x="9655493" y="2805533"/>
                <a:ext cx="899085" cy="402837"/>
              </a:xfrm>
              <a:prstGeom prst="rect">
                <a:avLst/>
              </a:prstGeom>
              <a:solidFill>
                <a:srgbClr val="004562"/>
              </a:solidFill>
              <a:ln>
                <a:solidFill>
                  <a:schemeClr val="accent1">
                    <a:shade val="50000"/>
                  </a:schemeClr>
                </a:solidFill>
              </a:ln>
            </p:spPr>
            <p:txBody>
              <a:bodyPr wrap="square" rtlCol="0">
                <a:spAutoFit/>
              </a:bodyPr>
              <a:lstStyle/>
              <a:p>
                <a:pPr algn="ctr"/>
                <a:r>
                  <a:rPr lang="is-IS" dirty="0">
                    <a:solidFill>
                      <a:schemeClr val="bg1"/>
                    </a:solidFill>
                  </a:rPr>
                  <a:t>Árslok</a:t>
                </a:r>
              </a:p>
            </p:txBody>
          </p:sp>
        </p:grpSp>
      </p:grpSp>
      <p:sp>
        <p:nvSpPr>
          <p:cNvPr id="51" name="TextBox 50">
            <a:extLst>
              <a:ext uri="{FF2B5EF4-FFF2-40B4-BE49-F238E27FC236}">
                <a16:creationId xmlns:a16="http://schemas.microsoft.com/office/drawing/2014/main" id="{1DE58CCA-2415-34C2-DB2E-4B603DE06AD9}"/>
              </a:ext>
            </a:extLst>
          </p:cNvPr>
          <p:cNvSpPr txBox="1"/>
          <p:nvPr/>
        </p:nvSpPr>
        <p:spPr>
          <a:xfrm>
            <a:off x="819400" y="8369300"/>
            <a:ext cx="14626000" cy="582831"/>
          </a:xfrm>
          <a:prstGeom prst="rect">
            <a:avLst/>
          </a:prstGeom>
          <a:noFill/>
        </p:spPr>
        <p:txBody>
          <a:bodyPr wrap="square" rtlCol="0" anchor="b" anchorCtr="0">
            <a:noAutofit/>
          </a:bodyPr>
          <a:lstStyle/>
          <a:p>
            <a:endParaRPr lang="is-IS" sz="1200" dirty="0">
              <a:solidFill>
                <a:schemeClr val="bg1">
                  <a:lumMod val="50000"/>
                </a:schemeClr>
              </a:solidFill>
            </a:endParaRPr>
          </a:p>
          <a:p>
            <a:endParaRPr lang="is-IS" sz="1200" b="0" i="0" u="none" strike="noStrike" baseline="0" dirty="0">
              <a:solidFill>
                <a:schemeClr val="bg1">
                  <a:lumMod val="50000"/>
                </a:schemeClr>
              </a:solidFill>
              <a:latin typeface="+mn-lt"/>
              <a:cs typeface="Arial"/>
            </a:endParaRPr>
          </a:p>
          <a:p>
            <a:r>
              <a:rPr lang="is-IS" sz="1200" i="1" dirty="0">
                <a:solidFill>
                  <a:schemeClr val="bg1">
                    <a:lumMod val="50000"/>
                  </a:schemeClr>
                </a:solidFill>
              </a:rPr>
              <a:t>Heimildir:</a:t>
            </a:r>
            <a:r>
              <a:rPr lang="is-IS" sz="1200" dirty="0">
                <a:solidFill>
                  <a:schemeClr val="bg1">
                    <a:lumMod val="50000"/>
                  </a:schemeClr>
                </a:solidFill>
              </a:rPr>
              <a:t> Hagstofa Íslands, Seðlabanki Íslands. </a:t>
            </a:r>
          </a:p>
        </p:txBody>
      </p:sp>
      <p:pic>
        <p:nvPicPr>
          <p:cNvPr id="4" name="Content Placeholder 3">
            <a:extLst>
              <a:ext uri="{FF2B5EF4-FFF2-40B4-BE49-F238E27FC236}">
                <a16:creationId xmlns:a16="http://schemas.microsoft.com/office/drawing/2014/main" id="{75F7FC02-E57A-2C61-ED12-7E91395AC792}"/>
              </a:ext>
            </a:extLst>
          </p:cNvPr>
          <p:cNvPicPr>
            <a:picLocks noGrp="1"/>
          </p:cNvPicPr>
          <p:nvPr>
            <p:ph idx="1"/>
          </p:nvPr>
        </p:nvPicPr>
        <p:blipFill>
          <a:blip r:embed="rId2"/>
          <a:stretch>
            <a:fillRect/>
          </a:stretch>
        </p:blipFill>
        <p:spPr>
          <a:xfrm>
            <a:off x="720000" y="2520000"/>
            <a:ext cx="10800000" cy="5400000"/>
          </a:xfrm>
          <a:prstGeom prst="rect">
            <a:avLst/>
          </a:prstGeom>
        </p:spPr>
      </p:pic>
    </p:spTree>
    <p:extLst>
      <p:ext uri="{BB962C8B-B14F-4D97-AF65-F5344CB8AC3E}">
        <p14:creationId xmlns:p14="http://schemas.microsoft.com/office/powerpoint/2010/main" val="3782560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542468" y="3799669"/>
            <a:ext cx="10605332" cy="1030288"/>
          </a:xfrm>
        </p:spPr>
        <p:txBody>
          <a:bodyPr anchor="ctr" anchorCtr="0">
            <a:normAutofit/>
          </a:bodyPr>
          <a:lstStyle/>
          <a:p>
            <a:r>
              <a:rPr lang="is-IS" dirty="0"/>
              <a:t>Fráviksdæmi</a:t>
            </a:r>
          </a:p>
        </p:txBody>
      </p:sp>
      <p:pic>
        <p:nvPicPr>
          <p:cNvPr id="5" name="Picture Placeholder 4"/>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353" b="353"/>
          <a:stretch>
            <a:fillRect/>
          </a:stretch>
        </p:blipFill>
        <p:spPr/>
      </p:pic>
    </p:spTree>
    <p:extLst>
      <p:ext uri="{BB962C8B-B14F-4D97-AF65-F5344CB8AC3E}">
        <p14:creationId xmlns:p14="http://schemas.microsoft.com/office/powerpoint/2010/main" val="2617933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C3FA1DA-D6BE-1299-B7D0-DD2818995EF6}"/>
              </a:ext>
            </a:extLst>
          </p:cNvPr>
          <p:cNvSpPr>
            <a:spLocks noGrp="1"/>
          </p:cNvSpPr>
          <p:nvPr>
            <p:ph type="ctrTitle"/>
          </p:nvPr>
        </p:nvSpPr>
        <p:spPr/>
        <p:txBody>
          <a:bodyPr/>
          <a:lstStyle/>
          <a:p>
            <a:r>
              <a:rPr lang="is-IS" dirty="0"/>
              <a:t>Hvað ef verðbólga hjaðnar hraðar en í grunnspá?</a:t>
            </a:r>
          </a:p>
        </p:txBody>
      </p:sp>
      <p:sp>
        <p:nvSpPr>
          <p:cNvPr id="11" name="Content Placeholder 10">
            <a:extLst>
              <a:ext uri="{FF2B5EF4-FFF2-40B4-BE49-F238E27FC236}">
                <a16:creationId xmlns:a16="http://schemas.microsoft.com/office/drawing/2014/main" id="{226CD493-CB61-466E-D46F-645D7D95E415}"/>
              </a:ext>
            </a:extLst>
          </p:cNvPr>
          <p:cNvSpPr>
            <a:spLocks noGrp="1"/>
          </p:cNvSpPr>
          <p:nvPr>
            <p:ph idx="10"/>
          </p:nvPr>
        </p:nvSpPr>
        <p:spPr>
          <a:xfrm>
            <a:off x="817200" y="1215238"/>
            <a:ext cx="14930800" cy="1299600"/>
          </a:xfrm>
        </p:spPr>
        <p:txBody>
          <a:bodyPr/>
          <a:lstStyle/>
          <a:p>
            <a:r>
              <a:rPr lang="is-IS" dirty="0"/>
              <a:t>Samkvæmt grunnspá verður lítill hagvöxtur í viðskiptalöndum en ekki samdráttur þótt verðbólga sé sögulega mikil – of bjartsýnt?</a:t>
            </a:r>
          </a:p>
          <a:p>
            <a:r>
              <a:rPr lang="is-IS" dirty="0"/>
              <a:t>Fráviksdæmið gerir ráð fyrir töluvert hægari hagvexti í viðskiptalöndum: hrávöruverð verður lægra og verðbólga hjaðnar hraðar</a:t>
            </a:r>
          </a:p>
          <a:p>
            <a:r>
              <a:rPr lang="is-IS" dirty="0"/>
              <a:t>Innflutningsverð hækkar þá minna og verðbólga hér á landi verður minni og vextir geta verið lægri en í grunnspá</a:t>
            </a:r>
          </a:p>
        </p:txBody>
      </p:sp>
      <p:sp>
        <p:nvSpPr>
          <p:cNvPr id="13" name="TextBox 12">
            <a:extLst>
              <a:ext uri="{FF2B5EF4-FFF2-40B4-BE49-F238E27FC236}">
                <a16:creationId xmlns:a16="http://schemas.microsoft.com/office/drawing/2014/main" id="{53479F1B-62B3-614A-F495-752198A83671}"/>
              </a:ext>
            </a:extLst>
          </p:cNvPr>
          <p:cNvSpPr txBox="1"/>
          <p:nvPr/>
        </p:nvSpPr>
        <p:spPr>
          <a:xfrm>
            <a:off x="819400" y="8077200"/>
            <a:ext cx="14776200" cy="874931"/>
          </a:xfrm>
          <a:prstGeom prst="rect">
            <a:avLst/>
          </a:prstGeom>
          <a:noFill/>
        </p:spPr>
        <p:txBody>
          <a:bodyPr wrap="square" rtlCol="0" anchor="b" anchorCtr="0">
            <a:noAutofit/>
          </a:bodyPr>
          <a:lstStyle/>
          <a:p>
            <a:r>
              <a:rPr lang="is-IS" sz="1200" i="1" dirty="0">
                <a:solidFill>
                  <a:schemeClr val="bg1">
                    <a:lumMod val="50000"/>
                  </a:schemeClr>
                </a:solidFill>
              </a:rPr>
              <a:t>Heimild:</a:t>
            </a:r>
            <a:r>
              <a:rPr lang="is-IS" sz="1200" dirty="0">
                <a:solidFill>
                  <a:schemeClr val="bg1">
                    <a:lumMod val="50000"/>
                  </a:schemeClr>
                </a:solidFill>
              </a:rPr>
              <a:t> </a:t>
            </a:r>
            <a:r>
              <a:rPr lang="is-IS" sz="1200" baseline="0" dirty="0">
                <a:solidFill>
                  <a:schemeClr val="bg1">
                    <a:lumMod val="50000"/>
                  </a:schemeClr>
                </a:solidFill>
                <a:effectLst/>
                <a:latin typeface="+mn-lt"/>
                <a:ea typeface="+mn-ea"/>
                <a:cs typeface="+mn-cs"/>
              </a:rPr>
              <a:t>Seðlabanki Íslands.</a:t>
            </a:r>
            <a:endParaRPr lang="is-IS" sz="1200" dirty="0">
              <a:solidFill>
                <a:schemeClr val="bg1">
                  <a:lumMod val="50000"/>
                </a:schemeClr>
              </a:solidFill>
            </a:endParaRPr>
          </a:p>
        </p:txBody>
      </p:sp>
      <p:pic>
        <p:nvPicPr>
          <p:cNvPr id="3" name="Picture 2">
            <a:extLst>
              <a:ext uri="{FF2B5EF4-FFF2-40B4-BE49-F238E27FC236}">
                <a16:creationId xmlns:a16="http://schemas.microsoft.com/office/drawing/2014/main" id="{FD646D3A-29F9-5398-B75B-2E94F74CED57}"/>
              </a:ext>
            </a:extLst>
          </p:cNvPr>
          <p:cNvPicPr>
            <a:picLocks/>
          </p:cNvPicPr>
          <p:nvPr/>
        </p:nvPicPr>
        <p:blipFill>
          <a:blip r:embed="rId2"/>
          <a:stretch>
            <a:fillRect/>
          </a:stretch>
        </p:blipFill>
        <p:spPr>
          <a:xfrm>
            <a:off x="10728000" y="2520000"/>
            <a:ext cx="4752000" cy="5400000"/>
          </a:xfrm>
          <a:prstGeom prst="rect">
            <a:avLst/>
          </a:prstGeom>
        </p:spPr>
      </p:pic>
      <p:pic>
        <p:nvPicPr>
          <p:cNvPr id="6" name="Content Placeholder 5">
            <a:extLst>
              <a:ext uri="{FF2B5EF4-FFF2-40B4-BE49-F238E27FC236}">
                <a16:creationId xmlns:a16="http://schemas.microsoft.com/office/drawing/2014/main" id="{4D3A43DE-0BEF-47BF-6D5B-1F23CFD1FA9A}"/>
              </a:ext>
            </a:extLst>
          </p:cNvPr>
          <p:cNvPicPr>
            <a:picLocks noGrp="1"/>
          </p:cNvPicPr>
          <p:nvPr>
            <p:ph idx="1"/>
          </p:nvPr>
        </p:nvPicPr>
        <p:blipFill>
          <a:blip r:embed="rId3"/>
          <a:stretch>
            <a:fillRect/>
          </a:stretch>
        </p:blipFill>
        <p:spPr>
          <a:xfrm>
            <a:off x="720000" y="2520000"/>
            <a:ext cx="9756000" cy="5400000"/>
          </a:xfrm>
          <a:prstGeom prst="rect">
            <a:avLst/>
          </a:prstGeom>
        </p:spPr>
      </p:pic>
    </p:spTree>
    <p:extLst>
      <p:ext uri="{BB962C8B-B14F-4D97-AF65-F5344CB8AC3E}">
        <p14:creationId xmlns:p14="http://schemas.microsoft.com/office/powerpoint/2010/main" val="2128352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C3FA1DA-D6BE-1299-B7D0-DD2818995EF6}"/>
              </a:ext>
            </a:extLst>
          </p:cNvPr>
          <p:cNvSpPr>
            <a:spLocks noGrp="1"/>
          </p:cNvSpPr>
          <p:nvPr>
            <p:ph type="ctrTitle"/>
          </p:nvPr>
        </p:nvSpPr>
        <p:spPr/>
        <p:txBody>
          <a:bodyPr/>
          <a:lstStyle/>
          <a:p>
            <a:r>
              <a:rPr lang="is-IS" dirty="0"/>
              <a:t>Hvað ef verðbólga hjaðnar hægar en í grunnspá?</a:t>
            </a:r>
          </a:p>
        </p:txBody>
      </p:sp>
      <p:sp>
        <p:nvSpPr>
          <p:cNvPr id="11" name="Content Placeholder 10">
            <a:extLst>
              <a:ext uri="{FF2B5EF4-FFF2-40B4-BE49-F238E27FC236}">
                <a16:creationId xmlns:a16="http://schemas.microsoft.com/office/drawing/2014/main" id="{226CD493-CB61-466E-D46F-645D7D95E415}"/>
              </a:ext>
            </a:extLst>
          </p:cNvPr>
          <p:cNvSpPr>
            <a:spLocks noGrp="1"/>
          </p:cNvSpPr>
          <p:nvPr>
            <p:ph idx="10"/>
          </p:nvPr>
        </p:nvSpPr>
        <p:spPr/>
        <p:txBody>
          <a:bodyPr/>
          <a:lstStyle/>
          <a:p>
            <a:r>
              <a:rPr lang="is-IS" dirty="0"/>
              <a:t>Fráviksdæmið gerir ráð fyrir að kjölfesta verðbólguvæntinga hafi laskast um tíma og að verðbólguvæntingar mótist í ríkari mæli af nýliðinni verðbólgu en þegar kjölfesta væntinga var traustari … einnig að grunnspá vanmeti bein áhrif launahækkana</a:t>
            </a:r>
          </a:p>
          <a:p>
            <a:r>
              <a:rPr lang="is-IS" dirty="0"/>
              <a:t>Verðbólguvæntingar verða hærri og verðbólga meiri og þrálátari sem kallar á hærri vexti en í grunnspá</a:t>
            </a:r>
          </a:p>
        </p:txBody>
      </p:sp>
      <p:sp>
        <p:nvSpPr>
          <p:cNvPr id="13" name="TextBox 12">
            <a:extLst>
              <a:ext uri="{FF2B5EF4-FFF2-40B4-BE49-F238E27FC236}">
                <a16:creationId xmlns:a16="http://schemas.microsoft.com/office/drawing/2014/main" id="{53479F1B-62B3-614A-F495-752198A83671}"/>
              </a:ext>
            </a:extLst>
          </p:cNvPr>
          <p:cNvSpPr txBox="1"/>
          <p:nvPr/>
        </p:nvSpPr>
        <p:spPr>
          <a:xfrm>
            <a:off x="819400" y="8077200"/>
            <a:ext cx="14776200" cy="874931"/>
          </a:xfrm>
          <a:prstGeom prst="rect">
            <a:avLst/>
          </a:prstGeom>
          <a:noFill/>
        </p:spPr>
        <p:txBody>
          <a:bodyPr wrap="square" rtlCol="0" anchor="b" anchorCtr="0">
            <a:noAutofit/>
          </a:bodyPr>
          <a:lstStyle/>
          <a:p>
            <a:r>
              <a:rPr lang="is-IS" sz="1200" i="1" dirty="0">
                <a:solidFill>
                  <a:schemeClr val="bg1">
                    <a:lumMod val="50000"/>
                  </a:schemeClr>
                </a:solidFill>
              </a:rPr>
              <a:t>Heimild:</a:t>
            </a:r>
            <a:r>
              <a:rPr lang="is-IS" sz="1200" dirty="0">
                <a:solidFill>
                  <a:schemeClr val="bg1">
                    <a:lumMod val="50000"/>
                  </a:schemeClr>
                </a:solidFill>
              </a:rPr>
              <a:t> </a:t>
            </a:r>
            <a:r>
              <a:rPr lang="is-IS" sz="1200" baseline="0" dirty="0">
                <a:solidFill>
                  <a:schemeClr val="bg1">
                    <a:lumMod val="50000"/>
                  </a:schemeClr>
                </a:solidFill>
                <a:effectLst/>
                <a:latin typeface="+mn-lt"/>
                <a:ea typeface="+mn-ea"/>
                <a:cs typeface="+mn-cs"/>
              </a:rPr>
              <a:t>Seðlabanki Íslands.</a:t>
            </a:r>
            <a:endParaRPr lang="is-IS" sz="1200" dirty="0">
              <a:solidFill>
                <a:schemeClr val="bg1">
                  <a:lumMod val="50000"/>
                </a:schemeClr>
              </a:solidFill>
            </a:endParaRPr>
          </a:p>
        </p:txBody>
      </p:sp>
      <p:pic>
        <p:nvPicPr>
          <p:cNvPr id="5" name="Content Placeholder 4">
            <a:extLst>
              <a:ext uri="{FF2B5EF4-FFF2-40B4-BE49-F238E27FC236}">
                <a16:creationId xmlns:a16="http://schemas.microsoft.com/office/drawing/2014/main" id="{F1F5A596-D772-1A43-25CB-CF335BDB1189}"/>
              </a:ext>
            </a:extLst>
          </p:cNvPr>
          <p:cNvPicPr>
            <a:picLocks noGrp="1"/>
          </p:cNvPicPr>
          <p:nvPr>
            <p:ph idx="1"/>
          </p:nvPr>
        </p:nvPicPr>
        <p:blipFill>
          <a:blip r:embed="rId2"/>
          <a:stretch>
            <a:fillRect/>
          </a:stretch>
        </p:blipFill>
        <p:spPr>
          <a:xfrm>
            <a:off x="720000" y="2520000"/>
            <a:ext cx="9756000" cy="5400000"/>
          </a:xfrm>
          <a:prstGeom prst="rect">
            <a:avLst/>
          </a:prstGeom>
        </p:spPr>
      </p:pic>
      <p:pic>
        <p:nvPicPr>
          <p:cNvPr id="2" name="Picture 1">
            <a:extLst>
              <a:ext uri="{FF2B5EF4-FFF2-40B4-BE49-F238E27FC236}">
                <a16:creationId xmlns:a16="http://schemas.microsoft.com/office/drawing/2014/main" id="{E145BAD9-7842-0070-9A7A-9D55DEE205B8}"/>
              </a:ext>
            </a:extLst>
          </p:cNvPr>
          <p:cNvPicPr>
            <a:picLocks/>
          </p:cNvPicPr>
          <p:nvPr/>
        </p:nvPicPr>
        <p:blipFill>
          <a:blip r:embed="rId3"/>
          <a:stretch>
            <a:fillRect/>
          </a:stretch>
        </p:blipFill>
        <p:spPr>
          <a:xfrm>
            <a:off x="10728000" y="2520000"/>
            <a:ext cx="4752000" cy="5400000"/>
          </a:xfrm>
          <a:prstGeom prst="rect">
            <a:avLst/>
          </a:prstGeom>
        </p:spPr>
      </p:pic>
    </p:spTree>
    <p:extLst>
      <p:ext uri="{BB962C8B-B14F-4D97-AF65-F5344CB8AC3E}">
        <p14:creationId xmlns:p14="http://schemas.microsoft.com/office/powerpoint/2010/main" val="236089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is-IS" dirty="0"/>
              <a:t>Peningamál í hnotskurn</a:t>
            </a:r>
          </a:p>
        </p:txBody>
      </p:sp>
      <p:sp>
        <p:nvSpPr>
          <p:cNvPr id="11" name="Text Placeholder 10"/>
          <p:cNvSpPr>
            <a:spLocks noGrp="1"/>
          </p:cNvSpPr>
          <p:nvPr>
            <p:ph type="body" sz="quarter" idx="19"/>
          </p:nvPr>
        </p:nvSpPr>
        <p:spPr>
          <a:xfrm>
            <a:off x="1193800" y="5334000"/>
            <a:ext cx="1676400" cy="1524000"/>
          </a:xfrm>
        </p:spPr>
        <p:txBody>
          <a:bodyPr/>
          <a:lstStyle/>
          <a:p>
            <a:r>
              <a:rPr lang="is-IS" dirty="0"/>
              <a:t>Alþjóðlegar hagvaxtarhorfur áfram lakar en ólík þróun milli landa</a:t>
            </a:r>
          </a:p>
        </p:txBody>
      </p:sp>
      <p:sp>
        <p:nvSpPr>
          <p:cNvPr id="12" name="Text Placeholder 11"/>
          <p:cNvSpPr>
            <a:spLocks noGrp="1"/>
          </p:cNvSpPr>
          <p:nvPr>
            <p:ph type="body" sz="quarter" idx="23"/>
          </p:nvPr>
        </p:nvSpPr>
        <p:spPr>
          <a:xfrm>
            <a:off x="3643086" y="5334000"/>
            <a:ext cx="1706400" cy="1524000"/>
          </a:xfrm>
        </p:spPr>
        <p:txBody>
          <a:bodyPr/>
          <a:lstStyle/>
          <a:p>
            <a:r>
              <a:rPr lang="is-IS" dirty="0"/>
              <a:t>Vísbendingar um að tekið sé að hægja á vexti innlendrar eftirspurnar</a:t>
            </a:r>
          </a:p>
        </p:txBody>
      </p:sp>
      <p:sp>
        <p:nvSpPr>
          <p:cNvPr id="13" name="Text Placeholder 12"/>
          <p:cNvSpPr>
            <a:spLocks noGrp="1"/>
          </p:cNvSpPr>
          <p:nvPr>
            <p:ph type="body" sz="quarter" idx="24"/>
          </p:nvPr>
        </p:nvSpPr>
        <p:spPr>
          <a:xfrm>
            <a:off x="6027058" y="5334000"/>
            <a:ext cx="1676400" cy="1524000"/>
          </a:xfrm>
        </p:spPr>
        <p:txBody>
          <a:bodyPr/>
          <a:lstStyle/>
          <a:p>
            <a:r>
              <a:rPr lang="is-IS" dirty="0"/>
              <a:t>Hægir á hagvexti en hann verður áfram yfir langtímagetu</a:t>
            </a:r>
          </a:p>
        </p:txBody>
      </p:sp>
      <p:sp>
        <p:nvSpPr>
          <p:cNvPr id="14" name="Text Placeholder 13"/>
          <p:cNvSpPr>
            <a:spLocks noGrp="1"/>
          </p:cNvSpPr>
          <p:nvPr>
            <p:ph type="body" sz="quarter" idx="25"/>
          </p:nvPr>
        </p:nvSpPr>
        <p:spPr>
          <a:xfrm>
            <a:off x="8432800" y="5334000"/>
            <a:ext cx="1676400" cy="1524000"/>
          </a:xfrm>
        </p:spPr>
        <p:txBody>
          <a:bodyPr/>
          <a:lstStyle/>
          <a:p>
            <a:r>
              <a:rPr lang="is-IS" dirty="0"/>
              <a:t>Hægir á fjölgun starfa en atvinnuleysi áfram lítið og spenna nokkur</a:t>
            </a:r>
          </a:p>
        </p:txBody>
      </p:sp>
      <p:sp>
        <p:nvSpPr>
          <p:cNvPr id="15" name="Text Placeholder 14"/>
          <p:cNvSpPr>
            <a:spLocks noGrp="1"/>
          </p:cNvSpPr>
          <p:nvPr>
            <p:ph type="body" sz="quarter" idx="26"/>
          </p:nvPr>
        </p:nvSpPr>
        <p:spPr>
          <a:xfrm>
            <a:off x="10871200" y="5334000"/>
            <a:ext cx="1676400" cy="1524000"/>
          </a:xfrm>
        </p:spPr>
        <p:txBody>
          <a:bodyPr/>
          <a:lstStyle/>
          <a:p>
            <a:r>
              <a:rPr lang="is-IS" dirty="0"/>
              <a:t>Verðbólga áfram mikil og virðist ætla að verða þrálátari en áður spáð</a:t>
            </a:r>
          </a:p>
        </p:txBody>
      </p:sp>
      <p:sp>
        <p:nvSpPr>
          <p:cNvPr id="16" name="Text Placeholder 15"/>
          <p:cNvSpPr>
            <a:spLocks noGrp="1"/>
          </p:cNvSpPr>
          <p:nvPr>
            <p:ph type="body" sz="quarter" idx="27"/>
          </p:nvPr>
        </p:nvSpPr>
        <p:spPr>
          <a:xfrm>
            <a:off x="13331372" y="5334000"/>
            <a:ext cx="1676400" cy="1524000"/>
          </a:xfrm>
        </p:spPr>
        <p:txBody>
          <a:bodyPr/>
          <a:lstStyle/>
          <a:p>
            <a:r>
              <a:rPr lang="is-IS" dirty="0"/>
              <a:t>Aukin óvissa í kjölfar </a:t>
            </a:r>
            <a:r>
              <a:rPr lang="is-IS" dirty="0" err="1"/>
              <a:t>jarð</a:t>
            </a:r>
            <a:r>
              <a:rPr lang="is-IS" dirty="0"/>
              <a:t>-hræringa og áfram óvissa um verðbólgu</a:t>
            </a:r>
          </a:p>
        </p:txBody>
      </p:sp>
      <p:pic>
        <p:nvPicPr>
          <p:cNvPr id="17" name="Picture Placeholder 16"/>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t="66" b="66"/>
          <a:stretch>
            <a:fillRect/>
          </a:stretch>
        </p:blipFill>
        <p:spPr/>
      </p:pic>
      <p:pic>
        <p:nvPicPr>
          <p:cNvPr id="3" name="Picture Placeholder 2"/>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66" b="66"/>
          <a:stretch>
            <a:fillRect/>
          </a:stretch>
        </p:blipFill>
        <p:spPr/>
      </p:pic>
      <p:pic>
        <p:nvPicPr>
          <p:cNvPr id="10" name="Picture Placeholder 9" descr="Icon&#10;&#10;Description automatically generated">
            <a:extLst>
              <a:ext uri="{FF2B5EF4-FFF2-40B4-BE49-F238E27FC236}">
                <a16:creationId xmlns:a16="http://schemas.microsoft.com/office/drawing/2014/main" id="{ACA5AEDC-95E7-4526-9564-2F95217704BB}"/>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66" b="66"/>
          <a:stretch>
            <a:fillRect/>
          </a:stretch>
        </p:blipFill>
        <p:spPr/>
      </p:pic>
      <p:pic>
        <p:nvPicPr>
          <p:cNvPr id="25" name="Picture Placeholder 24" descr="Icon&#10;&#10;Description automatically generated">
            <a:extLst>
              <a:ext uri="{FF2B5EF4-FFF2-40B4-BE49-F238E27FC236}">
                <a16:creationId xmlns:a16="http://schemas.microsoft.com/office/drawing/2014/main" id="{A107A006-4511-4C74-8162-7503C596CAA1}"/>
              </a:ext>
            </a:extLst>
          </p:cNvPr>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t="66" b="66"/>
          <a:stretch>
            <a:fillRect/>
          </a:stretch>
        </p:blipFill>
        <p:spPr/>
      </p:pic>
      <p:pic>
        <p:nvPicPr>
          <p:cNvPr id="8" name="Picture Placeholder 7" descr="Icon&#10;&#10;Description automatically generated">
            <a:extLst>
              <a:ext uri="{FF2B5EF4-FFF2-40B4-BE49-F238E27FC236}">
                <a16:creationId xmlns:a16="http://schemas.microsoft.com/office/drawing/2014/main" id="{EB4D5386-75FA-2C10-12D8-90E0173C5943}"/>
              </a:ext>
            </a:extLst>
          </p:cNvPr>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l="14" r="14"/>
          <a:stretch>
            <a:fillRect/>
          </a:stretch>
        </p:blipFill>
        <p:spPr/>
      </p:pic>
      <p:pic>
        <p:nvPicPr>
          <p:cNvPr id="9" name="Picture Placeholder 8" descr="A white line drawing of a volcano&#10;&#10;Description automatically generated">
            <a:extLst>
              <a:ext uri="{FF2B5EF4-FFF2-40B4-BE49-F238E27FC236}">
                <a16:creationId xmlns:a16="http://schemas.microsoft.com/office/drawing/2014/main" id="{A0952AD5-8DCD-110B-C332-F8BAC93CB214}"/>
              </a:ext>
            </a:extLst>
          </p:cNvPr>
          <p:cNvPicPr>
            <a:picLocks noGrp="1" noChangeAspect="1"/>
          </p:cNvPicPr>
          <p:nvPr>
            <p:ph type="pic" sz="quarter" idx="18"/>
          </p:nvPr>
        </p:nvPicPr>
        <p:blipFill>
          <a:blip r:embed="rId7" cstate="print">
            <a:extLst>
              <a:ext uri="{28A0092B-C50C-407E-A947-70E740481C1C}">
                <a14:useLocalDpi xmlns:a14="http://schemas.microsoft.com/office/drawing/2010/main" val="0"/>
              </a:ext>
            </a:extLst>
          </a:blip>
          <a:srcRect l="8" r="8"/>
          <a:stretch>
            <a:fillRect/>
          </a:stretch>
        </p:blipFill>
        <p:spPr/>
      </p:pic>
    </p:spTree>
    <p:extLst>
      <p:ext uri="{BB962C8B-B14F-4D97-AF65-F5344CB8AC3E}">
        <p14:creationId xmlns:p14="http://schemas.microsoft.com/office/powerpoint/2010/main" val="1172497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is-IS" dirty="0"/>
              <a:t>Peningamál í hnotskurn</a:t>
            </a:r>
          </a:p>
        </p:txBody>
      </p:sp>
      <p:sp>
        <p:nvSpPr>
          <p:cNvPr id="11" name="Text Placeholder 10"/>
          <p:cNvSpPr>
            <a:spLocks noGrp="1"/>
          </p:cNvSpPr>
          <p:nvPr>
            <p:ph type="body" sz="quarter" idx="19"/>
          </p:nvPr>
        </p:nvSpPr>
        <p:spPr>
          <a:xfrm>
            <a:off x="1193800" y="5334000"/>
            <a:ext cx="1676400" cy="1524000"/>
          </a:xfrm>
        </p:spPr>
        <p:txBody>
          <a:bodyPr/>
          <a:lstStyle/>
          <a:p>
            <a:r>
              <a:rPr lang="is-IS" dirty="0"/>
              <a:t>Alþjóðlegar hagvaxtarhorfur áfram lakar en ólík þróun milli landa</a:t>
            </a:r>
          </a:p>
        </p:txBody>
      </p:sp>
      <p:sp>
        <p:nvSpPr>
          <p:cNvPr id="12" name="Text Placeholder 11"/>
          <p:cNvSpPr>
            <a:spLocks noGrp="1"/>
          </p:cNvSpPr>
          <p:nvPr>
            <p:ph type="body" sz="quarter" idx="23"/>
          </p:nvPr>
        </p:nvSpPr>
        <p:spPr>
          <a:xfrm>
            <a:off x="3643086" y="5334000"/>
            <a:ext cx="1706400" cy="1524000"/>
          </a:xfrm>
        </p:spPr>
        <p:txBody>
          <a:bodyPr/>
          <a:lstStyle/>
          <a:p>
            <a:r>
              <a:rPr lang="is-IS" dirty="0"/>
              <a:t>Vísbendingar um að tekið sé að hægja á vexti innlendrar eftirspurnar</a:t>
            </a:r>
          </a:p>
        </p:txBody>
      </p:sp>
      <p:sp>
        <p:nvSpPr>
          <p:cNvPr id="13" name="Text Placeholder 12"/>
          <p:cNvSpPr>
            <a:spLocks noGrp="1"/>
          </p:cNvSpPr>
          <p:nvPr>
            <p:ph type="body" sz="quarter" idx="24"/>
          </p:nvPr>
        </p:nvSpPr>
        <p:spPr>
          <a:xfrm>
            <a:off x="6027058" y="5334000"/>
            <a:ext cx="1676400" cy="1524000"/>
          </a:xfrm>
        </p:spPr>
        <p:txBody>
          <a:bodyPr/>
          <a:lstStyle/>
          <a:p>
            <a:r>
              <a:rPr lang="is-IS" dirty="0"/>
              <a:t>Hægir á hagvexti en hann verður áfram yfir langtímagetu</a:t>
            </a:r>
          </a:p>
        </p:txBody>
      </p:sp>
      <p:sp>
        <p:nvSpPr>
          <p:cNvPr id="14" name="Text Placeholder 13"/>
          <p:cNvSpPr>
            <a:spLocks noGrp="1"/>
          </p:cNvSpPr>
          <p:nvPr>
            <p:ph type="body" sz="quarter" idx="25"/>
          </p:nvPr>
        </p:nvSpPr>
        <p:spPr>
          <a:xfrm>
            <a:off x="8432800" y="5334000"/>
            <a:ext cx="1676400" cy="1524000"/>
          </a:xfrm>
        </p:spPr>
        <p:txBody>
          <a:bodyPr/>
          <a:lstStyle/>
          <a:p>
            <a:r>
              <a:rPr lang="is-IS" dirty="0"/>
              <a:t>Hægir á fjölgun starfa en atvinnuleysi áfram lítið og spenna nokkur</a:t>
            </a:r>
          </a:p>
        </p:txBody>
      </p:sp>
      <p:sp>
        <p:nvSpPr>
          <p:cNvPr id="15" name="Text Placeholder 14"/>
          <p:cNvSpPr>
            <a:spLocks noGrp="1"/>
          </p:cNvSpPr>
          <p:nvPr>
            <p:ph type="body" sz="quarter" idx="26"/>
          </p:nvPr>
        </p:nvSpPr>
        <p:spPr>
          <a:xfrm>
            <a:off x="10871200" y="5334000"/>
            <a:ext cx="1676400" cy="1524000"/>
          </a:xfrm>
        </p:spPr>
        <p:txBody>
          <a:bodyPr/>
          <a:lstStyle/>
          <a:p>
            <a:r>
              <a:rPr lang="is-IS" dirty="0"/>
              <a:t>Verðbólga áfram mikil og virðist ætla að verða þrálátari en áður spáð</a:t>
            </a:r>
          </a:p>
        </p:txBody>
      </p:sp>
      <p:sp>
        <p:nvSpPr>
          <p:cNvPr id="16" name="Text Placeholder 15"/>
          <p:cNvSpPr>
            <a:spLocks noGrp="1"/>
          </p:cNvSpPr>
          <p:nvPr>
            <p:ph type="body" sz="quarter" idx="27"/>
          </p:nvPr>
        </p:nvSpPr>
        <p:spPr>
          <a:xfrm>
            <a:off x="13331372" y="5334000"/>
            <a:ext cx="1676400" cy="1524000"/>
          </a:xfrm>
        </p:spPr>
        <p:txBody>
          <a:bodyPr/>
          <a:lstStyle/>
          <a:p>
            <a:r>
              <a:rPr lang="is-IS" dirty="0"/>
              <a:t>Aukin óvissa í kjölfar </a:t>
            </a:r>
            <a:r>
              <a:rPr lang="is-IS" dirty="0" err="1"/>
              <a:t>jarð</a:t>
            </a:r>
            <a:r>
              <a:rPr lang="is-IS" dirty="0"/>
              <a:t>-hræringa og áfram óvissa um verðbólgu</a:t>
            </a:r>
          </a:p>
        </p:txBody>
      </p:sp>
      <p:pic>
        <p:nvPicPr>
          <p:cNvPr id="17" name="Picture Placeholder 16"/>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t="66" b="66"/>
          <a:stretch>
            <a:fillRect/>
          </a:stretch>
        </p:blipFill>
        <p:spPr/>
      </p:pic>
      <p:sp>
        <p:nvSpPr>
          <p:cNvPr id="18" name="Oval 17"/>
          <p:cNvSpPr/>
          <p:nvPr/>
        </p:nvSpPr>
        <p:spPr>
          <a:xfrm>
            <a:off x="1080000" y="7920000"/>
            <a:ext cx="252000" cy="252000"/>
          </a:xfrm>
          <a:prstGeom prst="ellipse">
            <a:avLst/>
          </a:prstGeom>
          <a:blipFill>
            <a:blip r:embed="rId3" cstate="print">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is-IS"/>
          </a:p>
        </p:txBody>
      </p:sp>
      <p:sp>
        <p:nvSpPr>
          <p:cNvPr id="20" name="Oval 19"/>
          <p:cNvSpPr/>
          <p:nvPr/>
        </p:nvSpPr>
        <p:spPr>
          <a:xfrm>
            <a:off x="1080000" y="8280000"/>
            <a:ext cx="252000" cy="252000"/>
          </a:xfrm>
          <a:prstGeom prst="ellipse">
            <a:avLst/>
          </a:prstGeom>
          <a:blipFill>
            <a:blip r:embed="rId4" cstate="print">
              <a:extLst>
                <a:ext uri="{28A0092B-C50C-407E-A947-70E740481C1C}">
                  <a14:useLocalDpi xmlns:a14="http://schemas.microsoft.com/office/drawing/2010/main" val="0"/>
                </a:ext>
              </a:extLst>
            </a:blip>
            <a:srcRect/>
            <a:stretch>
              <a:fillRect l="-1000" r="-1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is-IS"/>
          </a:p>
        </p:txBody>
      </p:sp>
      <p:sp>
        <p:nvSpPr>
          <p:cNvPr id="21" name="Oval 20"/>
          <p:cNvSpPr/>
          <p:nvPr/>
        </p:nvSpPr>
        <p:spPr>
          <a:xfrm>
            <a:off x="5040000" y="7920000"/>
            <a:ext cx="252000" cy="252000"/>
          </a:xfrm>
          <a:prstGeom prst="ellipse">
            <a:avLst/>
          </a:prstGeom>
          <a:blipFill>
            <a:blip r:embed="rId4" cstate="print">
              <a:extLst>
                <a:ext uri="{28A0092B-C50C-407E-A947-70E740481C1C}">
                  <a14:useLocalDpi xmlns:a14="http://schemas.microsoft.com/office/drawing/2010/main" val="0"/>
                </a:ext>
              </a:extLst>
            </a:blip>
            <a:srcRect/>
            <a:stretch>
              <a:fillRect l="-1000" r="-1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is-IS"/>
          </a:p>
        </p:txBody>
      </p:sp>
      <p:sp>
        <p:nvSpPr>
          <p:cNvPr id="22" name="Oval 21"/>
          <p:cNvSpPr/>
          <p:nvPr/>
        </p:nvSpPr>
        <p:spPr>
          <a:xfrm>
            <a:off x="5040000" y="8280000"/>
            <a:ext cx="252000" cy="252000"/>
          </a:xfrm>
          <a:prstGeom prst="ellipse">
            <a:avLst/>
          </a:prstGeom>
          <a:blipFill>
            <a:blip r:embed="rId5" cstate="print">
              <a:extLst>
                <a:ext uri="{28A0092B-C50C-407E-A947-70E740481C1C}">
                  <a14:useLocalDpi xmlns:a14="http://schemas.microsoft.com/office/drawing/2010/main" val="0"/>
                </a:ext>
              </a:extLst>
            </a:blip>
            <a:srcRect/>
            <a:stretch>
              <a:fillRect l="-1000" r="-1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is-IS"/>
          </a:p>
        </p:txBody>
      </p:sp>
      <p:sp>
        <p:nvSpPr>
          <p:cNvPr id="24" name="TextBox 23"/>
          <p:cNvSpPr txBox="1"/>
          <p:nvPr/>
        </p:nvSpPr>
        <p:spPr>
          <a:xfrm>
            <a:off x="1440000" y="7848000"/>
            <a:ext cx="2438400" cy="338554"/>
          </a:xfrm>
          <a:prstGeom prst="rect">
            <a:avLst/>
          </a:prstGeom>
          <a:noFill/>
        </p:spPr>
        <p:txBody>
          <a:bodyPr wrap="square" rtlCol="0">
            <a:spAutoFit/>
          </a:bodyPr>
          <a:lstStyle/>
          <a:p>
            <a:r>
              <a:rPr lang="is-IS" sz="1600" dirty="0">
                <a:solidFill>
                  <a:srgbClr val="004562"/>
                </a:solidFill>
              </a:rPr>
              <a:t>Ritið í heild</a:t>
            </a:r>
          </a:p>
        </p:txBody>
      </p:sp>
      <p:sp>
        <p:nvSpPr>
          <p:cNvPr id="25" name="TextBox 24"/>
          <p:cNvSpPr txBox="1"/>
          <p:nvPr/>
        </p:nvSpPr>
        <p:spPr>
          <a:xfrm>
            <a:off x="1440000" y="8208000"/>
            <a:ext cx="2841283" cy="338554"/>
          </a:xfrm>
          <a:prstGeom prst="rect">
            <a:avLst/>
          </a:prstGeom>
          <a:noFill/>
        </p:spPr>
        <p:txBody>
          <a:bodyPr wrap="square" rtlCol="0">
            <a:spAutoFit/>
          </a:bodyPr>
          <a:lstStyle/>
          <a:p>
            <a:r>
              <a:rPr lang="is-IS" sz="1600" dirty="0">
                <a:solidFill>
                  <a:srgbClr val="004562"/>
                </a:solidFill>
              </a:rPr>
              <a:t>Kynning aðalhagfræðings</a:t>
            </a:r>
          </a:p>
        </p:txBody>
      </p:sp>
      <p:sp>
        <p:nvSpPr>
          <p:cNvPr id="26" name="TextBox 25"/>
          <p:cNvSpPr txBox="1"/>
          <p:nvPr/>
        </p:nvSpPr>
        <p:spPr>
          <a:xfrm>
            <a:off x="5400000" y="7848000"/>
            <a:ext cx="2438400" cy="338554"/>
          </a:xfrm>
          <a:prstGeom prst="rect">
            <a:avLst/>
          </a:prstGeom>
          <a:noFill/>
        </p:spPr>
        <p:txBody>
          <a:bodyPr wrap="square" rtlCol="0">
            <a:spAutoFit/>
          </a:bodyPr>
          <a:lstStyle/>
          <a:p>
            <a:r>
              <a:rPr lang="is-IS" sz="1600" dirty="0" err="1">
                <a:solidFill>
                  <a:srgbClr val="004562"/>
                </a:solidFill>
              </a:rPr>
              <a:t>Power</a:t>
            </a:r>
            <a:r>
              <a:rPr lang="is-IS" sz="1600" dirty="0">
                <a:solidFill>
                  <a:srgbClr val="004562"/>
                </a:solidFill>
              </a:rPr>
              <a:t> </a:t>
            </a:r>
            <a:r>
              <a:rPr lang="is-IS" sz="1600" dirty="0" err="1">
                <a:solidFill>
                  <a:srgbClr val="004562"/>
                </a:solidFill>
              </a:rPr>
              <a:t>Point</a:t>
            </a:r>
            <a:r>
              <a:rPr lang="is-IS" sz="1600" dirty="0">
                <a:solidFill>
                  <a:srgbClr val="004562"/>
                </a:solidFill>
              </a:rPr>
              <a:t> myndir</a:t>
            </a:r>
          </a:p>
        </p:txBody>
      </p:sp>
      <p:sp>
        <p:nvSpPr>
          <p:cNvPr id="27" name="TextBox 26"/>
          <p:cNvSpPr txBox="1"/>
          <p:nvPr/>
        </p:nvSpPr>
        <p:spPr>
          <a:xfrm>
            <a:off x="5400000" y="8208000"/>
            <a:ext cx="2438400" cy="338554"/>
          </a:xfrm>
          <a:prstGeom prst="rect">
            <a:avLst/>
          </a:prstGeom>
          <a:noFill/>
        </p:spPr>
        <p:txBody>
          <a:bodyPr wrap="square" rtlCol="0">
            <a:spAutoFit/>
          </a:bodyPr>
          <a:lstStyle/>
          <a:p>
            <a:r>
              <a:rPr lang="is-IS" sz="1600" dirty="0">
                <a:solidFill>
                  <a:srgbClr val="004562"/>
                </a:solidFill>
              </a:rPr>
              <a:t>Myndagögn</a:t>
            </a:r>
          </a:p>
        </p:txBody>
      </p:sp>
      <p:sp>
        <p:nvSpPr>
          <p:cNvPr id="28" name="TextBox 27"/>
          <p:cNvSpPr txBox="1"/>
          <p:nvPr/>
        </p:nvSpPr>
        <p:spPr>
          <a:xfrm>
            <a:off x="8640000" y="7848000"/>
            <a:ext cx="2216727" cy="338554"/>
          </a:xfrm>
          <a:prstGeom prst="rect">
            <a:avLst/>
          </a:prstGeom>
          <a:noFill/>
        </p:spPr>
        <p:txBody>
          <a:bodyPr wrap="square" rtlCol="0">
            <a:spAutoFit/>
          </a:bodyPr>
          <a:lstStyle/>
          <a:p>
            <a:r>
              <a:rPr lang="is-IS" sz="1600" dirty="0">
                <a:solidFill>
                  <a:srgbClr val="004562"/>
                </a:solidFill>
              </a:rPr>
              <a:t>Tíst</a:t>
            </a:r>
          </a:p>
        </p:txBody>
      </p:sp>
      <p:pic>
        <p:nvPicPr>
          <p:cNvPr id="3" name="Picture Placeholder 2"/>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t="66" b="66"/>
          <a:stretch>
            <a:fillRect/>
          </a:stretch>
        </p:blipFill>
        <p:spPr/>
      </p:pic>
      <p:pic>
        <p:nvPicPr>
          <p:cNvPr id="29" name="Picture 28"/>
          <p:cNvPicPr>
            <a:picLocks noChangeAspect="1"/>
          </p:cNvPicPr>
          <p:nvPr/>
        </p:nvPicPr>
        <p:blipFill>
          <a:blip r:embed="rId7"/>
          <a:stretch>
            <a:fillRect/>
          </a:stretch>
        </p:blipFill>
        <p:spPr>
          <a:xfrm>
            <a:off x="8227053" y="8294554"/>
            <a:ext cx="357893" cy="252000"/>
          </a:xfrm>
          <a:prstGeom prst="rect">
            <a:avLst/>
          </a:prstGeom>
        </p:spPr>
      </p:pic>
      <p:sp>
        <p:nvSpPr>
          <p:cNvPr id="30" name="TextBox 29"/>
          <p:cNvSpPr txBox="1"/>
          <p:nvPr/>
        </p:nvSpPr>
        <p:spPr>
          <a:xfrm>
            <a:off x="8660117" y="8247111"/>
            <a:ext cx="2216727" cy="338554"/>
          </a:xfrm>
          <a:prstGeom prst="rect">
            <a:avLst/>
          </a:prstGeom>
          <a:noFill/>
        </p:spPr>
        <p:txBody>
          <a:bodyPr wrap="square" rtlCol="0">
            <a:spAutoFit/>
          </a:bodyPr>
          <a:lstStyle/>
          <a:p>
            <a:r>
              <a:rPr lang="is-IS" sz="1600" dirty="0" err="1">
                <a:solidFill>
                  <a:srgbClr val="004562"/>
                </a:solidFill>
              </a:rPr>
              <a:t>Facebook</a:t>
            </a:r>
            <a:endParaRPr lang="is-IS" sz="1600" dirty="0">
              <a:solidFill>
                <a:srgbClr val="004562"/>
              </a:solidFill>
            </a:endParaRPr>
          </a:p>
        </p:txBody>
      </p:sp>
      <p:pic>
        <p:nvPicPr>
          <p:cNvPr id="10" name="Picture Placeholder 9" descr="Icon&#10;&#10;Description automatically generated">
            <a:extLst>
              <a:ext uri="{FF2B5EF4-FFF2-40B4-BE49-F238E27FC236}">
                <a16:creationId xmlns:a16="http://schemas.microsoft.com/office/drawing/2014/main" id="{2AB21DF4-D246-4A69-ADA9-F3B62AD7EA88}"/>
              </a:ext>
            </a:extLst>
          </p:cNvPr>
          <p:cNvPicPr>
            <a:picLocks noGrp="1" noChangeAspect="1"/>
          </p:cNvPicPr>
          <p:nvPr>
            <p:ph type="pic" sz="quarter" idx="11"/>
          </p:nvPr>
        </p:nvPicPr>
        <p:blipFill>
          <a:blip r:embed="rId8" cstate="print">
            <a:extLst>
              <a:ext uri="{28A0092B-C50C-407E-A947-70E740481C1C}">
                <a14:useLocalDpi xmlns:a14="http://schemas.microsoft.com/office/drawing/2010/main" val="0"/>
              </a:ext>
            </a:extLst>
          </a:blip>
          <a:srcRect t="66" b="66"/>
          <a:stretch>
            <a:fillRect/>
          </a:stretch>
        </p:blipFill>
        <p:spPr/>
      </p:pic>
      <p:pic>
        <p:nvPicPr>
          <p:cNvPr id="33" name="Picture Placeholder 32" descr="Icon&#10;&#10;Description automatically generated">
            <a:extLst>
              <a:ext uri="{FF2B5EF4-FFF2-40B4-BE49-F238E27FC236}">
                <a16:creationId xmlns:a16="http://schemas.microsoft.com/office/drawing/2014/main" id="{012CEA9D-04A0-42A2-8BC5-C7ABB7570F2C}"/>
              </a:ext>
            </a:extLst>
          </p:cNvPr>
          <p:cNvPicPr>
            <a:picLocks noGrp="1" noChangeAspect="1"/>
          </p:cNvPicPr>
          <p:nvPr>
            <p:ph type="pic" sz="quarter" idx="16"/>
          </p:nvPr>
        </p:nvPicPr>
        <p:blipFill>
          <a:blip r:embed="rId9" cstate="print">
            <a:extLst>
              <a:ext uri="{28A0092B-C50C-407E-A947-70E740481C1C}">
                <a14:useLocalDpi xmlns:a14="http://schemas.microsoft.com/office/drawing/2010/main" val="0"/>
              </a:ext>
            </a:extLst>
          </a:blip>
          <a:srcRect t="66" b="66"/>
          <a:stretch>
            <a:fillRect/>
          </a:stretch>
        </p:blipFill>
        <p:spPr/>
      </p:pic>
      <p:pic>
        <p:nvPicPr>
          <p:cNvPr id="9" name="Picture Placeholder 8" descr="Icon&#10;&#10;Description automatically generated">
            <a:extLst>
              <a:ext uri="{FF2B5EF4-FFF2-40B4-BE49-F238E27FC236}">
                <a16:creationId xmlns:a16="http://schemas.microsoft.com/office/drawing/2014/main" id="{C501674B-B154-7672-BE0A-824A29DDA8AB}"/>
              </a:ext>
            </a:extLst>
          </p:cNvPr>
          <p:cNvPicPr>
            <a:picLocks noGrp="1" noChangeAspect="1"/>
          </p:cNvPicPr>
          <p:nvPr>
            <p:ph type="pic" sz="quarter" idx="14"/>
          </p:nvPr>
        </p:nvPicPr>
        <p:blipFill>
          <a:blip r:embed="rId10" cstate="print">
            <a:extLst>
              <a:ext uri="{28A0092B-C50C-407E-A947-70E740481C1C}">
                <a14:useLocalDpi xmlns:a14="http://schemas.microsoft.com/office/drawing/2010/main" val="0"/>
              </a:ext>
            </a:extLst>
          </a:blip>
          <a:srcRect l="14" r="14"/>
          <a:stretch>
            <a:fillRect/>
          </a:stretch>
        </p:blipFill>
        <p:spPr/>
      </p:pic>
      <p:pic>
        <p:nvPicPr>
          <p:cNvPr id="1028" name="Picture 4" descr="X Logo (Twitter | 01) - PNG Logo Vector Downloads (SVG, EPS)">
            <a:extLst>
              <a:ext uri="{FF2B5EF4-FFF2-40B4-BE49-F238E27FC236}">
                <a16:creationId xmlns:a16="http://schemas.microsoft.com/office/drawing/2014/main" id="{BD4645E3-DD61-31C3-5DC0-FBD5FCC6BD5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27053" y="7920000"/>
            <a:ext cx="336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6" descr="A white line drawing of a volcano&#10;&#10;Description automatically generated">
            <a:extLst>
              <a:ext uri="{FF2B5EF4-FFF2-40B4-BE49-F238E27FC236}">
                <a16:creationId xmlns:a16="http://schemas.microsoft.com/office/drawing/2014/main" id="{29CCF44D-6B76-EE9D-4EBD-87828530B5B9}"/>
              </a:ext>
            </a:extLst>
          </p:cNvPr>
          <p:cNvPicPr>
            <a:picLocks noGrp="1" noChangeAspect="1"/>
          </p:cNvPicPr>
          <p:nvPr>
            <p:ph type="pic" sz="quarter" idx="18"/>
          </p:nvPr>
        </p:nvPicPr>
        <p:blipFill>
          <a:blip r:embed="rId12" cstate="print">
            <a:extLst>
              <a:ext uri="{28A0092B-C50C-407E-A947-70E740481C1C}">
                <a14:useLocalDpi xmlns:a14="http://schemas.microsoft.com/office/drawing/2010/main" val="0"/>
              </a:ext>
            </a:extLst>
          </a:blip>
          <a:srcRect l="8" r="8"/>
          <a:stretch>
            <a:fillRect/>
          </a:stretch>
        </p:blipFill>
        <p:spPr/>
      </p:pic>
    </p:spTree>
    <p:extLst>
      <p:ext uri="{BB962C8B-B14F-4D97-AF65-F5344CB8AC3E}">
        <p14:creationId xmlns:p14="http://schemas.microsoft.com/office/powerpoint/2010/main" val="77729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542468" y="3799669"/>
            <a:ext cx="10605332" cy="1030288"/>
          </a:xfrm>
        </p:spPr>
        <p:txBody>
          <a:bodyPr anchor="ctr" anchorCtr="0">
            <a:normAutofit/>
          </a:bodyPr>
          <a:lstStyle/>
          <a:p>
            <a:r>
              <a:rPr lang="is-IS" dirty="0"/>
              <a:t>Efnahagsumsvif</a:t>
            </a:r>
          </a:p>
        </p:txBody>
      </p:sp>
      <p:pic>
        <p:nvPicPr>
          <p:cNvPr id="3" name="Picture Placeholder 2"/>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432" b="432"/>
          <a:stretch>
            <a:fillRect/>
          </a:stretch>
        </p:blipFill>
        <p:spPr/>
      </p:pic>
    </p:spTree>
    <p:extLst>
      <p:ext uri="{BB962C8B-B14F-4D97-AF65-F5344CB8AC3E}">
        <p14:creationId xmlns:p14="http://schemas.microsoft.com/office/powerpoint/2010/main" val="431579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F29339-3703-78F9-9BA9-1659EBA1AFCF}"/>
              </a:ext>
            </a:extLst>
          </p:cNvPr>
          <p:cNvSpPr>
            <a:spLocks noGrp="1"/>
          </p:cNvSpPr>
          <p:nvPr>
            <p:ph idx="1"/>
          </p:nvPr>
        </p:nvSpPr>
        <p:spPr/>
        <p:txBody>
          <a:bodyPr/>
          <a:lstStyle/>
          <a:p>
            <a:r>
              <a:rPr lang="is-IS" dirty="0"/>
              <a:t>Eins og spáð var í ágúst hefur haldið áfram að hægja á hagvexti í helstu viðskiptalöndum: árshagvöxtur kominn í 1% á Q3 en var 1,5% í byrjun árs og 2,4% á sama tíma í fyrra … en mjög ólík þróun milli landa: áfram ágætur vöxtur í Bandaríkjunum en lítill hagvöxtur eða jafnvel samdráttur í Evrópu: endurspeglar hve mikið bandarísk heimili hafa gengið á farsóttarsparnað</a:t>
            </a:r>
          </a:p>
        </p:txBody>
      </p:sp>
      <p:pic>
        <p:nvPicPr>
          <p:cNvPr id="7" name="Content Placeholder 6">
            <a:extLst>
              <a:ext uri="{FF2B5EF4-FFF2-40B4-BE49-F238E27FC236}">
                <a16:creationId xmlns:a16="http://schemas.microsoft.com/office/drawing/2014/main" id="{0BFE80FD-56E0-76F5-8118-4A88BD55FF2C}"/>
              </a:ext>
            </a:extLst>
          </p:cNvPr>
          <p:cNvPicPr>
            <a:picLocks noGrp="1"/>
          </p:cNvPicPr>
          <p:nvPr>
            <p:ph sz="quarter" idx="17"/>
          </p:nvPr>
        </p:nvPicPr>
        <p:blipFill>
          <a:blip r:embed="rId2"/>
          <a:stretch>
            <a:fillRect/>
          </a:stretch>
        </p:blipFill>
        <p:spPr>
          <a:xfrm>
            <a:off x="720000" y="2520000"/>
            <a:ext cx="4752000" cy="5400000"/>
          </a:xfrm>
          <a:prstGeom prst="rect">
            <a:avLst/>
          </a:prstGeom>
        </p:spPr>
      </p:pic>
      <p:sp>
        <p:nvSpPr>
          <p:cNvPr id="6" name="Title 5">
            <a:extLst>
              <a:ext uri="{FF2B5EF4-FFF2-40B4-BE49-F238E27FC236}">
                <a16:creationId xmlns:a16="http://schemas.microsoft.com/office/drawing/2014/main" id="{03FB046E-121A-6AB6-3321-FF20BDBE12D8}"/>
              </a:ext>
            </a:extLst>
          </p:cNvPr>
          <p:cNvSpPr>
            <a:spLocks noGrp="1"/>
          </p:cNvSpPr>
          <p:nvPr>
            <p:ph type="ctrTitle"/>
          </p:nvPr>
        </p:nvSpPr>
        <p:spPr/>
        <p:txBody>
          <a:bodyPr>
            <a:normAutofit/>
          </a:bodyPr>
          <a:lstStyle/>
          <a:p>
            <a:r>
              <a:rPr lang="is-IS" dirty="0"/>
              <a:t>Alþjóðlegur hagvöxtur lítill en ólík þróun milli landa</a:t>
            </a:r>
          </a:p>
        </p:txBody>
      </p:sp>
      <p:sp>
        <p:nvSpPr>
          <p:cNvPr id="9" name="TextBox 8">
            <a:extLst>
              <a:ext uri="{FF2B5EF4-FFF2-40B4-BE49-F238E27FC236}">
                <a16:creationId xmlns:a16="http://schemas.microsoft.com/office/drawing/2014/main" id="{6695050D-DDEA-A323-6D90-A65F48309B7B}"/>
              </a:ext>
            </a:extLst>
          </p:cNvPr>
          <p:cNvSpPr txBox="1"/>
          <p:nvPr/>
        </p:nvSpPr>
        <p:spPr>
          <a:xfrm>
            <a:off x="819400" y="8229600"/>
            <a:ext cx="14626000" cy="722532"/>
          </a:xfrm>
          <a:prstGeom prst="rect">
            <a:avLst/>
          </a:prstGeom>
          <a:noFill/>
        </p:spPr>
        <p:txBody>
          <a:bodyPr wrap="square" rtlCol="0" anchor="b" anchorCtr="0">
            <a:noAutofit/>
          </a:bodyPr>
          <a:lstStyle/>
          <a:p>
            <a:r>
              <a:rPr lang="is-IS" sz="1200" dirty="0">
                <a:solidFill>
                  <a:schemeClr val="bg1">
                    <a:lumMod val="50000"/>
                  </a:schemeClr>
                </a:solidFill>
              </a:rPr>
              <a:t>1. Árstíðarleiðréttar tölur. Grunnspá Seðlabankans fyrir 3. og 4. </a:t>
            </a:r>
            <a:r>
              <a:rPr lang="is-IS" sz="1200" dirty="0" err="1">
                <a:solidFill>
                  <a:schemeClr val="bg1">
                    <a:lumMod val="50000"/>
                  </a:schemeClr>
                </a:solidFill>
              </a:rPr>
              <a:t>ársfj</a:t>
            </a:r>
            <a:r>
              <a:rPr lang="is-IS" sz="1200" dirty="0">
                <a:solidFill>
                  <a:schemeClr val="bg1">
                    <a:lumMod val="50000"/>
                  </a:schemeClr>
                </a:solidFill>
              </a:rPr>
              <a:t>. 2023. 2. </a:t>
            </a:r>
            <a:r>
              <a:rPr lang="is-IS" sz="1200" i="0" baseline="0" dirty="0">
                <a:solidFill>
                  <a:schemeClr val="bg1">
                    <a:lumMod val="50000"/>
                  </a:schemeClr>
                </a:solidFill>
                <a:effectLst/>
                <a:latin typeface="+mn-lt"/>
                <a:ea typeface="+mn-ea"/>
                <a:cs typeface="+mn-cs"/>
              </a:rPr>
              <a:t>Árstíðarleiðréttar tölur. </a:t>
            </a:r>
            <a:r>
              <a:rPr lang="is-IS" sz="1200" i="0" dirty="0">
                <a:solidFill>
                  <a:schemeClr val="bg1">
                    <a:lumMod val="50000"/>
                  </a:schemeClr>
                </a:solidFill>
                <a:effectLst/>
                <a:latin typeface="+mn-lt"/>
                <a:ea typeface="+mn-ea"/>
                <a:cs typeface="+mn-cs"/>
              </a:rPr>
              <a:t>Grunnspá Seðlabankans fyrir meðalhagvöxt helstu viðskiptalanda</a:t>
            </a:r>
            <a:r>
              <a:rPr lang="is-IS" sz="1200" i="0" baseline="0" dirty="0">
                <a:solidFill>
                  <a:schemeClr val="bg1">
                    <a:lumMod val="50000"/>
                  </a:schemeClr>
                </a:solidFill>
                <a:effectLst/>
                <a:latin typeface="+mn-lt"/>
                <a:ea typeface="+mn-ea"/>
                <a:cs typeface="+mn-cs"/>
              </a:rPr>
              <a:t>. 3. </a:t>
            </a:r>
            <a:r>
              <a:rPr lang="is-IS" sz="1200" i="0" dirty="0">
                <a:solidFill>
                  <a:schemeClr val="bg1">
                    <a:lumMod val="50000"/>
                  </a:schemeClr>
                </a:solidFill>
                <a:effectLst/>
                <a:latin typeface="+mn-lt"/>
                <a:ea typeface="+mn-ea"/>
                <a:cs typeface="+mn-cs"/>
              </a:rPr>
              <a:t>Uppsafnaður umframsparnaður heimila út frá fráviki sparnaðarhlutfalls og undirliggjandi sparnaðarhlutfalls metnu með Hamilton-síu. </a:t>
            </a:r>
            <a:endParaRPr lang="is-IS" sz="1200" dirty="0">
              <a:solidFill>
                <a:schemeClr val="bg1">
                  <a:lumMod val="50000"/>
                </a:schemeClr>
              </a:solidFill>
            </a:endParaRPr>
          </a:p>
          <a:p>
            <a:r>
              <a:rPr lang="is-IS" sz="1200" i="1" dirty="0">
                <a:solidFill>
                  <a:schemeClr val="bg1">
                    <a:lumMod val="50000"/>
                  </a:schemeClr>
                </a:solidFill>
              </a:rPr>
              <a:t>Heimildir:</a:t>
            </a:r>
            <a:r>
              <a:rPr lang="is-IS" sz="1200" dirty="0">
                <a:solidFill>
                  <a:schemeClr val="bg1">
                    <a:lumMod val="50000"/>
                  </a:schemeClr>
                </a:solidFill>
              </a:rPr>
              <a:t> </a:t>
            </a:r>
            <a:r>
              <a:rPr lang="is-IS" sz="1200" i="0" dirty="0">
                <a:solidFill>
                  <a:schemeClr val="bg1">
                    <a:lumMod val="50000"/>
                  </a:schemeClr>
                </a:solidFill>
                <a:effectLst/>
                <a:latin typeface="+mn-lt"/>
                <a:ea typeface="+mn-ea"/>
                <a:cs typeface="+mn-cs"/>
              </a:rPr>
              <a:t>de </a:t>
            </a:r>
            <a:r>
              <a:rPr lang="is-IS" sz="1200" i="0" dirty="0" err="1">
                <a:solidFill>
                  <a:schemeClr val="bg1">
                    <a:lumMod val="50000"/>
                  </a:schemeClr>
                </a:solidFill>
                <a:effectLst/>
                <a:latin typeface="+mn-lt"/>
                <a:ea typeface="+mn-ea"/>
                <a:cs typeface="+mn-cs"/>
              </a:rPr>
              <a:t>Soyres</a:t>
            </a:r>
            <a:r>
              <a:rPr lang="is-IS" sz="1200" i="0" dirty="0">
                <a:solidFill>
                  <a:schemeClr val="bg1">
                    <a:lumMod val="50000"/>
                  </a:schemeClr>
                </a:solidFill>
                <a:effectLst/>
                <a:latin typeface="+mn-lt"/>
                <a:ea typeface="+mn-ea"/>
                <a:cs typeface="+mn-cs"/>
              </a:rPr>
              <a:t>, Moore og </a:t>
            </a:r>
            <a:r>
              <a:rPr lang="is-IS" sz="1200" i="0" dirty="0" err="1">
                <a:solidFill>
                  <a:schemeClr val="bg1">
                    <a:lumMod val="50000"/>
                  </a:schemeClr>
                </a:solidFill>
                <a:effectLst/>
                <a:latin typeface="+mn-lt"/>
                <a:ea typeface="+mn-ea"/>
                <a:cs typeface="+mn-cs"/>
              </a:rPr>
              <a:t>Ortiz</a:t>
            </a:r>
            <a:r>
              <a:rPr lang="is-IS" sz="1200" i="0" dirty="0">
                <a:solidFill>
                  <a:schemeClr val="bg1">
                    <a:lumMod val="50000"/>
                  </a:schemeClr>
                </a:solidFill>
                <a:effectLst/>
                <a:latin typeface="+mn-lt"/>
                <a:ea typeface="+mn-ea"/>
                <a:cs typeface="+mn-cs"/>
              </a:rPr>
              <a:t> (2023), "</a:t>
            </a:r>
            <a:r>
              <a:rPr lang="is-IS" sz="1200" i="0" dirty="0" err="1">
                <a:solidFill>
                  <a:schemeClr val="bg1">
                    <a:lumMod val="50000"/>
                  </a:schemeClr>
                </a:solidFill>
                <a:effectLst/>
                <a:latin typeface="+mn-lt"/>
                <a:ea typeface="+mn-ea"/>
                <a:cs typeface="+mn-cs"/>
              </a:rPr>
              <a:t>Accumulated</a:t>
            </a:r>
            <a:r>
              <a:rPr lang="is-IS" sz="1200" i="0" dirty="0">
                <a:solidFill>
                  <a:schemeClr val="bg1">
                    <a:lumMod val="50000"/>
                  </a:schemeClr>
                </a:solidFill>
                <a:effectLst/>
                <a:latin typeface="+mn-lt"/>
                <a:ea typeface="+mn-ea"/>
                <a:cs typeface="+mn-cs"/>
              </a:rPr>
              <a:t> </a:t>
            </a:r>
            <a:r>
              <a:rPr lang="is-IS" sz="1200" i="0" dirty="0" err="1">
                <a:solidFill>
                  <a:schemeClr val="bg1">
                    <a:lumMod val="50000"/>
                  </a:schemeClr>
                </a:solidFill>
                <a:effectLst/>
                <a:latin typeface="+mn-lt"/>
                <a:ea typeface="+mn-ea"/>
                <a:cs typeface="+mn-cs"/>
              </a:rPr>
              <a:t>savings</a:t>
            </a:r>
            <a:r>
              <a:rPr lang="is-IS" sz="1200" i="0" dirty="0">
                <a:solidFill>
                  <a:schemeClr val="bg1">
                    <a:lumMod val="50000"/>
                  </a:schemeClr>
                </a:solidFill>
                <a:effectLst/>
                <a:latin typeface="+mn-lt"/>
                <a:ea typeface="+mn-ea"/>
                <a:cs typeface="+mn-cs"/>
              </a:rPr>
              <a:t> </a:t>
            </a:r>
            <a:r>
              <a:rPr lang="is-IS" sz="1200" i="0" dirty="0" err="1">
                <a:solidFill>
                  <a:schemeClr val="bg1">
                    <a:lumMod val="50000"/>
                  </a:schemeClr>
                </a:solidFill>
                <a:effectLst/>
                <a:latin typeface="+mn-lt"/>
                <a:ea typeface="+mn-ea"/>
                <a:cs typeface="+mn-cs"/>
              </a:rPr>
              <a:t>during</a:t>
            </a:r>
            <a:r>
              <a:rPr lang="is-IS" sz="1200" i="0" dirty="0">
                <a:solidFill>
                  <a:schemeClr val="bg1">
                    <a:lumMod val="50000"/>
                  </a:schemeClr>
                </a:solidFill>
                <a:effectLst/>
                <a:latin typeface="+mn-lt"/>
                <a:ea typeface="+mn-ea"/>
                <a:cs typeface="+mn-cs"/>
              </a:rPr>
              <a:t> </a:t>
            </a:r>
            <a:r>
              <a:rPr lang="is-IS" sz="1200" i="0" dirty="0" err="1">
                <a:solidFill>
                  <a:schemeClr val="bg1">
                    <a:lumMod val="50000"/>
                  </a:schemeClr>
                </a:solidFill>
                <a:effectLst/>
                <a:latin typeface="+mn-lt"/>
                <a:ea typeface="+mn-ea"/>
                <a:cs typeface="+mn-cs"/>
              </a:rPr>
              <a:t>the</a:t>
            </a:r>
            <a:r>
              <a:rPr lang="is-IS" sz="1200" i="0" dirty="0">
                <a:solidFill>
                  <a:schemeClr val="bg1">
                    <a:lumMod val="50000"/>
                  </a:schemeClr>
                </a:solidFill>
                <a:effectLst/>
                <a:latin typeface="+mn-lt"/>
                <a:ea typeface="+mn-ea"/>
                <a:cs typeface="+mn-cs"/>
              </a:rPr>
              <a:t> </a:t>
            </a:r>
            <a:r>
              <a:rPr lang="is-IS" sz="1200" i="0" dirty="0" err="1">
                <a:solidFill>
                  <a:schemeClr val="bg1">
                    <a:lumMod val="50000"/>
                  </a:schemeClr>
                </a:solidFill>
                <a:effectLst/>
                <a:latin typeface="+mn-lt"/>
                <a:ea typeface="+mn-ea"/>
                <a:cs typeface="+mn-cs"/>
              </a:rPr>
              <a:t>pandemic</a:t>
            </a:r>
            <a:r>
              <a:rPr lang="is-IS" sz="1200" i="0" dirty="0">
                <a:solidFill>
                  <a:schemeClr val="bg1">
                    <a:lumMod val="50000"/>
                  </a:schemeClr>
                </a:solidFill>
                <a:effectLst/>
                <a:latin typeface="+mn-lt"/>
                <a:ea typeface="+mn-ea"/>
                <a:cs typeface="+mn-cs"/>
              </a:rPr>
              <a:t>: An </a:t>
            </a:r>
            <a:r>
              <a:rPr lang="is-IS" sz="1200" i="0" dirty="0" err="1">
                <a:solidFill>
                  <a:schemeClr val="bg1">
                    <a:lumMod val="50000"/>
                  </a:schemeClr>
                </a:solidFill>
                <a:effectLst/>
                <a:latin typeface="+mn-lt"/>
                <a:ea typeface="+mn-ea"/>
                <a:cs typeface="+mn-cs"/>
              </a:rPr>
              <a:t>international</a:t>
            </a:r>
            <a:r>
              <a:rPr lang="is-IS" sz="1200" i="0" dirty="0">
                <a:solidFill>
                  <a:schemeClr val="bg1">
                    <a:lumMod val="50000"/>
                  </a:schemeClr>
                </a:solidFill>
                <a:effectLst/>
                <a:latin typeface="+mn-lt"/>
                <a:ea typeface="+mn-ea"/>
                <a:cs typeface="+mn-cs"/>
              </a:rPr>
              <a:t> </a:t>
            </a:r>
            <a:r>
              <a:rPr lang="is-IS" sz="1200" i="0" dirty="0" err="1">
                <a:solidFill>
                  <a:schemeClr val="bg1">
                    <a:lumMod val="50000"/>
                  </a:schemeClr>
                </a:solidFill>
                <a:effectLst/>
                <a:latin typeface="+mn-lt"/>
                <a:ea typeface="+mn-ea"/>
                <a:cs typeface="+mn-cs"/>
              </a:rPr>
              <a:t>coomparison</a:t>
            </a:r>
            <a:r>
              <a:rPr lang="is-IS" sz="1200" i="0" dirty="0">
                <a:solidFill>
                  <a:schemeClr val="bg1">
                    <a:lumMod val="50000"/>
                  </a:schemeClr>
                </a:solidFill>
                <a:effectLst/>
                <a:latin typeface="+mn-lt"/>
                <a:ea typeface="+mn-ea"/>
                <a:cs typeface="+mn-cs"/>
              </a:rPr>
              <a:t> with </a:t>
            </a:r>
            <a:r>
              <a:rPr lang="is-IS" sz="1200" i="0" dirty="0" err="1">
                <a:solidFill>
                  <a:schemeClr val="bg1">
                    <a:lumMod val="50000"/>
                  </a:schemeClr>
                </a:solidFill>
                <a:effectLst/>
                <a:latin typeface="+mn-lt"/>
                <a:ea typeface="+mn-ea"/>
                <a:cs typeface="+mn-cs"/>
              </a:rPr>
              <a:t>historical</a:t>
            </a:r>
            <a:r>
              <a:rPr lang="is-IS" sz="1200" i="0" dirty="0">
                <a:solidFill>
                  <a:schemeClr val="bg1">
                    <a:lumMod val="50000"/>
                  </a:schemeClr>
                </a:solidFill>
                <a:effectLst/>
                <a:latin typeface="+mn-lt"/>
                <a:ea typeface="+mn-ea"/>
                <a:cs typeface="+mn-cs"/>
              </a:rPr>
              <a:t> </a:t>
            </a:r>
            <a:r>
              <a:rPr lang="is-IS" sz="1200" i="0" dirty="0" err="1">
                <a:solidFill>
                  <a:schemeClr val="bg1">
                    <a:lumMod val="50000"/>
                  </a:schemeClr>
                </a:solidFill>
                <a:effectLst/>
                <a:latin typeface="+mn-lt"/>
                <a:ea typeface="+mn-ea"/>
                <a:cs typeface="+mn-cs"/>
              </a:rPr>
              <a:t>perspective</a:t>
            </a:r>
            <a:r>
              <a:rPr lang="is-IS" sz="1200" i="0" dirty="0">
                <a:solidFill>
                  <a:schemeClr val="bg1">
                    <a:lumMod val="50000"/>
                  </a:schemeClr>
                </a:solidFill>
                <a:effectLst/>
                <a:latin typeface="+mn-lt"/>
                <a:ea typeface="+mn-ea"/>
                <a:cs typeface="+mn-cs"/>
              </a:rPr>
              <a:t>",</a:t>
            </a:r>
            <a:r>
              <a:rPr lang="is-IS" sz="1200" i="1" dirty="0">
                <a:solidFill>
                  <a:schemeClr val="bg1">
                    <a:lumMod val="50000"/>
                  </a:schemeClr>
                </a:solidFill>
                <a:effectLst/>
                <a:latin typeface="+mn-lt"/>
                <a:ea typeface="+mn-ea"/>
                <a:cs typeface="+mn-cs"/>
              </a:rPr>
              <a:t> FEDS </a:t>
            </a:r>
            <a:r>
              <a:rPr lang="is-IS" sz="1200" i="1" dirty="0" err="1">
                <a:solidFill>
                  <a:schemeClr val="bg1">
                    <a:lumMod val="50000"/>
                  </a:schemeClr>
                </a:solidFill>
                <a:effectLst/>
                <a:latin typeface="+mn-lt"/>
                <a:ea typeface="+mn-ea"/>
                <a:cs typeface="+mn-cs"/>
              </a:rPr>
              <a:t>Notes</a:t>
            </a:r>
            <a:r>
              <a:rPr lang="is-IS" sz="1200" dirty="0">
                <a:solidFill>
                  <a:schemeClr val="bg1">
                    <a:lumMod val="50000"/>
                  </a:schemeClr>
                </a:solidFill>
              </a:rPr>
              <a:t>, </a:t>
            </a:r>
            <a:r>
              <a:rPr lang="is-IS" sz="1200" dirty="0" err="1">
                <a:solidFill>
                  <a:schemeClr val="bg1">
                    <a:lumMod val="50000"/>
                  </a:schemeClr>
                </a:solidFill>
              </a:rPr>
              <a:t>Refinitiv</a:t>
            </a:r>
            <a:r>
              <a:rPr lang="is-IS" sz="1200" dirty="0">
                <a:solidFill>
                  <a:schemeClr val="bg1">
                    <a:lumMod val="50000"/>
                  </a:schemeClr>
                </a:solidFill>
              </a:rPr>
              <a:t> </a:t>
            </a:r>
            <a:r>
              <a:rPr lang="is-IS" sz="1200" dirty="0" err="1">
                <a:solidFill>
                  <a:schemeClr val="bg1">
                    <a:lumMod val="50000"/>
                  </a:schemeClr>
                </a:solidFill>
              </a:rPr>
              <a:t>Datastream</a:t>
            </a:r>
            <a:r>
              <a:rPr lang="is-IS" sz="1200" dirty="0">
                <a:solidFill>
                  <a:schemeClr val="bg1">
                    <a:lumMod val="50000"/>
                  </a:schemeClr>
                </a:solidFill>
              </a:rPr>
              <a:t>, Seðlabanki Íslands.</a:t>
            </a:r>
          </a:p>
        </p:txBody>
      </p:sp>
      <p:pic>
        <p:nvPicPr>
          <p:cNvPr id="19" name="Content Placeholder 18">
            <a:extLst>
              <a:ext uri="{FF2B5EF4-FFF2-40B4-BE49-F238E27FC236}">
                <a16:creationId xmlns:a16="http://schemas.microsoft.com/office/drawing/2014/main" id="{FA650B2E-7AE1-A22B-8782-42EEC0C4B689}"/>
              </a:ext>
            </a:extLst>
          </p:cNvPr>
          <p:cNvPicPr>
            <a:picLocks noGrp="1"/>
          </p:cNvPicPr>
          <p:nvPr>
            <p:ph sz="quarter" idx="19"/>
          </p:nvPr>
        </p:nvPicPr>
        <p:blipFill>
          <a:blip r:embed="rId3"/>
          <a:stretch>
            <a:fillRect/>
          </a:stretch>
        </p:blipFill>
        <p:spPr>
          <a:xfrm>
            <a:off x="10728000" y="2520000"/>
            <a:ext cx="4752000" cy="5400000"/>
          </a:xfrm>
          <a:prstGeom prst="rect">
            <a:avLst/>
          </a:prstGeom>
        </p:spPr>
      </p:pic>
      <p:pic>
        <p:nvPicPr>
          <p:cNvPr id="5" name="Content Placeholder 4">
            <a:extLst>
              <a:ext uri="{FF2B5EF4-FFF2-40B4-BE49-F238E27FC236}">
                <a16:creationId xmlns:a16="http://schemas.microsoft.com/office/drawing/2014/main" id="{16B57669-DF85-84D6-C76F-DAA1BFEC5D55}"/>
              </a:ext>
            </a:extLst>
          </p:cNvPr>
          <p:cNvPicPr>
            <a:picLocks noGrp="1"/>
          </p:cNvPicPr>
          <p:nvPr>
            <p:ph sz="quarter" idx="18"/>
          </p:nvPr>
        </p:nvPicPr>
        <p:blipFill>
          <a:blip r:embed="rId4"/>
          <a:stretch>
            <a:fillRect/>
          </a:stretch>
        </p:blipFill>
        <p:spPr>
          <a:xfrm>
            <a:off x="5724000" y="2520000"/>
            <a:ext cx="4752000" cy="5400000"/>
          </a:xfrm>
          <a:prstGeom prst="rect">
            <a:avLst/>
          </a:prstGeom>
        </p:spPr>
      </p:pic>
    </p:spTree>
    <p:extLst>
      <p:ext uri="{BB962C8B-B14F-4D97-AF65-F5344CB8AC3E}">
        <p14:creationId xmlns:p14="http://schemas.microsoft.com/office/powerpoint/2010/main" val="211324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0C9EE0-87A0-155E-AAFE-2C0706C812B3}"/>
              </a:ext>
            </a:extLst>
          </p:cNvPr>
          <p:cNvSpPr>
            <a:spLocks noGrp="1"/>
          </p:cNvSpPr>
          <p:nvPr>
            <p:ph idx="1"/>
          </p:nvPr>
        </p:nvSpPr>
        <p:spPr/>
        <p:txBody>
          <a:bodyPr/>
          <a:lstStyle/>
          <a:p>
            <a:r>
              <a:rPr lang="is-IS" dirty="0"/>
              <a:t>Eins og gert var ráð fyrir í ágúst dró nokkuð úr hagvexti á fyrri hluta ársins: fór úr 7,1% á Q1 í 4,5% á Q2 (spáð 3,7% í PM 23/3)</a:t>
            </a:r>
          </a:p>
          <a:p>
            <a:r>
              <a:rPr lang="is-IS" dirty="0"/>
              <a:t>Hagvöxtur í fyrra einnig endurskoðaður: fór úr 6,4% í 7,2% (í takt við 7,1% spá PM 23/1): meiri opinber umsvif og útflutningur</a:t>
            </a:r>
          </a:p>
          <a:p>
            <a:r>
              <a:rPr lang="is-IS" dirty="0"/>
              <a:t>Endurskoðun Hagstofunnar á 2022 litar einnig tölur fyrir H1/2023 en í meginatriðum er þróunin í takt við ágústspá bankans</a:t>
            </a:r>
          </a:p>
        </p:txBody>
      </p:sp>
      <p:pic>
        <p:nvPicPr>
          <p:cNvPr id="9" name="Content Placeholder 8">
            <a:extLst>
              <a:ext uri="{FF2B5EF4-FFF2-40B4-BE49-F238E27FC236}">
                <a16:creationId xmlns:a16="http://schemas.microsoft.com/office/drawing/2014/main" id="{E059A30E-3A7B-E09D-4A78-9BAB194FDCA9}"/>
              </a:ext>
            </a:extLst>
          </p:cNvPr>
          <p:cNvPicPr>
            <a:picLocks noGrp="1"/>
          </p:cNvPicPr>
          <p:nvPr>
            <p:ph sz="quarter" idx="18"/>
          </p:nvPr>
        </p:nvPicPr>
        <p:blipFill>
          <a:blip r:embed="rId2"/>
          <a:stretch>
            <a:fillRect/>
          </a:stretch>
        </p:blipFill>
        <p:spPr>
          <a:xfrm>
            <a:off x="5724000" y="2520000"/>
            <a:ext cx="4752000" cy="5400000"/>
          </a:xfrm>
          <a:prstGeom prst="rect">
            <a:avLst/>
          </a:prstGeom>
        </p:spPr>
      </p:pic>
      <p:sp>
        <p:nvSpPr>
          <p:cNvPr id="6" name="Title 5">
            <a:extLst>
              <a:ext uri="{FF2B5EF4-FFF2-40B4-BE49-F238E27FC236}">
                <a16:creationId xmlns:a16="http://schemas.microsoft.com/office/drawing/2014/main" id="{DF89B5F6-A975-F047-9A99-9978355AC1ED}"/>
              </a:ext>
            </a:extLst>
          </p:cNvPr>
          <p:cNvSpPr>
            <a:spLocks noGrp="1"/>
          </p:cNvSpPr>
          <p:nvPr>
            <p:ph type="ctrTitle"/>
          </p:nvPr>
        </p:nvSpPr>
        <p:spPr>
          <a:xfrm>
            <a:off x="818025" y="546817"/>
            <a:ext cx="12948775" cy="668422"/>
          </a:xfrm>
        </p:spPr>
        <p:txBody>
          <a:bodyPr>
            <a:normAutofit/>
          </a:bodyPr>
          <a:lstStyle/>
          <a:p>
            <a:r>
              <a:rPr lang="is-IS" dirty="0"/>
              <a:t>Hagvöxtur á fyrri hluta ársins áþekkur og í ágústspá</a:t>
            </a:r>
          </a:p>
        </p:txBody>
      </p:sp>
      <p:sp>
        <p:nvSpPr>
          <p:cNvPr id="7" name="TextBox 6">
            <a:extLst>
              <a:ext uri="{FF2B5EF4-FFF2-40B4-BE49-F238E27FC236}">
                <a16:creationId xmlns:a16="http://schemas.microsoft.com/office/drawing/2014/main" id="{525FD9BA-5BAE-4F26-C865-DD1D2B3591AA}"/>
              </a:ext>
            </a:extLst>
          </p:cNvPr>
          <p:cNvSpPr txBox="1"/>
          <p:nvPr/>
        </p:nvSpPr>
        <p:spPr>
          <a:xfrm>
            <a:off x="819400" y="8305800"/>
            <a:ext cx="14626000" cy="646332"/>
          </a:xfrm>
          <a:prstGeom prst="rect">
            <a:avLst/>
          </a:prstGeom>
          <a:noFill/>
        </p:spPr>
        <p:txBody>
          <a:bodyPr wrap="square" rtlCol="0" anchor="b" anchorCtr="0">
            <a:noAutofit/>
          </a:bodyPr>
          <a:lstStyle/>
          <a:p>
            <a:r>
              <a:rPr lang="is-IS" sz="1200" dirty="0">
                <a:solidFill>
                  <a:schemeClr val="bg1">
                    <a:lumMod val="50000"/>
                  </a:schemeClr>
                </a:solidFill>
              </a:rPr>
              <a:t>1. Frávik geta verið á milli samtölu framlags undirliða og hagvaxtar vegna keðjutengingar þjóðhagsreikninga. </a:t>
            </a:r>
          </a:p>
          <a:p>
            <a:r>
              <a:rPr lang="is-IS" sz="1200" i="1" dirty="0">
                <a:solidFill>
                  <a:schemeClr val="bg1">
                    <a:lumMod val="50000"/>
                  </a:schemeClr>
                </a:solidFill>
              </a:rPr>
              <a:t>Heimildir:</a:t>
            </a:r>
            <a:r>
              <a:rPr lang="is-IS" sz="1200" dirty="0">
                <a:solidFill>
                  <a:schemeClr val="bg1">
                    <a:lumMod val="50000"/>
                  </a:schemeClr>
                </a:solidFill>
              </a:rPr>
              <a:t> Hagstofa Íslands, Seðlabanki Íslands. </a:t>
            </a:r>
          </a:p>
        </p:txBody>
      </p:sp>
      <p:pic>
        <p:nvPicPr>
          <p:cNvPr id="5" name="Content Placeholder 4">
            <a:extLst>
              <a:ext uri="{FF2B5EF4-FFF2-40B4-BE49-F238E27FC236}">
                <a16:creationId xmlns:a16="http://schemas.microsoft.com/office/drawing/2014/main" id="{92B4AC6D-FEFF-3B57-D23D-B5CA393A8642}"/>
              </a:ext>
            </a:extLst>
          </p:cNvPr>
          <p:cNvPicPr>
            <a:picLocks noGrp="1"/>
          </p:cNvPicPr>
          <p:nvPr>
            <p:ph sz="quarter" idx="19"/>
          </p:nvPr>
        </p:nvPicPr>
        <p:blipFill>
          <a:blip r:embed="rId3"/>
          <a:stretch>
            <a:fillRect/>
          </a:stretch>
        </p:blipFill>
        <p:spPr>
          <a:xfrm>
            <a:off x="10728000" y="2520000"/>
            <a:ext cx="4752000" cy="5400000"/>
          </a:xfrm>
          <a:prstGeom prst="rect">
            <a:avLst/>
          </a:prstGeom>
        </p:spPr>
      </p:pic>
      <p:pic>
        <p:nvPicPr>
          <p:cNvPr id="13" name="Content Placeholder 12">
            <a:extLst>
              <a:ext uri="{FF2B5EF4-FFF2-40B4-BE49-F238E27FC236}">
                <a16:creationId xmlns:a16="http://schemas.microsoft.com/office/drawing/2014/main" id="{A401D7BB-9A71-377D-39F1-67D67BD949B0}"/>
              </a:ext>
            </a:extLst>
          </p:cNvPr>
          <p:cNvPicPr>
            <a:picLocks noGrp="1"/>
          </p:cNvPicPr>
          <p:nvPr>
            <p:ph sz="quarter" idx="17"/>
          </p:nvPr>
        </p:nvPicPr>
        <p:blipFill>
          <a:blip r:embed="rId4"/>
          <a:stretch>
            <a:fillRect/>
          </a:stretch>
        </p:blipFill>
        <p:spPr>
          <a:xfrm>
            <a:off x="720000" y="2520000"/>
            <a:ext cx="4752000" cy="5400000"/>
          </a:xfrm>
          <a:prstGeom prst="rect">
            <a:avLst/>
          </a:prstGeom>
        </p:spPr>
      </p:pic>
    </p:spTree>
    <p:extLst>
      <p:ext uri="{BB962C8B-B14F-4D97-AF65-F5344CB8AC3E}">
        <p14:creationId xmlns:p14="http://schemas.microsoft.com/office/powerpoint/2010/main" val="1476667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81535B-4818-7DF7-09EB-6137B348D51E}"/>
              </a:ext>
            </a:extLst>
          </p:cNvPr>
          <p:cNvSpPr>
            <a:spLocks noGrp="1"/>
          </p:cNvSpPr>
          <p:nvPr>
            <p:ph idx="1"/>
          </p:nvPr>
        </p:nvSpPr>
        <p:spPr>
          <a:xfrm>
            <a:off x="817200" y="1219200"/>
            <a:ext cx="14776200" cy="1299600"/>
          </a:xfrm>
        </p:spPr>
        <p:txBody>
          <a:bodyPr/>
          <a:lstStyle/>
          <a:p>
            <a:r>
              <a:rPr lang="is-IS" dirty="0"/>
              <a:t>Hægir á vexti innlendrar eftirspurnar: einkaneysla jókst um 0,5% milli ára á Q2 en 4,6% á Q1 og ríflega 8% að meðaltali sl. 2 ár …</a:t>
            </a:r>
          </a:p>
          <a:p>
            <a:r>
              <a:rPr lang="is-IS" dirty="0"/>
              <a:t>… dregur einnig úr fjárfestingu: atvinnuvegafjárfesting jókst um 15% á ári 2021-22 en um 5,8% á fyrri hluta ársins</a:t>
            </a:r>
          </a:p>
          <a:p>
            <a:r>
              <a:rPr lang="is-IS" dirty="0"/>
              <a:t>Vísbendingar um að dregið hafi enn frekar úr vexti eftirspurnar á Q3 – þótt ný lántaka heimila virðist tekin að aukast á ný</a:t>
            </a:r>
          </a:p>
        </p:txBody>
      </p:sp>
      <p:sp>
        <p:nvSpPr>
          <p:cNvPr id="6" name="Title 5">
            <a:extLst>
              <a:ext uri="{FF2B5EF4-FFF2-40B4-BE49-F238E27FC236}">
                <a16:creationId xmlns:a16="http://schemas.microsoft.com/office/drawing/2014/main" id="{B1F28380-6C1C-5255-C882-8767FE33F49A}"/>
              </a:ext>
            </a:extLst>
          </p:cNvPr>
          <p:cNvSpPr>
            <a:spLocks noGrp="1"/>
          </p:cNvSpPr>
          <p:nvPr>
            <p:ph type="ctrTitle"/>
          </p:nvPr>
        </p:nvSpPr>
        <p:spPr/>
        <p:txBody>
          <a:bodyPr>
            <a:normAutofit/>
          </a:bodyPr>
          <a:lstStyle/>
          <a:p>
            <a:r>
              <a:rPr lang="is-IS" dirty="0"/>
              <a:t>Eftir mikinn vöxt hefur hægt á innlendri eftirspurn</a:t>
            </a:r>
          </a:p>
        </p:txBody>
      </p:sp>
      <p:pic>
        <p:nvPicPr>
          <p:cNvPr id="14" name="Content Placeholder 13">
            <a:extLst>
              <a:ext uri="{FF2B5EF4-FFF2-40B4-BE49-F238E27FC236}">
                <a16:creationId xmlns:a16="http://schemas.microsoft.com/office/drawing/2014/main" id="{DD1E2031-7A0D-3C83-7F81-ACD60FDEFEC4}"/>
              </a:ext>
            </a:extLst>
          </p:cNvPr>
          <p:cNvPicPr>
            <a:picLocks noGrp="1"/>
          </p:cNvPicPr>
          <p:nvPr>
            <p:ph sz="quarter" idx="17"/>
          </p:nvPr>
        </p:nvPicPr>
        <p:blipFill>
          <a:blip r:embed="rId2"/>
          <a:stretch>
            <a:fillRect/>
          </a:stretch>
        </p:blipFill>
        <p:spPr>
          <a:xfrm>
            <a:off x="720000" y="2520000"/>
            <a:ext cx="4752000" cy="5400000"/>
          </a:xfrm>
          <a:prstGeom prst="rect">
            <a:avLst/>
          </a:prstGeom>
        </p:spPr>
      </p:pic>
      <p:pic>
        <p:nvPicPr>
          <p:cNvPr id="15" name="Content Placeholder 14">
            <a:extLst>
              <a:ext uri="{FF2B5EF4-FFF2-40B4-BE49-F238E27FC236}">
                <a16:creationId xmlns:a16="http://schemas.microsoft.com/office/drawing/2014/main" id="{B7922F2B-2FD2-4AF4-0C7A-D04009E91431}"/>
              </a:ext>
            </a:extLst>
          </p:cNvPr>
          <p:cNvPicPr>
            <a:picLocks noGrp="1"/>
          </p:cNvPicPr>
          <p:nvPr>
            <p:ph sz="quarter" idx="18"/>
          </p:nvPr>
        </p:nvPicPr>
        <p:blipFill>
          <a:blip r:embed="rId3"/>
          <a:stretch>
            <a:fillRect/>
          </a:stretch>
        </p:blipFill>
        <p:spPr>
          <a:xfrm>
            <a:off x="5724000" y="2520000"/>
            <a:ext cx="4752000" cy="5400000"/>
          </a:xfrm>
          <a:prstGeom prst="rect">
            <a:avLst/>
          </a:prstGeom>
        </p:spPr>
      </p:pic>
      <p:pic>
        <p:nvPicPr>
          <p:cNvPr id="16" name="Content Placeholder 15">
            <a:extLst>
              <a:ext uri="{FF2B5EF4-FFF2-40B4-BE49-F238E27FC236}">
                <a16:creationId xmlns:a16="http://schemas.microsoft.com/office/drawing/2014/main" id="{641FAD4B-B784-3E6E-DB6A-BBF24062D2A5}"/>
              </a:ext>
            </a:extLst>
          </p:cNvPr>
          <p:cNvPicPr>
            <a:picLocks noGrp="1"/>
          </p:cNvPicPr>
          <p:nvPr>
            <p:ph sz="quarter" idx="19"/>
          </p:nvPr>
        </p:nvPicPr>
        <p:blipFill>
          <a:blip r:embed="rId4"/>
          <a:stretch>
            <a:fillRect/>
          </a:stretch>
        </p:blipFill>
        <p:spPr>
          <a:xfrm>
            <a:off x="10728000" y="2520000"/>
            <a:ext cx="4752000" cy="5400000"/>
          </a:xfrm>
          <a:prstGeom prst="rect">
            <a:avLst/>
          </a:prstGeom>
        </p:spPr>
      </p:pic>
      <p:sp>
        <p:nvSpPr>
          <p:cNvPr id="17" name="TextBox 16">
            <a:extLst>
              <a:ext uri="{FF2B5EF4-FFF2-40B4-BE49-F238E27FC236}">
                <a16:creationId xmlns:a16="http://schemas.microsoft.com/office/drawing/2014/main" id="{D4E7CE98-5793-6CE0-310F-251457E937ED}"/>
              </a:ext>
            </a:extLst>
          </p:cNvPr>
          <p:cNvSpPr txBox="1"/>
          <p:nvPr/>
        </p:nvSpPr>
        <p:spPr>
          <a:xfrm>
            <a:off x="819400" y="8077200"/>
            <a:ext cx="14776200" cy="874932"/>
          </a:xfrm>
          <a:prstGeom prst="rect">
            <a:avLst/>
          </a:prstGeom>
          <a:noFill/>
        </p:spPr>
        <p:txBody>
          <a:bodyPr wrap="square" rtlCol="0" anchor="b" anchorCtr="0">
            <a:noAutofit/>
          </a:bodyPr>
          <a:lstStyle/>
          <a:p>
            <a:r>
              <a:rPr lang="is-IS" sz="1200" dirty="0">
                <a:solidFill>
                  <a:schemeClr val="bg1">
                    <a:lumMod val="50000"/>
                  </a:schemeClr>
                </a:solidFill>
              </a:rPr>
              <a:t>1. Greiðslukortavelta á föstu verðlagi. </a:t>
            </a:r>
            <a:r>
              <a:rPr lang="is-IS" sz="1200" baseline="0" dirty="0">
                <a:solidFill>
                  <a:schemeClr val="bg1">
                    <a:lumMod val="50000"/>
                  </a:schemeClr>
                </a:solidFill>
              </a:rPr>
              <a:t>Grunnspá Seðlabankans fyrir vöxt einkaneyslu á 3. </a:t>
            </a:r>
            <a:r>
              <a:rPr lang="is-IS" sz="1200" baseline="0" dirty="0" err="1">
                <a:solidFill>
                  <a:schemeClr val="bg1">
                    <a:lumMod val="50000"/>
                  </a:schemeClr>
                </a:solidFill>
              </a:rPr>
              <a:t>ársfj</a:t>
            </a:r>
            <a:r>
              <a:rPr lang="is-IS" sz="1200" baseline="0" dirty="0">
                <a:solidFill>
                  <a:schemeClr val="bg1">
                    <a:lumMod val="50000"/>
                  </a:schemeClr>
                </a:solidFill>
              </a:rPr>
              <a:t>. 2023. 2. </a:t>
            </a:r>
            <a:r>
              <a:rPr lang="is-IS" sz="1200" dirty="0">
                <a:solidFill>
                  <a:schemeClr val="bg1">
                    <a:lumMod val="50000"/>
                  </a:schemeClr>
                </a:solidFill>
                <a:effectLst/>
                <a:latin typeface="+mn-lt"/>
                <a:ea typeface="+mn-ea"/>
                <a:cs typeface="+mn-cs"/>
              </a:rPr>
              <a:t>Almenn atvinnuvegafjárfesting er atvinnufjárfesting án stóriðju, skipa og flugvéla. Grunnspá Seðlabankans fyrir vöxt almennrar atvinnuvegafjárfestingar á 3. </a:t>
            </a:r>
            <a:r>
              <a:rPr lang="is-IS" sz="1200" dirty="0" err="1">
                <a:solidFill>
                  <a:schemeClr val="bg1">
                    <a:lumMod val="50000"/>
                  </a:schemeClr>
                </a:solidFill>
                <a:effectLst/>
                <a:latin typeface="+mn-lt"/>
                <a:ea typeface="+mn-ea"/>
                <a:cs typeface="+mn-cs"/>
              </a:rPr>
              <a:t>ársfj</a:t>
            </a:r>
            <a:r>
              <a:rPr lang="is-IS" sz="1200" dirty="0">
                <a:solidFill>
                  <a:schemeClr val="bg1">
                    <a:lumMod val="50000"/>
                  </a:schemeClr>
                </a:solidFill>
                <a:effectLst/>
                <a:latin typeface="+mn-lt"/>
                <a:ea typeface="+mn-ea"/>
                <a:cs typeface="+mn-cs"/>
              </a:rPr>
              <a:t>. 2023.</a:t>
            </a:r>
            <a:r>
              <a:rPr lang="is-IS" sz="1200" baseline="0" dirty="0">
                <a:solidFill>
                  <a:schemeClr val="bg1">
                    <a:lumMod val="50000"/>
                  </a:schemeClr>
                </a:solidFill>
                <a:effectLst/>
                <a:latin typeface="+mn-lt"/>
                <a:ea typeface="+mn-ea"/>
                <a:cs typeface="+mn-cs"/>
              </a:rPr>
              <a:t> </a:t>
            </a:r>
            <a:r>
              <a:rPr lang="is-IS" sz="1200" dirty="0">
                <a:solidFill>
                  <a:schemeClr val="bg1">
                    <a:lumMod val="50000"/>
                  </a:schemeClr>
                </a:solidFill>
                <a:effectLst/>
                <a:latin typeface="+mn-lt"/>
                <a:ea typeface="+mn-ea"/>
                <a:cs typeface="+mn-cs"/>
              </a:rPr>
              <a:t>Magnvísitala innfluttra almennra fjárfestingavara og flutningatækja til atvinnurekstrar, þó ekki skipa og flugvéla. </a:t>
            </a:r>
            <a:r>
              <a:rPr lang="is-IS" sz="1200" baseline="0" dirty="0">
                <a:solidFill>
                  <a:schemeClr val="bg1">
                    <a:lumMod val="50000"/>
                  </a:schemeClr>
                </a:solidFill>
              </a:rPr>
              <a:t>3. </a:t>
            </a:r>
            <a:r>
              <a:rPr lang="is-IS" sz="1200" dirty="0">
                <a:solidFill>
                  <a:schemeClr val="bg1">
                    <a:lumMod val="50000"/>
                  </a:schemeClr>
                </a:solidFill>
              </a:rPr>
              <a:t>Hrein ný útlán (nú útlán að frádregnum umfram- og uppgreiðslum eldri lána) innlánsstofnana, lífeyrissjóða og ÍL-sjóðs. Þriggja mánaða hreyfanlegt meðaltal.</a:t>
            </a:r>
          </a:p>
          <a:p>
            <a:r>
              <a:rPr lang="is-IS" sz="1200" i="1" dirty="0">
                <a:solidFill>
                  <a:schemeClr val="bg1">
                    <a:lumMod val="50000"/>
                  </a:schemeClr>
                </a:solidFill>
              </a:rPr>
              <a:t>Heimildir:</a:t>
            </a:r>
            <a:r>
              <a:rPr lang="is-IS" sz="1200" dirty="0">
                <a:solidFill>
                  <a:schemeClr val="bg1">
                    <a:lumMod val="50000"/>
                  </a:schemeClr>
                </a:solidFill>
              </a:rPr>
              <a:t> Gallup, Hagstofa Íslands, Seðlabanki Íslands.</a:t>
            </a:r>
          </a:p>
        </p:txBody>
      </p:sp>
    </p:spTree>
    <p:extLst>
      <p:ext uri="{BB962C8B-B14F-4D97-AF65-F5344CB8AC3E}">
        <p14:creationId xmlns:p14="http://schemas.microsoft.com/office/powerpoint/2010/main" val="221524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D6AF8E-8D11-F5D5-1BB8-C6CC11E5E35E}"/>
              </a:ext>
            </a:extLst>
          </p:cNvPr>
          <p:cNvSpPr>
            <a:spLocks noGrp="1"/>
          </p:cNvSpPr>
          <p:nvPr>
            <p:ph idx="1"/>
          </p:nvPr>
        </p:nvSpPr>
        <p:spPr>
          <a:xfrm>
            <a:off x="817200" y="1219200"/>
            <a:ext cx="15007000" cy="1299600"/>
          </a:xfrm>
        </p:spPr>
        <p:txBody>
          <a:bodyPr/>
          <a:lstStyle/>
          <a:p>
            <a:r>
              <a:rPr lang="is-IS" dirty="0"/>
              <a:t>Hægir á fjölgun starfa (stóðu í stað skv. VMK en fjölgaði um 0,5% skv. skráningargögnum) – þótt enn sé töluverð fjölgun milli ára</a:t>
            </a:r>
          </a:p>
          <a:p>
            <a:r>
              <a:rPr lang="is-IS" dirty="0"/>
              <a:t>Heildarvinnustundir voru 6,4% fleiri á Q3 en fyrir ári (spáð 6,8% í ágúst) og skráð atvinnuleysi er byrjað að þokast upp</a:t>
            </a:r>
          </a:p>
          <a:p>
            <a:r>
              <a:rPr lang="is-IS" dirty="0"/>
              <a:t>Hlutfall fyrirtækja sem segjast starfa við full afköst helst enn sögulega hátt en fyrirtækjum sem segjast skorta starfsfólk fækkar</a:t>
            </a:r>
          </a:p>
        </p:txBody>
      </p:sp>
      <p:sp>
        <p:nvSpPr>
          <p:cNvPr id="6" name="Title 5">
            <a:extLst>
              <a:ext uri="{FF2B5EF4-FFF2-40B4-BE49-F238E27FC236}">
                <a16:creationId xmlns:a16="http://schemas.microsoft.com/office/drawing/2014/main" id="{BC828D07-3234-3DF5-D9EF-0C02E775F5B7}"/>
              </a:ext>
            </a:extLst>
          </p:cNvPr>
          <p:cNvSpPr>
            <a:spLocks noGrp="1"/>
          </p:cNvSpPr>
          <p:nvPr>
            <p:ph type="ctrTitle"/>
          </p:nvPr>
        </p:nvSpPr>
        <p:spPr>
          <a:xfrm>
            <a:off x="818025" y="546817"/>
            <a:ext cx="12948775" cy="668422"/>
          </a:xfrm>
        </p:spPr>
        <p:txBody>
          <a:bodyPr>
            <a:normAutofit/>
          </a:bodyPr>
          <a:lstStyle/>
          <a:p>
            <a:r>
              <a:rPr lang="is-IS" dirty="0"/>
              <a:t>Hægir á fjölgun starfa og atvinnuleysi líklega botnað</a:t>
            </a:r>
          </a:p>
        </p:txBody>
      </p:sp>
      <p:pic>
        <p:nvPicPr>
          <p:cNvPr id="15" name="Content Placeholder 14">
            <a:extLst>
              <a:ext uri="{FF2B5EF4-FFF2-40B4-BE49-F238E27FC236}">
                <a16:creationId xmlns:a16="http://schemas.microsoft.com/office/drawing/2014/main" id="{176DA573-4878-7DD8-B85D-E859E79A22E6}"/>
              </a:ext>
            </a:extLst>
          </p:cNvPr>
          <p:cNvPicPr>
            <a:picLocks noGrp="1"/>
          </p:cNvPicPr>
          <p:nvPr>
            <p:ph sz="quarter" idx="17"/>
          </p:nvPr>
        </p:nvPicPr>
        <p:blipFill>
          <a:blip r:embed="rId2"/>
          <a:stretch>
            <a:fillRect/>
          </a:stretch>
        </p:blipFill>
        <p:spPr>
          <a:xfrm>
            <a:off x="720000" y="2520000"/>
            <a:ext cx="4752000" cy="5400000"/>
          </a:xfrm>
          <a:prstGeom prst="rect">
            <a:avLst/>
          </a:prstGeom>
        </p:spPr>
      </p:pic>
      <p:sp>
        <p:nvSpPr>
          <p:cNvPr id="19" name="TextBox 18">
            <a:extLst>
              <a:ext uri="{FF2B5EF4-FFF2-40B4-BE49-F238E27FC236}">
                <a16:creationId xmlns:a16="http://schemas.microsoft.com/office/drawing/2014/main" id="{C7E033F1-7DDA-E564-4EF9-11E8229B9308}"/>
              </a:ext>
            </a:extLst>
          </p:cNvPr>
          <p:cNvSpPr txBox="1"/>
          <p:nvPr/>
        </p:nvSpPr>
        <p:spPr>
          <a:xfrm>
            <a:off x="819400" y="7920000"/>
            <a:ext cx="14626000" cy="1032131"/>
          </a:xfrm>
          <a:prstGeom prst="rect">
            <a:avLst/>
          </a:prstGeom>
          <a:noFill/>
        </p:spPr>
        <p:txBody>
          <a:bodyPr wrap="square" rtlCol="0" anchor="b" anchorCtr="0">
            <a:noAutofit/>
          </a:bodyPr>
          <a:lstStyle/>
          <a:p>
            <a:r>
              <a:rPr lang="is-IS" sz="1200" dirty="0">
                <a:solidFill>
                  <a:schemeClr val="bg1">
                    <a:lumMod val="50000"/>
                  </a:schemeClr>
                </a:solidFill>
              </a:rPr>
              <a:t>1. </a:t>
            </a:r>
            <a:r>
              <a:rPr lang="is-IS" sz="1200" i="0" dirty="0">
                <a:solidFill>
                  <a:schemeClr val="bg1">
                    <a:lumMod val="50000"/>
                  </a:schemeClr>
                </a:solidFill>
                <a:effectLst/>
                <a:latin typeface="+mn-lt"/>
                <a:ea typeface="+mn-ea"/>
                <a:cs typeface="+mn-cs"/>
              </a:rPr>
              <a:t>Launafólk samkvæmt tölum úr staðgreiðsluskrá ríkisskattstjóra en önnur gögn eru úr vinnumarkaðskönnun Hagstofu Íslands. Fólk á aldrinum 16-74 ára. Þriggja mánaða hreyfanlegt meðaltal árstíðarleiðréttra talna. 2. </a:t>
            </a:r>
            <a:r>
              <a:rPr lang="is-IS" sz="1200" i="0" baseline="0" dirty="0">
                <a:solidFill>
                  <a:schemeClr val="bg1">
                    <a:lumMod val="50000"/>
                  </a:schemeClr>
                </a:solidFill>
                <a:effectLst/>
                <a:latin typeface="+mn-lt"/>
                <a:ea typeface="+mn-ea"/>
                <a:cs typeface="+mn-cs"/>
              </a:rPr>
              <a:t>Skráð atvinnuleysi er án fólks á hlutabótum frá og með mars 2020. Þriggja mánaða hreyfanlegt meðaltal árstíðarleiðréttra talna. 3. </a:t>
            </a:r>
            <a:r>
              <a:rPr lang="is-IS" sz="1200" dirty="0">
                <a:solidFill>
                  <a:schemeClr val="bg1">
                    <a:lumMod val="50000"/>
                  </a:schemeClr>
                </a:solidFill>
              </a:rPr>
              <a:t>Mælikvarðar fyrir nýtingu framleiðsluþátta byggjast á viðhorfskönnun Gallup meðal 400 stærstu fyrirtækja landsins. Vísitala nýtingar framleiðsluþátta (NF-vísitalan) er fyrsti frumþáttur valinna vísbendinga um nýtingu framleiðsluþátta sem er </a:t>
            </a:r>
            <a:r>
              <a:rPr lang="is-IS" sz="1200" dirty="0" err="1">
                <a:solidFill>
                  <a:schemeClr val="bg1">
                    <a:lumMod val="50000"/>
                  </a:schemeClr>
                </a:solidFill>
              </a:rPr>
              <a:t>skalaður</a:t>
            </a:r>
            <a:r>
              <a:rPr lang="is-IS" sz="1200" dirty="0">
                <a:solidFill>
                  <a:schemeClr val="bg1">
                    <a:lumMod val="50000"/>
                  </a:schemeClr>
                </a:solidFill>
              </a:rPr>
              <a:t> til svo meðaltal hans er 0 og staðalfrávik 1. Ítarlegri lýsingu má finna í rammagrein 3 í PM 2018/2. Árstíðarleiðréttar tölur. Brotalínur sýna meðaltöl frá 2006.</a:t>
            </a:r>
          </a:p>
          <a:p>
            <a:r>
              <a:rPr lang="is-IS" sz="1200" i="1" dirty="0">
                <a:solidFill>
                  <a:schemeClr val="bg1">
                    <a:lumMod val="50000"/>
                  </a:schemeClr>
                </a:solidFill>
              </a:rPr>
              <a:t>Heimildir:</a:t>
            </a:r>
            <a:r>
              <a:rPr lang="is-IS" sz="1200" dirty="0">
                <a:solidFill>
                  <a:schemeClr val="bg1">
                    <a:lumMod val="50000"/>
                  </a:schemeClr>
                </a:solidFill>
              </a:rPr>
              <a:t> Gallup, Hagstofa Íslands, Vinnumálastofnun, Seðlabanki Íslands.</a:t>
            </a:r>
          </a:p>
        </p:txBody>
      </p:sp>
      <p:pic>
        <p:nvPicPr>
          <p:cNvPr id="9" name="Content Placeholder 8">
            <a:extLst>
              <a:ext uri="{FF2B5EF4-FFF2-40B4-BE49-F238E27FC236}">
                <a16:creationId xmlns:a16="http://schemas.microsoft.com/office/drawing/2014/main" id="{B5A541AD-BE24-41A1-50E9-61C167B83CBE}"/>
              </a:ext>
            </a:extLst>
          </p:cNvPr>
          <p:cNvPicPr>
            <a:picLocks noGrp="1"/>
          </p:cNvPicPr>
          <p:nvPr>
            <p:ph sz="quarter" idx="18"/>
          </p:nvPr>
        </p:nvPicPr>
        <p:blipFill>
          <a:blip r:embed="rId3"/>
          <a:stretch>
            <a:fillRect/>
          </a:stretch>
        </p:blipFill>
        <p:spPr>
          <a:xfrm>
            <a:off x="5724000" y="2520000"/>
            <a:ext cx="4752000" cy="5400000"/>
          </a:xfrm>
          <a:prstGeom prst="rect">
            <a:avLst/>
          </a:prstGeom>
        </p:spPr>
      </p:pic>
      <p:pic>
        <p:nvPicPr>
          <p:cNvPr id="10" name="Content Placeholder 9">
            <a:extLst>
              <a:ext uri="{FF2B5EF4-FFF2-40B4-BE49-F238E27FC236}">
                <a16:creationId xmlns:a16="http://schemas.microsoft.com/office/drawing/2014/main" id="{109FFB82-7B5A-09F5-6E00-EB4A6F25372C}"/>
              </a:ext>
            </a:extLst>
          </p:cNvPr>
          <p:cNvPicPr>
            <a:picLocks noGrp="1"/>
          </p:cNvPicPr>
          <p:nvPr>
            <p:ph sz="quarter" idx="19"/>
          </p:nvPr>
        </p:nvPicPr>
        <p:blipFill>
          <a:blip r:embed="rId4"/>
          <a:stretch>
            <a:fillRect/>
          </a:stretch>
        </p:blipFill>
        <p:spPr>
          <a:xfrm>
            <a:off x="10728000" y="2520000"/>
            <a:ext cx="4752000" cy="5400000"/>
          </a:xfrm>
          <a:prstGeom prst="rect">
            <a:avLst/>
          </a:prstGeom>
        </p:spPr>
      </p:pic>
    </p:spTree>
    <p:extLst>
      <p:ext uri="{BB962C8B-B14F-4D97-AF65-F5344CB8AC3E}">
        <p14:creationId xmlns:p14="http://schemas.microsoft.com/office/powerpoint/2010/main" val="2941646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634B2F-FC58-FA80-BA51-717D32A0157E}"/>
              </a:ext>
            </a:extLst>
          </p:cNvPr>
          <p:cNvSpPr>
            <a:spLocks noGrp="1"/>
          </p:cNvSpPr>
          <p:nvPr>
            <p:ph idx="1"/>
          </p:nvPr>
        </p:nvSpPr>
        <p:spPr>
          <a:xfrm>
            <a:off x="817200" y="1215238"/>
            <a:ext cx="14854600" cy="1299600"/>
          </a:xfrm>
        </p:spPr>
        <p:txBody>
          <a:bodyPr/>
          <a:lstStyle/>
          <a:p>
            <a:r>
              <a:rPr lang="is-IS" dirty="0"/>
              <a:t>Hagvöxtur reyndist meiri á H1 í ár en gert var ráð fyrir í ágúst og virðist einnig hafa verið heldur meiri á Q3 … hagstæðari utan-ríkisviðskipti vega á móti lakari fjármunamyndun … horfur fyrir árið í heild breytast lítið: spáð 3,7% hagvexti en 3,5% í ágúst</a:t>
            </a:r>
          </a:p>
          <a:p>
            <a:r>
              <a:rPr lang="is-IS" dirty="0"/>
              <a:t>Spáð að hagvöxtur haldi áfram að minnka og verði um 2¾% að meðaltali 2024-26 … verður því áfram yfir hagvaxtargetu</a:t>
            </a:r>
          </a:p>
        </p:txBody>
      </p:sp>
      <p:sp>
        <p:nvSpPr>
          <p:cNvPr id="5" name="Title 4">
            <a:extLst>
              <a:ext uri="{FF2B5EF4-FFF2-40B4-BE49-F238E27FC236}">
                <a16:creationId xmlns:a16="http://schemas.microsoft.com/office/drawing/2014/main" id="{E6EFB14F-576D-14CC-F6DD-21A269E63919}"/>
              </a:ext>
            </a:extLst>
          </p:cNvPr>
          <p:cNvSpPr>
            <a:spLocks noGrp="1"/>
          </p:cNvSpPr>
          <p:nvPr>
            <p:ph type="ctrTitle"/>
          </p:nvPr>
        </p:nvSpPr>
        <p:spPr>
          <a:xfrm>
            <a:off x="818025" y="546817"/>
            <a:ext cx="13101175" cy="664460"/>
          </a:xfrm>
        </p:spPr>
        <p:txBody>
          <a:bodyPr>
            <a:normAutofit/>
          </a:bodyPr>
          <a:lstStyle/>
          <a:p>
            <a:r>
              <a:rPr lang="is-IS" dirty="0"/>
              <a:t>Hægir á hagvexti en verður áfram yfir hagvaxtargetu</a:t>
            </a:r>
          </a:p>
        </p:txBody>
      </p:sp>
      <p:grpSp>
        <p:nvGrpSpPr>
          <p:cNvPr id="15" name="Group 14">
            <a:extLst>
              <a:ext uri="{FF2B5EF4-FFF2-40B4-BE49-F238E27FC236}">
                <a16:creationId xmlns:a16="http://schemas.microsoft.com/office/drawing/2014/main" id="{148AE6A9-FB2C-6F6B-9603-5B2D6F1FF877}"/>
              </a:ext>
            </a:extLst>
          </p:cNvPr>
          <p:cNvGrpSpPr/>
          <p:nvPr/>
        </p:nvGrpSpPr>
        <p:grpSpPr>
          <a:xfrm>
            <a:off x="8424000" y="3348000"/>
            <a:ext cx="1672591" cy="3187791"/>
            <a:chOff x="7241229" y="3352800"/>
            <a:chExt cx="1672591" cy="3187791"/>
          </a:xfrm>
        </p:grpSpPr>
        <p:grpSp>
          <p:nvGrpSpPr>
            <p:cNvPr id="16" name="Group 15">
              <a:extLst>
                <a:ext uri="{FF2B5EF4-FFF2-40B4-BE49-F238E27FC236}">
                  <a16:creationId xmlns:a16="http://schemas.microsoft.com/office/drawing/2014/main" id="{6D1F901A-DE7E-E067-B654-75B3BEFCC9FC}"/>
                </a:ext>
              </a:extLst>
            </p:cNvPr>
            <p:cNvGrpSpPr/>
            <p:nvPr/>
          </p:nvGrpSpPr>
          <p:grpSpPr>
            <a:xfrm>
              <a:off x="7242160" y="3352800"/>
              <a:ext cx="1627640" cy="720000"/>
              <a:chOff x="7242160" y="3352800"/>
              <a:chExt cx="1627640" cy="720000"/>
            </a:xfrm>
          </p:grpSpPr>
          <p:grpSp>
            <p:nvGrpSpPr>
              <p:cNvPr id="32" name="Group 31">
                <a:extLst>
                  <a:ext uri="{FF2B5EF4-FFF2-40B4-BE49-F238E27FC236}">
                    <a16:creationId xmlns:a16="http://schemas.microsoft.com/office/drawing/2014/main" id="{1131398D-4624-59AF-1965-9F629D85B0F5}"/>
                  </a:ext>
                </a:extLst>
              </p:cNvPr>
              <p:cNvGrpSpPr/>
              <p:nvPr/>
            </p:nvGrpSpPr>
            <p:grpSpPr>
              <a:xfrm>
                <a:off x="8149800" y="3352800"/>
                <a:ext cx="720000" cy="720000"/>
                <a:chOff x="6146799" y="4572000"/>
                <a:chExt cx="720000" cy="720000"/>
              </a:xfrm>
              <a:solidFill>
                <a:srgbClr val="004562"/>
              </a:solidFill>
            </p:grpSpPr>
            <p:sp>
              <p:nvSpPr>
                <p:cNvPr id="34" name="Oval 33">
                  <a:extLst>
                    <a:ext uri="{FF2B5EF4-FFF2-40B4-BE49-F238E27FC236}">
                      <a16:creationId xmlns:a16="http://schemas.microsoft.com/office/drawing/2014/main" id="{CB622BD4-A138-ACE7-4670-4CA442FFB250}"/>
                    </a:ext>
                  </a:extLst>
                </p:cNvPr>
                <p:cNvSpPr>
                  <a:spLocks noChangeAspect="1"/>
                </p:cNvSpPr>
                <p:nvPr/>
              </p:nvSpPr>
              <p:spPr>
                <a:xfrm>
                  <a:off x="6146799" y="4572000"/>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5" name="TextBox 34">
                  <a:extLst>
                    <a:ext uri="{FF2B5EF4-FFF2-40B4-BE49-F238E27FC236}">
                      <a16:creationId xmlns:a16="http://schemas.microsoft.com/office/drawing/2014/main" id="{5BDF03A5-ADBA-5E9A-27DD-8D68B92C7903}"/>
                    </a:ext>
                  </a:extLst>
                </p:cNvPr>
                <p:cNvSpPr txBox="1"/>
                <p:nvPr/>
              </p:nvSpPr>
              <p:spPr>
                <a:xfrm>
                  <a:off x="6146799" y="4747334"/>
                  <a:ext cx="720000" cy="369332"/>
                </a:xfrm>
                <a:prstGeom prst="rect">
                  <a:avLst/>
                </a:prstGeom>
                <a:noFill/>
              </p:spPr>
              <p:txBody>
                <a:bodyPr wrap="square" rtlCol="0" anchor="ctr" anchorCtr="0">
                  <a:spAutoFit/>
                </a:bodyPr>
                <a:lstStyle/>
                <a:p>
                  <a:pPr algn="ctr"/>
                  <a:r>
                    <a:rPr lang="is-IS" dirty="0">
                      <a:solidFill>
                        <a:schemeClr val="bg1"/>
                      </a:solidFill>
                    </a:rPr>
                    <a:t>3,7%</a:t>
                  </a:r>
                </a:p>
              </p:txBody>
            </p:sp>
          </p:grpSp>
          <p:sp>
            <p:nvSpPr>
              <p:cNvPr id="33" name="TextBox 32">
                <a:extLst>
                  <a:ext uri="{FF2B5EF4-FFF2-40B4-BE49-F238E27FC236}">
                    <a16:creationId xmlns:a16="http://schemas.microsoft.com/office/drawing/2014/main" id="{00E47AC9-0FB7-7536-133F-E02FEB6FE412}"/>
                  </a:ext>
                </a:extLst>
              </p:cNvPr>
              <p:cNvSpPr txBox="1"/>
              <p:nvPr/>
            </p:nvSpPr>
            <p:spPr>
              <a:xfrm>
                <a:off x="7242160" y="3528134"/>
                <a:ext cx="720000" cy="369332"/>
              </a:xfrm>
              <a:prstGeom prst="rect">
                <a:avLst/>
              </a:prstGeom>
              <a:noFill/>
            </p:spPr>
            <p:txBody>
              <a:bodyPr wrap="square" rtlCol="0" anchor="ctr" anchorCtr="0">
                <a:spAutoFit/>
              </a:bodyPr>
              <a:lstStyle/>
              <a:p>
                <a:pPr algn="ctr"/>
                <a:r>
                  <a:rPr lang="is-IS" dirty="0"/>
                  <a:t>2023</a:t>
                </a:r>
              </a:p>
            </p:txBody>
          </p:sp>
        </p:grpSp>
        <p:grpSp>
          <p:nvGrpSpPr>
            <p:cNvPr id="17" name="Group 16">
              <a:extLst>
                <a:ext uri="{FF2B5EF4-FFF2-40B4-BE49-F238E27FC236}">
                  <a16:creationId xmlns:a16="http://schemas.microsoft.com/office/drawing/2014/main" id="{63719D0E-C516-9943-C362-046FF299C671}"/>
                </a:ext>
              </a:extLst>
            </p:cNvPr>
            <p:cNvGrpSpPr/>
            <p:nvPr/>
          </p:nvGrpSpPr>
          <p:grpSpPr>
            <a:xfrm>
              <a:off x="7241229" y="4175397"/>
              <a:ext cx="1627640" cy="720000"/>
              <a:chOff x="7242160" y="3352800"/>
              <a:chExt cx="1627640" cy="720000"/>
            </a:xfrm>
          </p:grpSpPr>
          <p:grpSp>
            <p:nvGrpSpPr>
              <p:cNvPr id="28" name="Group 27">
                <a:extLst>
                  <a:ext uri="{FF2B5EF4-FFF2-40B4-BE49-F238E27FC236}">
                    <a16:creationId xmlns:a16="http://schemas.microsoft.com/office/drawing/2014/main" id="{5935E4CC-6385-F644-0995-EB2F42A02F0A}"/>
                  </a:ext>
                </a:extLst>
              </p:cNvPr>
              <p:cNvGrpSpPr/>
              <p:nvPr/>
            </p:nvGrpSpPr>
            <p:grpSpPr>
              <a:xfrm>
                <a:off x="8149800" y="3352800"/>
                <a:ext cx="720000" cy="720000"/>
                <a:chOff x="6146799" y="4572000"/>
                <a:chExt cx="720000" cy="720000"/>
              </a:xfrm>
              <a:solidFill>
                <a:srgbClr val="004562"/>
              </a:solidFill>
            </p:grpSpPr>
            <p:sp>
              <p:nvSpPr>
                <p:cNvPr id="30" name="Oval 29">
                  <a:extLst>
                    <a:ext uri="{FF2B5EF4-FFF2-40B4-BE49-F238E27FC236}">
                      <a16:creationId xmlns:a16="http://schemas.microsoft.com/office/drawing/2014/main" id="{CF141E30-D300-E686-3799-CEABD556EC9E}"/>
                    </a:ext>
                  </a:extLst>
                </p:cNvPr>
                <p:cNvSpPr>
                  <a:spLocks noChangeAspect="1"/>
                </p:cNvSpPr>
                <p:nvPr/>
              </p:nvSpPr>
              <p:spPr>
                <a:xfrm>
                  <a:off x="6146799" y="4572000"/>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1" name="TextBox 30">
                  <a:extLst>
                    <a:ext uri="{FF2B5EF4-FFF2-40B4-BE49-F238E27FC236}">
                      <a16:creationId xmlns:a16="http://schemas.microsoft.com/office/drawing/2014/main" id="{FB0CE80B-8E91-C044-6060-A60DB3C00924}"/>
                    </a:ext>
                  </a:extLst>
                </p:cNvPr>
                <p:cNvSpPr txBox="1"/>
                <p:nvPr/>
              </p:nvSpPr>
              <p:spPr>
                <a:xfrm>
                  <a:off x="6146799" y="4747334"/>
                  <a:ext cx="720000" cy="369332"/>
                </a:xfrm>
                <a:prstGeom prst="rect">
                  <a:avLst/>
                </a:prstGeom>
                <a:noFill/>
              </p:spPr>
              <p:txBody>
                <a:bodyPr wrap="square" rtlCol="0" anchor="ctr" anchorCtr="0">
                  <a:spAutoFit/>
                </a:bodyPr>
                <a:lstStyle/>
                <a:p>
                  <a:pPr algn="ctr"/>
                  <a:r>
                    <a:rPr lang="is-IS" dirty="0">
                      <a:solidFill>
                        <a:schemeClr val="bg1"/>
                      </a:solidFill>
                    </a:rPr>
                    <a:t>2,6%</a:t>
                  </a:r>
                </a:p>
              </p:txBody>
            </p:sp>
          </p:grpSp>
          <p:sp>
            <p:nvSpPr>
              <p:cNvPr id="29" name="TextBox 28">
                <a:extLst>
                  <a:ext uri="{FF2B5EF4-FFF2-40B4-BE49-F238E27FC236}">
                    <a16:creationId xmlns:a16="http://schemas.microsoft.com/office/drawing/2014/main" id="{09FE6E8F-76E1-8CFA-E9B2-72801ED8075F}"/>
                  </a:ext>
                </a:extLst>
              </p:cNvPr>
              <p:cNvSpPr txBox="1"/>
              <p:nvPr/>
            </p:nvSpPr>
            <p:spPr>
              <a:xfrm>
                <a:off x="7242160" y="3528134"/>
                <a:ext cx="720000" cy="369332"/>
              </a:xfrm>
              <a:prstGeom prst="rect">
                <a:avLst/>
              </a:prstGeom>
              <a:noFill/>
            </p:spPr>
            <p:txBody>
              <a:bodyPr wrap="square" rtlCol="0" anchor="ctr" anchorCtr="0">
                <a:spAutoFit/>
              </a:bodyPr>
              <a:lstStyle/>
              <a:p>
                <a:pPr algn="ctr"/>
                <a:r>
                  <a:rPr lang="is-IS" dirty="0"/>
                  <a:t>2024</a:t>
                </a:r>
              </a:p>
            </p:txBody>
          </p:sp>
        </p:grpSp>
        <p:grpSp>
          <p:nvGrpSpPr>
            <p:cNvPr id="18" name="Group 17">
              <a:extLst>
                <a:ext uri="{FF2B5EF4-FFF2-40B4-BE49-F238E27FC236}">
                  <a16:creationId xmlns:a16="http://schemas.microsoft.com/office/drawing/2014/main" id="{B8C31EF7-DD95-376C-FC4E-5BB97C7128B6}"/>
                </a:ext>
              </a:extLst>
            </p:cNvPr>
            <p:cNvGrpSpPr/>
            <p:nvPr/>
          </p:nvGrpSpPr>
          <p:grpSpPr>
            <a:xfrm>
              <a:off x="7279436" y="4997994"/>
              <a:ext cx="1627640" cy="720000"/>
              <a:chOff x="7242160" y="3352800"/>
              <a:chExt cx="1627640" cy="720000"/>
            </a:xfrm>
          </p:grpSpPr>
          <p:grpSp>
            <p:nvGrpSpPr>
              <p:cNvPr id="24" name="Group 23">
                <a:extLst>
                  <a:ext uri="{FF2B5EF4-FFF2-40B4-BE49-F238E27FC236}">
                    <a16:creationId xmlns:a16="http://schemas.microsoft.com/office/drawing/2014/main" id="{E8E12543-EFBD-DA99-071B-3F24891DA04B}"/>
                  </a:ext>
                </a:extLst>
              </p:cNvPr>
              <p:cNvGrpSpPr/>
              <p:nvPr/>
            </p:nvGrpSpPr>
            <p:grpSpPr>
              <a:xfrm>
                <a:off x="8149800" y="3352800"/>
                <a:ext cx="720000" cy="720000"/>
                <a:chOff x="6146799" y="4572000"/>
                <a:chExt cx="720000" cy="720000"/>
              </a:xfrm>
              <a:solidFill>
                <a:srgbClr val="004562"/>
              </a:solidFill>
            </p:grpSpPr>
            <p:sp>
              <p:nvSpPr>
                <p:cNvPr id="26" name="Oval 25">
                  <a:extLst>
                    <a:ext uri="{FF2B5EF4-FFF2-40B4-BE49-F238E27FC236}">
                      <a16:creationId xmlns:a16="http://schemas.microsoft.com/office/drawing/2014/main" id="{2956FC22-1640-7558-2E8B-AD542EBABCB1}"/>
                    </a:ext>
                  </a:extLst>
                </p:cNvPr>
                <p:cNvSpPr>
                  <a:spLocks noChangeAspect="1"/>
                </p:cNvSpPr>
                <p:nvPr/>
              </p:nvSpPr>
              <p:spPr>
                <a:xfrm>
                  <a:off x="6146799" y="4572000"/>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7" name="TextBox 26">
                  <a:extLst>
                    <a:ext uri="{FF2B5EF4-FFF2-40B4-BE49-F238E27FC236}">
                      <a16:creationId xmlns:a16="http://schemas.microsoft.com/office/drawing/2014/main" id="{A3F55377-9B8D-12FB-C871-C26701F3C38C}"/>
                    </a:ext>
                  </a:extLst>
                </p:cNvPr>
                <p:cNvSpPr txBox="1"/>
                <p:nvPr/>
              </p:nvSpPr>
              <p:spPr>
                <a:xfrm>
                  <a:off x="6146799" y="4747334"/>
                  <a:ext cx="720000" cy="369332"/>
                </a:xfrm>
                <a:prstGeom prst="rect">
                  <a:avLst/>
                </a:prstGeom>
                <a:noFill/>
              </p:spPr>
              <p:txBody>
                <a:bodyPr wrap="square" rtlCol="0" anchor="ctr" anchorCtr="0">
                  <a:spAutoFit/>
                </a:bodyPr>
                <a:lstStyle/>
                <a:p>
                  <a:pPr algn="ctr"/>
                  <a:r>
                    <a:rPr lang="is-IS" dirty="0">
                      <a:solidFill>
                        <a:schemeClr val="bg1"/>
                      </a:solidFill>
                    </a:rPr>
                    <a:t>2,9%</a:t>
                  </a:r>
                </a:p>
              </p:txBody>
            </p:sp>
          </p:grpSp>
          <p:sp>
            <p:nvSpPr>
              <p:cNvPr id="25" name="TextBox 24">
                <a:extLst>
                  <a:ext uri="{FF2B5EF4-FFF2-40B4-BE49-F238E27FC236}">
                    <a16:creationId xmlns:a16="http://schemas.microsoft.com/office/drawing/2014/main" id="{88144C0F-88E9-A647-9443-6815BA0CBCF0}"/>
                  </a:ext>
                </a:extLst>
              </p:cNvPr>
              <p:cNvSpPr txBox="1"/>
              <p:nvPr/>
            </p:nvSpPr>
            <p:spPr>
              <a:xfrm>
                <a:off x="7242160" y="3528134"/>
                <a:ext cx="720000" cy="369332"/>
              </a:xfrm>
              <a:prstGeom prst="rect">
                <a:avLst/>
              </a:prstGeom>
              <a:noFill/>
            </p:spPr>
            <p:txBody>
              <a:bodyPr wrap="square" rtlCol="0" anchor="ctr" anchorCtr="0">
                <a:spAutoFit/>
              </a:bodyPr>
              <a:lstStyle/>
              <a:p>
                <a:pPr algn="ctr"/>
                <a:r>
                  <a:rPr lang="is-IS" dirty="0"/>
                  <a:t>2025</a:t>
                </a:r>
              </a:p>
            </p:txBody>
          </p:sp>
        </p:grpSp>
        <p:grpSp>
          <p:nvGrpSpPr>
            <p:cNvPr id="19" name="Group 18">
              <a:extLst>
                <a:ext uri="{FF2B5EF4-FFF2-40B4-BE49-F238E27FC236}">
                  <a16:creationId xmlns:a16="http://schemas.microsoft.com/office/drawing/2014/main" id="{E8FEF1EE-3743-BEFE-477D-5FE9149AE80E}"/>
                </a:ext>
              </a:extLst>
            </p:cNvPr>
            <p:cNvGrpSpPr/>
            <p:nvPr/>
          </p:nvGrpSpPr>
          <p:grpSpPr>
            <a:xfrm>
              <a:off x="7286180" y="5820591"/>
              <a:ext cx="1627640" cy="720000"/>
              <a:chOff x="7242160" y="3352800"/>
              <a:chExt cx="1627640" cy="720000"/>
            </a:xfrm>
          </p:grpSpPr>
          <p:grpSp>
            <p:nvGrpSpPr>
              <p:cNvPr id="20" name="Group 19">
                <a:extLst>
                  <a:ext uri="{FF2B5EF4-FFF2-40B4-BE49-F238E27FC236}">
                    <a16:creationId xmlns:a16="http://schemas.microsoft.com/office/drawing/2014/main" id="{549203CC-6E67-C979-FF97-4D72E9A766EB}"/>
                  </a:ext>
                </a:extLst>
              </p:cNvPr>
              <p:cNvGrpSpPr/>
              <p:nvPr/>
            </p:nvGrpSpPr>
            <p:grpSpPr>
              <a:xfrm>
                <a:off x="8149800" y="3352800"/>
                <a:ext cx="720000" cy="720000"/>
                <a:chOff x="6146799" y="4572000"/>
                <a:chExt cx="720000" cy="720000"/>
              </a:xfrm>
              <a:solidFill>
                <a:srgbClr val="004562"/>
              </a:solidFill>
            </p:grpSpPr>
            <p:sp>
              <p:nvSpPr>
                <p:cNvPr id="22" name="Oval 21">
                  <a:extLst>
                    <a:ext uri="{FF2B5EF4-FFF2-40B4-BE49-F238E27FC236}">
                      <a16:creationId xmlns:a16="http://schemas.microsoft.com/office/drawing/2014/main" id="{49A417C1-5DB4-3174-B8A9-954D6D308DBE}"/>
                    </a:ext>
                  </a:extLst>
                </p:cNvPr>
                <p:cNvSpPr>
                  <a:spLocks noChangeAspect="1"/>
                </p:cNvSpPr>
                <p:nvPr/>
              </p:nvSpPr>
              <p:spPr>
                <a:xfrm>
                  <a:off x="6146799" y="4572000"/>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TextBox 22">
                  <a:extLst>
                    <a:ext uri="{FF2B5EF4-FFF2-40B4-BE49-F238E27FC236}">
                      <a16:creationId xmlns:a16="http://schemas.microsoft.com/office/drawing/2014/main" id="{BE61B0B1-D1ED-0FB8-C3B3-8CC8F5E6DDDE}"/>
                    </a:ext>
                  </a:extLst>
                </p:cNvPr>
                <p:cNvSpPr txBox="1"/>
                <p:nvPr/>
              </p:nvSpPr>
              <p:spPr>
                <a:xfrm>
                  <a:off x="6146799" y="4747334"/>
                  <a:ext cx="720000" cy="369332"/>
                </a:xfrm>
                <a:prstGeom prst="rect">
                  <a:avLst/>
                </a:prstGeom>
                <a:noFill/>
              </p:spPr>
              <p:txBody>
                <a:bodyPr wrap="square" rtlCol="0" anchor="ctr" anchorCtr="0">
                  <a:spAutoFit/>
                </a:bodyPr>
                <a:lstStyle/>
                <a:p>
                  <a:pPr algn="ctr"/>
                  <a:r>
                    <a:rPr lang="is-IS" dirty="0">
                      <a:solidFill>
                        <a:schemeClr val="bg1"/>
                      </a:solidFill>
                    </a:rPr>
                    <a:t>2,5%</a:t>
                  </a:r>
                </a:p>
              </p:txBody>
            </p:sp>
          </p:grpSp>
          <p:sp>
            <p:nvSpPr>
              <p:cNvPr id="21" name="TextBox 20">
                <a:extLst>
                  <a:ext uri="{FF2B5EF4-FFF2-40B4-BE49-F238E27FC236}">
                    <a16:creationId xmlns:a16="http://schemas.microsoft.com/office/drawing/2014/main" id="{EFAA1174-A830-6170-EF35-3BBC1165F395}"/>
                  </a:ext>
                </a:extLst>
              </p:cNvPr>
              <p:cNvSpPr txBox="1"/>
              <p:nvPr/>
            </p:nvSpPr>
            <p:spPr>
              <a:xfrm>
                <a:off x="7242160" y="3528134"/>
                <a:ext cx="720000" cy="369332"/>
              </a:xfrm>
              <a:prstGeom prst="rect">
                <a:avLst/>
              </a:prstGeom>
              <a:noFill/>
            </p:spPr>
            <p:txBody>
              <a:bodyPr wrap="square" rtlCol="0" anchor="ctr" anchorCtr="0">
                <a:spAutoFit/>
              </a:bodyPr>
              <a:lstStyle/>
              <a:p>
                <a:pPr algn="ctr"/>
                <a:r>
                  <a:rPr lang="is-IS" dirty="0"/>
                  <a:t>2026</a:t>
                </a:r>
              </a:p>
            </p:txBody>
          </p:sp>
        </p:grpSp>
      </p:grpSp>
      <p:sp>
        <p:nvSpPr>
          <p:cNvPr id="39" name="TextBox 38">
            <a:extLst>
              <a:ext uri="{FF2B5EF4-FFF2-40B4-BE49-F238E27FC236}">
                <a16:creationId xmlns:a16="http://schemas.microsoft.com/office/drawing/2014/main" id="{48184EA6-0CD7-A6E6-2C6D-813D8B2EA80A}"/>
              </a:ext>
            </a:extLst>
          </p:cNvPr>
          <p:cNvSpPr txBox="1"/>
          <p:nvPr/>
        </p:nvSpPr>
        <p:spPr>
          <a:xfrm>
            <a:off x="819400" y="8369300"/>
            <a:ext cx="14626000" cy="582831"/>
          </a:xfrm>
          <a:prstGeom prst="rect">
            <a:avLst/>
          </a:prstGeom>
          <a:noFill/>
        </p:spPr>
        <p:txBody>
          <a:bodyPr wrap="square" rtlCol="0" anchor="b" anchorCtr="0">
            <a:noAutofit/>
          </a:bodyPr>
          <a:lstStyle/>
          <a:p>
            <a:r>
              <a:rPr lang="is-IS" sz="1200" dirty="0">
                <a:solidFill>
                  <a:schemeClr val="bg1">
                    <a:lumMod val="50000"/>
                  </a:schemeClr>
                </a:solidFill>
              </a:rPr>
              <a:t>1. Grunnspá Seðlabankans 2023-2026. Brotalína sýnir spá PM 2023/3. </a:t>
            </a:r>
          </a:p>
          <a:p>
            <a:r>
              <a:rPr lang="is-IS" sz="1200" i="1" dirty="0">
                <a:solidFill>
                  <a:schemeClr val="bg1">
                    <a:lumMod val="50000"/>
                  </a:schemeClr>
                </a:solidFill>
              </a:rPr>
              <a:t>Heimildir:</a:t>
            </a:r>
            <a:r>
              <a:rPr lang="is-IS" sz="1200" dirty="0">
                <a:solidFill>
                  <a:schemeClr val="bg1">
                    <a:lumMod val="50000"/>
                  </a:schemeClr>
                </a:solidFill>
              </a:rPr>
              <a:t> Hagstofa Íslands, Seðlabanki Íslands. </a:t>
            </a:r>
          </a:p>
        </p:txBody>
      </p:sp>
      <p:pic>
        <p:nvPicPr>
          <p:cNvPr id="11" name="Content Placeholder 10">
            <a:extLst>
              <a:ext uri="{FF2B5EF4-FFF2-40B4-BE49-F238E27FC236}">
                <a16:creationId xmlns:a16="http://schemas.microsoft.com/office/drawing/2014/main" id="{F12803C9-7209-E751-60F7-95CF3521C085}"/>
              </a:ext>
            </a:extLst>
          </p:cNvPr>
          <p:cNvPicPr>
            <a:picLocks noGrp="1"/>
          </p:cNvPicPr>
          <p:nvPr>
            <p:ph sz="quarter" idx="18"/>
          </p:nvPr>
        </p:nvPicPr>
        <p:blipFill>
          <a:blip r:embed="rId2"/>
          <a:stretch>
            <a:fillRect/>
          </a:stretch>
        </p:blipFill>
        <p:spPr>
          <a:xfrm>
            <a:off x="10728000" y="2520000"/>
            <a:ext cx="4752000" cy="5400000"/>
          </a:xfrm>
          <a:prstGeom prst="rect">
            <a:avLst/>
          </a:prstGeom>
        </p:spPr>
      </p:pic>
      <p:pic>
        <p:nvPicPr>
          <p:cNvPr id="6" name="Content Placeholder 5">
            <a:extLst>
              <a:ext uri="{FF2B5EF4-FFF2-40B4-BE49-F238E27FC236}">
                <a16:creationId xmlns:a16="http://schemas.microsoft.com/office/drawing/2014/main" id="{AB2D2C37-EDEC-6E49-4AFB-BE8D930EA944}"/>
              </a:ext>
            </a:extLst>
          </p:cNvPr>
          <p:cNvPicPr>
            <a:picLocks noGrp="1"/>
          </p:cNvPicPr>
          <p:nvPr>
            <p:ph sz="quarter" idx="17"/>
          </p:nvPr>
        </p:nvPicPr>
        <p:blipFill>
          <a:blip r:embed="rId3"/>
          <a:stretch>
            <a:fillRect/>
          </a:stretch>
        </p:blipFill>
        <p:spPr>
          <a:xfrm>
            <a:off x="720000" y="2520000"/>
            <a:ext cx="7200000" cy="5400000"/>
          </a:xfrm>
          <a:prstGeom prst="rect">
            <a:avLst/>
          </a:prstGeom>
        </p:spPr>
      </p:pic>
    </p:spTree>
    <p:extLst>
      <p:ext uri="{BB962C8B-B14F-4D97-AF65-F5344CB8AC3E}">
        <p14:creationId xmlns:p14="http://schemas.microsoft.com/office/powerpoint/2010/main" val="119424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542468" y="3799669"/>
            <a:ext cx="10605332" cy="1030288"/>
          </a:xfrm>
        </p:spPr>
        <p:txBody>
          <a:bodyPr anchor="ctr" anchorCtr="0">
            <a:normAutofit/>
          </a:bodyPr>
          <a:lstStyle/>
          <a:p>
            <a:r>
              <a:rPr lang="is-IS" dirty="0"/>
              <a:t>Verðbólga</a:t>
            </a:r>
          </a:p>
        </p:txBody>
      </p:sp>
      <p:pic>
        <p:nvPicPr>
          <p:cNvPr id="5" name="Picture Placeholder 4"/>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432" b="432"/>
          <a:stretch>
            <a:fillRect/>
          </a:stretch>
        </p:blipFill>
        <p:spPr/>
      </p:pic>
    </p:spTree>
    <p:extLst>
      <p:ext uri="{BB962C8B-B14F-4D97-AF65-F5344CB8AC3E}">
        <p14:creationId xmlns:p14="http://schemas.microsoft.com/office/powerpoint/2010/main" val="3557663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163443</TotalTime>
  <Words>2175</Words>
  <Application>Microsoft Office PowerPoint</Application>
  <PresentationFormat>Custom</PresentationFormat>
  <Paragraphs>124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 Math</vt:lpstr>
      <vt:lpstr>Office Theme</vt:lpstr>
      <vt:lpstr>PowerPoint Presentation</vt:lpstr>
      <vt:lpstr>PowerPoint Presentation</vt:lpstr>
      <vt:lpstr>PowerPoint Presentation</vt:lpstr>
      <vt:lpstr>Alþjóðlegur hagvöxtur lítill en ólík þróun milli landa</vt:lpstr>
      <vt:lpstr>Hagvöxtur á fyrri hluta ársins áþekkur og í ágústspá</vt:lpstr>
      <vt:lpstr>Eftir mikinn vöxt hefur hægt á innlendri eftirspurn</vt:lpstr>
      <vt:lpstr>Hægir á fjölgun starfa og atvinnuleysi líklega botnað</vt:lpstr>
      <vt:lpstr>Hægir á hagvexti en verður áfram yfir hagvaxtargetu</vt:lpstr>
      <vt:lpstr>PowerPoint Presentation</vt:lpstr>
      <vt:lpstr>Hægir á verðbólgu en hún er enn vel yfir markmiði</vt:lpstr>
      <vt:lpstr>Enn miklar hækkanir innlendrar vöru og þjónustu</vt:lpstr>
      <vt:lpstr>Alþjóðleg verðbólga minnkar en ISK lækkar á móti</vt:lpstr>
      <vt:lpstr>Minni húsnæðisverðbólga en launahækkanir þrálátar</vt:lpstr>
      <vt:lpstr>Verðbólguvæntingar áfram vel yfir markmiði …</vt:lpstr>
      <vt:lpstr>… og eðli verðbólguferilsins virðist hafa breyst</vt:lpstr>
      <vt:lpstr>Horfur á hægari hjöðnun verðbólgu en áður spáð</vt:lpstr>
      <vt:lpstr>PowerPoint Presentation</vt:lpstr>
      <vt:lpstr>Hvað ef verðbólga hjaðnar hraðar en í grunnspá?</vt:lpstr>
      <vt:lpstr>Hvað ef verðbólga hjaðnar hægar en í grunnspá?</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Sedlabankinn_PPT_grunnur_1-10</dc:title>
  <dc:creator>SÍ Þórarinn Gunnar Pétursson</dc:creator>
  <cp:lastModifiedBy>SÍ Þórarinn Gunnar Pétursson</cp:lastModifiedBy>
  <cp:revision>4135</cp:revision>
  <cp:lastPrinted>2021-11-09T15:34:26Z</cp:lastPrinted>
  <dcterms:created xsi:type="dcterms:W3CDTF">2017-01-22T13:40:49Z</dcterms:created>
  <dcterms:modified xsi:type="dcterms:W3CDTF">2023-11-22T08:59:09Z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2017-01-22T00:00:00Z</vt:filetime>
  </property>
  <property fmtid="{D5CDD505-2E9C-101B-9397-08002B2CF9AE}" pid="3" name="Creator">
    <vt:lpwstr>Adobe Illustrator CC 2017 (Macintosh)</vt:lpwstr>
  </property>
  <property fmtid="{D5CDD505-2E9C-101B-9397-08002B2CF9AE}" pid="4" name="LastSaved">
    <vt:filetime>2017-01-22T00:00:00Z</vt:filetime>
  </property>
</Properties>
</file>