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388" r:id="rId2"/>
    <p:sldId id="389" r:id="rId3"/>
    <p:sldId id="417" r:id="rId4"/>
    <p:sldId id="421" r:id="rId5"/>
    <p:sldId id="414" r:id="rId6"/>
    <p:sldId id="418" r:id="rId7"/>
    <p:sldId id="395" r:id="rId8"/>
    <p:sldId id="396" r:id="rId9"/>
    <p:sldId id="427" r:id="rId10"/>
    <p:sldId id="415" r:id="rId11"/>
    <p:sldId id="401" r:id="rId12"/>
    <p:sldId id="402" r:id="rId13"/>
    <p:sldId id="419" r:id="rId14"/>
    <p:sldId id="422" r:id="rId15"/>
    <p:sldId id="405" r:id="rId16"/>
    <p:sldId id="426" r:id="rId17"/>
    <p:sldId id="406" r:id="rId18"/>
    <p:sldId id="407" r:id="rId19"/>
    <p:sldId id="423" r:id="rId20"/>
    <p:sldId id="408" r:id="rId21"/>
    <p:sldId id="428" r:id="rId22"/>
    <p:sldId id="411" r:id="rId23"/>
    <p:sldId id="420" r:id="rId24"/>
    <p:sldId id="412" r:id="rId25"/>
  </p:sldIdLst>
  <p:sldSz cx="9144000" cy="6858000" type="screen4x3"/>
  <p:notesSz cx="6797675" cy="9928225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ár Guðmundsson" initials="M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0"/>
    </p:cViewPr>
  </p:sorterViewPr>
  <p:notesViewPr>
    <p:cSldViewPr>
      <p:cViewPr>
        <p:scale>
          <a:sx n="120" d="100"/>
          <a:sy n="120" d="100"/>
        </p:scale>
        <p:origin x="-2454" y="2442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7129DB-922F-4609-939A-30C8AB12D5B7}" type="doc">
      <dgm:prSet loTypeId="urn:microsoft.com/office/officeart/2005/8/layout/hierarchy2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is-IS"/>
        </a:p>
      </dgm:t>
    </dgm:pt>
    <dgm:pt modelId="{C8F9A7CD-3B9A-44E4-B1C2-B7D7603716B0}">
      <dgm:prSet phldrT="[Text]" custT="1"/>
      <dgm:spPr/>
      <dgm:t>
        <a:bodyPr/>
        <a:lstStyle/>
        <a:p>
          <a:r>
            <a:rPr lang="is-IS" sz="2200" noProof="0" dirty="0" err="1" smtClean="0"/>
            <a:t>Verðbólgumarkmið-plús</a:t>
          </a:r>
          <a:endParaRPr lang="is-IS" sz="2200" noProof="0" dirty="0"/>
        </a:p>
      </dgm:t>
    </dgm:pt>
    <dgm:pt modelId="{C1C552AE-86C1-4C6E-B374-F9E96C7F2335}" type="parTrans" cxnId="{E1CB7165-8DEE-43E0-AC63-661E9F80CB0C}">
      <dgm:prSet custT="1"/>
      <dgm:spPr/>
      <dgm:t>
        <a:bodyPr/>
        <a:lstStyle/>
        <a:p>
          <a:endParaRPr lang="is-IS" sz="2200" noProof="0"/>
        </a:p>
      </dgm:t>
    </dgm:pt>
    <dgm:pt modelId="{0B4E8D63-EEF2-4EEB-B41F-69A0E98E48AF}" type="sibTrans" cxnId="{E1CB7165-8DEE-43E0-AC63-661E9F80CB0C}">
      <dgm:prSet/>
      <dgm:spPr/>
      <dgm:t>
        <a:bodyPr/>
        <a:lstStyle/>
        <a:p>
          <a:endParaRPr lang="is-IS" sz="2200" noProof="0"/>
        </a:p>
      </dgm:t>
    </dgm:pt>
    <dgm:pt modelId="{D146F66D-B5DA-4DEA-8560-CB6F7EE2C7F8}">
      <dgm:prSet phldrT="[Text]" custT="1"/>
      <dgm:spPr/>
      <dgm:t>
        <a:bodyPr/>
        <a:lstStyle/>
        <a:p>
          <a:r>
            <a:rPr lang="is-IS" sz="2200" noProof="0" dirty="0" smtClean="0"/>
            <a:t>Tæknilegar endurbætur verðbólgumarkmiðs</a:t>
          </a:r>
          <a:endParaRPr lang="is-IS" sz="2200" noProof="0" dirty="0"/>
        </a:p>
      </dgm:t>
    </dgm:pt>
    <dgm:pt modelId="{6B9394EA-09EF-4BE9-9631-6985B218708F}" type="parTrans" cxnId="{DE5B2ECB-0C62-40F1-A127-F3BBC47A3E20}">
      <dgm:prSet custT="1"/>
      <dgm:spPr/>
      <dgm:t>
        <a:bodyPr/>
        <a:lstStyle/>
        <a:p>
          <a:endParaRPr lang="is-IS" sz="2200" noProof="0"/>
        </a:p>
      </dgm:t>
    </dgm:pt>
    <dgm:pt modelId="{4BFCF1FD-820C-4C84-8C67-CB1930AF7CC4}" type="sibTrans" cxnId="{DE5B2ECB-0C62-40F1-A127-F3BBC47A3E20}">
      <dgm:prSet/>
      <dgm:spPr/>
      <dgm:t>
        <a:bodyPr/>
        <a:lstStyle/>
        <a:p>
          <a:endParaRPr lang="is-IS" sz="2200" noProof="0"/>
        </a:p>
      </dgm:t>
    </dgm:pt>
    <dgm:pt modelId="{50C907CD-15E9-4C8F-83FD-FB107A406AA2}">
      <dgm:prSet phldrT="[Text]" custT="1"/>
      <dgm:spPr/>
      <dgm:t>
        <a:bodyPr/>
        <a:lstStyle/>
        <a:p>
          <a:r>
            <a:rPr lang="is-IS" sz="2200" noProof="0" dirty="0" smtClean="0"/>
            <a:t>Kerfisbundin inngrip á gjaldeyrismarkaði</a:t>
          </a:r>
          <a:endParaRPr lang="is-IS" sz="2200" noProof="0" dirty="0"/>
        </a:p>
      </dgm:t>
    </dgm:pt>
    <dgm:pt modelId="{4F3CBBD4-9606-4006-83BA-A40852A5301F}" type="parTrans" cxnId="{BC9BEFAC-8A4A-4EC6-B7B6-6F2C866D8236}">
      <dgm:prSet custT="1"/>
      <dgm:spPr/>
      <dgm:t>
        <a:bodyPr/>
        <a:lstStyle/>
        <a:p>
          <a:endParaRPr lang="is-IS" sz="2200" noProof="0"/>
        </a:p>
      </dgm:t>
    </dgm:pt>
    <dgm:pt modelId="{842701CA-6D1A-46B4-BF87-29A4C5AD3D96}" type="sibTrans" cxnId="{BC9BEFAC-8A4A-4EC6-B7B6-6F2C866D8236}">
      <dgm:prSet/>
      <dgm:spPr/>
      <dgm:t>
        <a:bodyPr/>
        <a:lstStyle/>
        <a:p>
          <a:endParaRPr lang="is-IS" sz="2200" noProof="0"/>
        </a:p>
      </dgm:t>
    </dgm:pt>
    <dgm:pt modelId="{812EEE59-6625-4FC3-9AD7-D7CB63DCB463}">
      <dgm:prSet phldrT="[Text]" custT="1"/>
      <dgm:spPr/>
      <dgm:t>
        <a:bodyPr/>
        <a:lstStyle/>
        <a:p>
          <a:r>
            <a:rPr lang="is-IS" sz="2200" noProof="0" dirty="0" smtClean="0"/>
            <a:t>Þjóðhagsvarúðartæki</a:t>
          </a:r>
          <a:endParaRPr lang="is-IS" sz="2200" noProof="0" dirty="0"/>
        </a:p>
      </dgm:t>
    </dgm:pt>
    <dgm:pt modelId="{A7FD12C9-879F-444E-88E9-316CE4CE886C}" type="parTrans" cxnId="{30D67F75-098E-4947-95CE-2FE886F8A66C}">
      <dgm:prSet custT="1"/>
      <dgm:spPr/>
      <dgm:t>
        <a:bodyPr/>
        <a:lstStyle/>
        <a:p>
          <a:endParaRPr lang="is-IS" sz="2200" noProof="0"/>
        </a:p>
      </dgm:t>
    </dgm:pt>
    <dgm:pt modelId="{1CDE322E-FAC6-4352-B739-03A2B39573B2}" type="sibTrans" cxnId="{30D67F75-098E-4947-95CE-2FE886F8A66C}">
      <dgm:prSet/>
      <dgm:spPr/>
      <dgm:t>
        <a:bodyPr/>
        <a:lstStyle/>
        <a:p>
          <a:endParaRPr lang="is-IS" sz="2200" noProof="0"/>
        </a:p>
      </dgm:t>
    </dgm:pt>
    <dgm:pt modelId="{122FBDDD-7926-40E4-B571-EC6830E7D1FC}">
      <dgm:prSet custT="1"/>
      <dgm:spPr/>
      <dgm:t>
        <a:bodyPr/>
        <a:lstStyle/>
        <a:p>
          <a:r>
            <a:rPr lang="is-IS" sz="2200" noProof="0" dirty="0" smtClean="0"/>
            <a:t>Umbætur á stefnu í opinberum fjármálum</a:t>
          </a:r>
          <a:endParaRPr lang="is-IS" sz="2200" noProof="0" dirty="0"/>
        </a:p>
      </dgm:t>
    </dgm:pt>
    <dgm:pt modelId="{11B5C46B-3898-4298-AB07-AD6DB509BAF4}" type="parTrans" cxnId="{C5D8000E-581B-4E59-98F4-A3403AE01FCC}">
      <dgm:prSet custT="1"/>
      <dgm:spPr/>
      <dgm:t>
        <a:bodyPr/>
        <a:lstStyle/>
        <a:p>
          <a:endParaRPr lang="is-IS" sz="2200" noProof="0"/>
        </a:p>
      </dgm:t>
    </dgm:pt>
    <dgm:pt modelId="{FD7D4D03-4AE3-467C-85B7-B99B317CE022}" type="sibTrans" cxnId="{C5D8000E-581B-4E59-98F4-A3403AE01FCC}">
      <dgm:prSet/>
      <dgm:spPr/>
      <dgm:t>
        <a:bodyPr/>
        <a:lstStyle/>
        <a:p>
          <a:endParaRPr lang="is-IS" sz="2200" noProof="0"/>
        </a:p>
      </dgm:t>
    </dgm:pt>
    <dgm:pt modelId="{FD50BC58-CC5B-41C7-B306-A619D62AF92F}" type="pres">
      <dgm:prSet presAssocID="{F57129DB-922F-4609-939A-30C8AB12D5B7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s-IS"/>
        </a:p>
      </dgm:t>
    </dgm:pt>
    <dgm:pt modelId="{43EFE0CB-026A-4DDE-8469-8F5A4D5FEA4B}" type="pres">
      <dgm:prSet presAssocID="{C8F9A7CD-3B9A-44E4-B1C2-B7D7603716B0}" presName="root1" presStyleCnt="0"/>
      <dgm:spPr/>
    </dgm:pt>
    <dgm:pt modelId="{7DDD1408-2B1D-4A8C-9E9B-B38A85DB5966}" type="pres">
      <dgm:prSet presAssocID="{C8F9A7CD-3B9A-44E4-B1C2-B7D7603716B0}" presName="LevelOneTextNode" presStyleLbl="node0" presStyleIdx="0" presStyleCnt="1" custScaleX="150207" custScaleY="158835" custLinFactNeighborX="56552" custLinFactNeighborY="1763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05B266F6-EDDA-4610-8E42-FB5A00533A32}" type="pres">
      <dgm:prSet presAssocID="{C8F9A7CD-3B9A-44E4-B1C2-B7D7603716B0}" presName="level2hierChild" presStyleCnt="0"/>
      <dgm:spPr/>
    </dgm:pt>
    <dgm:pt modelId="{BDA99F7C-738B-4326-8463-EA8DE1994FB4}" type="pres">
      <dgm:prSet presAssocID="{6B9394EA-09EF-4BE9-9631-6985B218708F}" presName="conn2-1" presStyleLbl="parChTrans1D2" presStyleIdx="0" presStyleCnt="4"/>
      <dgm:spPr/>
      <dgm:t>
        <a:bodyPr/>
        <a:lstStyle/>
        <a:p>
          <a:endParaRPr lang="is-IS"/>
        </a:p>
      </dgm:t>
    </dgm:pt>
    <dgm:pt modelId="{028A346D-AC0A-41EF-B4DF-D2C3C34DEB1A}" type="pres">
      <dgm:prSet presAssocID="{6B9394EA-09EF-4BE9-9631-6985B218708F}" presName="connTx" presStyleLbl="parChTrans1D2" presStyleIdx="0" presStyleCnt="4"/>
      <dgm:spPr/>
      <dgm:t>
        <a:bodyPr/>
        <a:lstStyle/>
        <a:p>
          <a:endParaRPr lang="is-IS"/>
        </a:p>
      </dgm:t>
    </dgm:pt>
    <dgm:pt modelId="{F87CC123-A356-4299-963F-5FD0C86AD00D}" type="pres">
      <dgm:prSet presAssocID="{D146F66D-B5DA-4DEA-8560-CB6F7EE2C7F8}" presName="root2" presStyleCnt="0"/>
      <dgm:spPr/>
      <dgm:t>
        <a:bodyPr/>
        <a:lstStyle/>
        <a:p>
          <a:endParaRPr lang="is-IS"/>
        </a:p>
      </dgm:t>
    </dgm:pt>
    <dgm:pt modelId="{9D0B568D-94AE-48D9-8969-1421FCDBBCB2}" type="pres">
      <dgm:prSet presAssocID="{D146F66D-B5DA-4DEA-8560-CB6F7EE2C7F8}" presName="LevelTwoTextNode" presStyleLbl="node2" presStyleIdx="0" presStyleCnt="4" custScaleX="161051" custScaleY="161051" custLinFactNeighborX="-22802" custLinFactNeighborY="-516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2C93BCEA-AA84-4107-B901-8060D210D9A4}" type="pres">
      <dgm:prSet presAssocID="{D146F66D-B5DA-4DEA-8560-CB6F7EE2C7F8}" presName="level3hierChild" presStyleCnt="0"/>
      <dgm:spPr/>
      <dgm:t>
        <a:bodyPr/>
        <a:lstStyle/>
        <a:p>
          <a:endParaRPr lang="is-IS"/>
        </a:p>
      </dgm:t>
    </dgm:pt>
    <dgm:pt modelId="{3C64112A-9072-4E1F-99FA-73E6631B6913}" type="pres">
      <dgm:prSet presAssocID="{4F3CBBD4-9606-4006-83BA-A40852A5301F}" presName="conn2-1" presStyleLbl="parChTrans1D2" presStyleIdx="1" presStyleCnt="4"/>
      <dgm:spPr/>
      <dgm:t>
        <a:bodyPr/>
        <a:lstStyle/>
        <a:p>
          <a:endParaRPr lang="is-IS"/>
        </a:p>
      </dgm:t>
    </dgm:pt>
    <dgm:pt modelId="{CD220F80-4200-427A-8024-9FFEE9FD3D0D}" type="pres">
      <dgm:prSet presAssocID="{4F3CBBD4-9606-4006-83BA-A40852A5301F}" presName="connTx" presStyleLbl="parChTrans1D2" presStyleIdx="1" presStyleCnt="4"/>
      <dgm:spPr/>
      <dgm:t>
        <a:bodyPr/>
        <a:lstStyle/>
        <a:p>
          <a:endParaRPr lang="is-IS"/>
        </a:p>
      </dgm:t>
    </dgm:pt>
    <dgm:pt modelId="{1CA9C362-5B36-4389-825F-165D2869F7D9}" type="pres">
      <dgm:prSet presAssocID="{50C907CD-15E9-4C8F-83FD-FB107A406AA2}" presName="root2" presStyleCnt="0"/>
      <dgm:spPr/>
      <dgm:t>
        <a:bodyPr/>
        <a:lstStyle/>
        <a:p>
          <a:endParaRPr lang="is-IS"/>
        </a:p>
      </dgm:t>
    </dgm:pt>
    <dgm:pt modelId="{953544F3-CC0D-426D-9AB8-EB1D6078C508}" type="pres">
      <dgm:prSet presAssocID="{50C907CD-15E9-4C8F-83FD-FB107A406AA2}" presName="LevelTwoTextNode" presStyleLbl="node2" presStyleIdx="1" presStyleCnt="4" custScaleX="161051" custScaleY="161051" custLinFactNeighborX="-22802" custLinFactNeighborY="-4010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6020DC44-9DA5-45C7-AC13-5B27F2E8D1B9}" type="pres">
      <dgm:prSet presAssocID="{50C907CD-15E9-4C8F-83FD-FB107A406AA2}" presName="level3hierChild" presStyleCnt="0"/>
      <dgm:spPr/>
      <dgm:t>
        <a:bodyPr/>
        <a:lstStyle/>
        <a:p>
          <a:endParaRPr lang="is-IS"/>
        </a:p>
      </dgm:t>
    </dgm:pt>
    <dgm:pt modelId="{F1C11AFA-D59A-4453-92A3-7094CC5D59B3}" type="pres">
      <dgm:prSet presAssocID="{A7FD12C9-879F-444E-88E9-316CE4CE886C}" presName="conn2-1" presStyleLbl="parChTrans1D2" presStyleIdx="2" presStyleCnt="4"/>
      <dgm:spPr/>
      <dgm:t>
        <a:bodyPr/>
        <a:lstStyle/>
        <a:p>
          <a:endParaRPr lang="is-IS"/>
        </a:p>
      </dgm:t>
    </dgm:pt>
    <dgm:pt modelId="{BDA4797B-DC6F-45C9-80FF-20AA8EBCC3F2}" type="pres">
      <dgm:prSet presAssocID="{A7FD12C9-879F-444E-88E9-316CE4CE886C}" presName="connTx" presStyleLbl="parChTrans1D2" presStyleIdx="2" presStyleCnt="4"/>
      <dgm:spPr/>
      <dgm:t>
        <a:bodyPr/>
        <a:lstStyle/>
        <a:p>
          <a:endParaRPr lang="is-IS"/>
        </a:p>
      </dgm:t>
    </dgm:pt>
    <dgm:pt modelId="{A84E67EB-A3AC-4425-B578-3FD0EE5AEDF7}" type="pres">
      <dgm:prSet presAssocID="{812EEE59-6625-4FC3-9AD7-D7CB63DCB463}" presName="root2" presStyleCnt="0"/>
      <dgm:spPr/>
      <dgm:t>
        <a:bodyPr/>
        <a:lstStyle/>
        <a:p>
          <a:endParaRPr lang="is-IS"/>
        </a:p>
      </dgm:t>
    </dgm:pt>
    <dgm:pt modelId="{AAC931CA-9C15-411F-AB54-8A11463DF1E6}" type="pres">
      <dgm:prSet presAssocID="{812EEE59-6625-4FC3-9AD7-D7CB63DCB463}" presName="LevelTwoTextNode" presStyleLbl="node2" presStyleIdx="2" presStyleCnt="4" custScaleX="161051" custScaleY="161051" custLinFactNeighborX="-22802" custLinFactNeighborY="-7504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7A653EC4-625A-4966-BEC4-F59883F79F11}" type="pres">
      <dgm:prSet presAssocID="{812EEE59-6625-4FC3-9AD7-D7CB63DCB463}" presName="level3hierChild" presStyleCnt="0"/>
      <dgm:spPr/>
      <dgm:t>
        <a:bodyPr/>
        <a:lstStyle/>
        <a:p>
          <a:endParaRPr lang="is-IS"/>
        </a:p>
      </dgm:t>
    </dgm:pt>
    <dgm:pt modelId="{D89D8B00-FF19-4581-B3A2-84EE2BAC7EB9}" type="pres">
      <dgm:prSet presAssocID="{11B5C46B-3898-4298-AB07-AD6DB509BAF4}" presName="conn2-1" presStyleLbl="parChTrans1D2" presStyleIdx="3" presStyleCnt="4"/>
      <dgm:spPr/>
      <dgm:t>
        <a:bodyPr/>
        <a:lstStyle/>
        <a:p>
          <a:endParaRPr lang="is-IS"/>
        </a:p>
      </dgm:t>
    </dgm:pt>
    <dgm:pt modelId="{C6383571-EAF4-4C44-BFD9-AA7F4CF3D3F7}" type="pres">
      <dgm:prSet presAssocID="{11B5C46B-3898-4298-AB07-AD6DB509BAF4}" presName="connTx" presStyleLbl="parChTrans1D2" presStyleIdx="3" presStyleCnt="4"/>
      <dgm:spPr/>
      <dgm:t>
        <a:bodyPr/>
        <a:lstStyle/>
        <a:p>
          <a:endParaRPr lang="is-IS"/>
        </a:p>
      </dgm:t>
    </dgm:pt>
    <dgm:pt modelId="{5755662B-716E-4040-9FAC-FF0FE9F836B6}" type="pres">
      <dgm:prSet presAssocID="{122FBDDD-7926-40E4-B571-EC6830E7D1FC}" presName="root2" presStyleCnt="0"/>
      <dgm:spPr/>
      <dgm:t>
        <a:bodyPr/>
        <a:lstStyle/>
        <a:p>
          <a:endParaRPr lang="is-IS"/>
        </a:p>
      </dgm:t>
    </dgm:pt>
    <dgm:pt modelId="{1B7E19D1-B36E-4536-8B33-6467D1E016DE}" type="pres">
      <dgm:prSet presAssocID="{122FBDDD-7926-40E4-B571-EC6830E7D1FC}" presName="LevelTwoTextNode" presStyleLbl="node2" presStyleIdx="3" presStyleCnt="4" custScaleX="161051" custScaleY="161051" custLinFactNeighborX="-22802" custLinFactNeighborY="-10998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8C4B8AA2-7BD4-4DB7-B1E6-11D80F3F3994}" type="pres">
      <dgm:prSet presAssocID="{122FBDDD-7926-40E4-B571-EC6830E7D1FC}" presName="level3hierChild" presStyleCnt="0"/>
      <dgm:spPr/>
      <dgm:t>
        <a:bodyPr/>
        <a:lstStyle/>
        <a:p>
          <a:endParaRPr lang="is-IS"/>
        </a:p>
      </dgm:t>
    </dgm:pt>
  </dgm:ptLst>
  <dgm:cxnLst>
    <dgm:cxn modelId="{C5D8000E-581B-4E59-98F4-A3403AE01FCC}" srcId="{C8F9A7CD-3B9A-44E4-B1C2-B7D7603716B0}" destId="{122FBDDD-7926-40E4-B571-EC6830E7D1FC}" srcOrd="3" destOrd="0" parTransId="{11B5C46B-3898-4298-AB07-AD6DB509BAF4}" sibTransId="{FD7D4D03-4AE3-467C-85B7-B99B317CE022}"/>
    <dgm:cxn modelId="{BA79F401-3B77-4E44-95E2-C133B688E6A9}" type="presOf" srcId="{4F3CBBD4-9606-4006-83BA-A40852A5301F}" destId="{CD220F80-4200-427A-8024-9FFEE9FD3D0D}" srcOrd="1" destOrd="0" presId="urn:microsoft.com/office/officeart/2005/8/layout/hierarchy2"/>
    <dgm:cxn modelId="{DF6BB810-7112-46B4-B971-5DE6AE0A649F}" type="presOf" srcId="{812EEE59-6625-4FC3-9AD7-D7CB63DCB463}" destId="{AAC931CA-9C15-411F-AB54-8A11463DF1E6}" srcOrd="0" destOrd="0" presId="urn:microsoft.com/office/officeart/2005/8/layout/hierarchy2"/>
    <dgm:cxn modelId="{EFB3377C-47BD-4016-A668-906907F05A76}" type="presOf" srcId="{4F3CBBD4-9606-4006-83BA-A40852A5301F}" destId="{3C64112A-9072-4E1F-99FA-73E6631B6913}" srcOrd="0" destOrd="0" presId="urn:microsoft.com/office/officeart/2005/8/layout/hierarchy2"/>
    <dgm:cxn modelId="{BA5EA9AD-A51D-4F36-A81E-4C47671E5AA9}" type="presOf" srcId="{122FBDDD-7926-40E4-B571-EC6830E7D1FC}" destId="{1B7E19D1-B36E-4536-8B33-6467D1E016DE}" srcOrd="0" destOrd="0" presId="urn:microsoft.com/office/officeart/2005/8/layout/hierarchy2"/>
    <dgm:cxn modelId="{164FBB8D-9CD6-42DB-A61B-628D0405F2D8}" type="presOf" srcId="{A7FD12C9-879F-444E-88E9-316CE4CE886C}" destId="{F1C11AFA-D59A-4453-92A3-7094CC5D59B3}" srcOrd="0" destOrd="0" presId="urn:microsoft.com/office/officeart/2005/8/layout/hierarchy2"/>
    <dgm:cxn modelId="{D676522A-6833-47A7-B3AD-25CC58F43846}" type="presOf" srcId="{D146F66D-B5DA-4DEA-8560-CB6F7EE2C7F8}" destId="{9D0B568D-94AE-48D9-8969-1421FCDBBCB2}" srcOrd="0" destOrd="0" presId="urn:microsoft.com/office/officeart/2005/8/layout/hierarchy2"/>
    <dgm:cxn modelId="{30D67F75-098E-4947-95CE-2FE886F8A66C}" srcId="{C8F9A7CD-3B9A-44E4-B1C2-B7D7603716B0}" destId="{812EEE59-6625-4FC3-9AD7-D7CB63DCB463}" srcOrd="2" destOrd="0" parTransId="{A7FD12C9-879F-444E-88E9-316CE4CE886C}" sibTransId="{1CDE322E-FAC6-4352-B739-03A2B39573B2}"/>
    <dgm:cxn modelId="{D62B6C75-36F8-453F-9C90-C2A60EF4F132}" type="presOf" srcId="{50C907CD-15E9-4C8F-83FD-FB107A406AA2}" destId="{953544F3-CC0D-426D-9AB8-EB1D6078C508}" srcOrd="0" destOrd="0" presId="urn:microsoft.com/office/officeart/2005/8/layout/hierarchy2"/>
    <dgm:cxn modelId="{3CD4DF6F-225E-4405-9DDB-5EB3F5B5F789}" type="presOf" srcId="{6B9394EA-09EF-4BE9-9631-6985B218708F}" destId="{028A346D-AC0A-41EF-B4DF-D2C3C34DEB1A}" srcOrd="1" destOrd="0" presId="urn:microsoft.com/office/officeart/2005/8/layout/hierarchy2"/>
    <dgm:cxn modelId="{1F32F1C4-A856-4C97-BE14-547224F13BFF}" type="presOf" srcId="{C8F9A7CD-3B9A-44E4-B1C2-B7D7603716B0}" destId="{7DDD1408-2B1D-4A8C-9E9B-B38A85DB5966}" srcOrd="0" destOrd="0" presId="urn:microsoft.com/office/officeart/2005/8/layout/hierarchy2"/>
    <dgm:cxn modelId="{8AFD4978-4A91-41C3-A08F-077835F810E6}" type="presOf" srcId="{F57129DB-922F-4609-939A-30C8AB12D5B7}" destId="{FD50BC58-CC5B-41C7-B306-A619D62AF92F}" srcOrd="0" destOrd="0" presId="urn:microsoft.com/office/officeart/2005/8/layout/hierarchy2"/>
    <dgm:cxn modelId="{221D0164-9003-4CEF-B6CF-7A522303F7FE}" type="presOf" srcId="{11B5C46B-3898-4298-AB07-AD6DB509BAF4}" destId="{C6383571-EAF4-4C44-BFD9-AA7F4CF3D3F7}" srcOrd="1" destOrd="0" presId="urn:microsoft.com/office/officeart/2005/8/layout/hierarchy2"/>
    <dgm:cxn modelId="{DE5B2ECB-0C62-40F1-A127-F3BBC47A3E20}" srcId="{C8F9A7CD-3B9A-44E4-B1C2-B7D7603716B0}" destId="{D146F66D-B5DA-4DEA-8560-CB6F7EE2C7F8}" srcOrd="0" destOrd="0" parTransId="{6B9394EA-09EF-4BE9-9631-6985B218708F}" sibTransId="{4BFCF1FD-820C-4C84-8C67-CB1930AF7CC4}"/>
    <dgm:cxn modelId="{0883ADF3-0760-4D85-A2EB-944FDAE7805B}" type="presOf" srcId="{A7FD12C9-879F-444E-88E9-316CE4CE886C}" destId="{BDA4797B-DC6F-45C9-80FF-20AA8EBCC3F2}" srcOrd="1" destOrd="0" presId="urn:microsoft.com/office/officeart/2005/8/layout/hierarchy2"/>
    <dgm:cxn modelId="{7E1CEB00-6E78-4587-95A1-571F34A23253}" type="presOf" srcId="{11B5C46B-3898-4298-AB07-AD6DB509BAF4}" destId="{D89D8B00-FF19-4581-B3A2-84EE2BAC7EB9}" srcOrd="0" destOrd="0" presId="urn:microsoft.com/office/officeart/2005/8/layout/hierarchy2"/>
    <dgm:cxn modelId="{BC9BEFAC-8A4A-4EC6-B7B6-6F2C866D8236}" srcId="{C8F9A7CD-3B9A-44E4-B1C2-B7D7603716B0}" destId="{50C907CD-15E9-4C8F-83FD-FB107A406AA2}" srcOrd="1" destOrd="0" parTransId="{4F3CBBD4-9606-4006-83BA-A40852A5301F}" sibTransId="{842701CA-6D1A-46B4-BF87-29A4C5AD3D96}"/>
    <dgm:cxn modelId="{C3F4521D-46DA-47BB-AB6B-315F0A5C5BDC}" type="presOf" srcId="{6B9394EA-09EF-4BE9-9631-6985B218708F}" destId="{BDA99F7C-738B-4326-8463-EA8DE1994FB4}" srcOrd="0" destOrd="0" presId="urn:microsoft.com/office/officeart/2005/8/layout/hierarchy2"/>
    <dgm:cxn modelId="{E1CB7165-8DEE-43E0-AC63-661E9F80CB0C}" srcId="{F57129DB-922F-4609-939A-30C8AB12D5B7}" destId="{C8F9A7CD-3B9A-44E4-B1C2-B7D7603716B0}" srcOrd="0" destOrd="0" parTransId="{C1C552AE-86C1-4C6E-B374-F9E96C7F2335}" sibTransId="{0B4E8D63-EEF2-4EEB-B41F-69A0E98E48AF}"/>
    <dgm:cxn modelId="{1BB32CF6-7C96-4B4C-9157-BB11DCBF04CC}" type="presParOf" srcId="{FD50BC58-CC5B-41C7-B306-A619D62AF92F}" destId="{43EFE0CB-026A-4DDE-8469-8F5A4D5FEA4B}" srcOrd="0" destOrd="0" presId="urn:microsoft.com/office/officeart/2005/8/layout/hierarchy2"/>
    <dgm:cxn modelId="{30A4BB04-603F-4868-BB54-0DEAA0479294}" type="presParOf" srcId="{43EFE0CB-026A-4DDE-8469-8F5A4D5FEA4B}" destId="{7DDD1408-2B1D-4A8C-9E9B-B38A85DB5966}" srcOrd="0" destOrd="0" presId="urn:microsoft.com/office/officeart/2005/8/layout/hierarchy2"/>
    <dgm:cxn modelId="{EBC70C86-E6CF-4019-AB35-1D7DA4DDA19E}" type="presParOf" srcId="{43EFE0CB-026A-4DDE-8469-8F5A4D5FEA4B}" destId="{05B266F6-EDDA-4610-8E42-FB5A00533A32}" srcOrd="1" destOrd="0" presId="urn:microsoft.com/office/officeart/2005/8/layout/hierarchy2"/>
    <dgm:cxn modelId="{C2F1EC80-C6A7-41E1-BF9A-801628DFC4DC}" type="presParOf" srcId="{05B266F6-EDDA-4610-8E42-FB5A00533A32}" destId="{BDA99F7C-738B-4326-8463-EA8DE1994FB4}" srcOrd="0" destOrd="0" presId="urn:microsoft.com/office/officeart/2005/8/layout/hierarchy2"/>
    <dgm:cxn modelId="{23C1FB51-469E-488F-A522-5878DD4C79C5}" type="presParOf" srcId="{BDA99F7C-738B-4326-8463-EA8DE1994FB4}" destId="{028A346D-AC0A-41EF-B4DF-D2C3C34DEB1A}" srcOrd="0" destOrd="0" presId="urn:microsoft.com/office/officeart/2005/8/layout/hierarchy2"/>
    <dgm:cxn modelId="{E57F399B-AE8C-4172-B2CA-6FCEFBE9F2F9}" type="presParOf" srcId="{05B266F6-EDDA-4610-8E42-FB5A00533A32}" destId="{F87CC123-A356-4299-963F-5FD0C86AD00D}" srcOrd="1" destOrd="0" presId="urn:microsoft.com/office/officeart/2005/8/layout/hierarchy2"/>
    <dgm:cxn modelId="{E84E7E64-F639-465D-96E1-B3DD8A50C2B8}" type="presParOf" srcId="{F87CC123-A356-4299-963F-5FD0C86AD00D}" destId="{9D0B568D-94AE-48D9-8969-1421FCDBBCB2}" srcOrd="0" destOrd="0" presId="urn:microsoft.com/office/officeart/2005/8/layout/hierarchy2"/>
    <dgm:cxn modelId="{8421D253-FB81-492A-A119-149AD1807ACB}" type="presParOf" srcId="{F87CC123-A356-4299-963F-5FD0C86AD00D}" destId="{2C93BCEA-AA84-4107-B901-8060D210D9A4}" srcOrd="1" destOrd="0" presId="urn:microsoft.com/office/officeart/2005/8/layout/hierarchy2"/>
    <dgm:cxn modelId="{9DF31562-6460-45A8-8FF4-759C652C2932}" type="presParOf" srcId="{05B266F6-EDDA-4610-8E42-FB5A00533A32}" destId="{3C64112A-9072-4E1F-99FA-73E6631B6913}" srcOrd="2" destOrd="0" presId="urn:microsoft.com/office/officeart/2005/8/layout/hierarchy2"/>
    <dgm:cxn modelId="{7ABB8DF7-847C-4F5F-A3E8-5D82C824B5D2}" type="presParOf" srcId="{3C64112A-9072-4E1F-99FA-73E6631B6913}" destId="{CD220F80-4200-427A-8024-9FFEE9FD3D0D}" srcOrd="0" destOrd="0" presId="urn:microsoft.com/office/officeart/2005/8/layout/hierarchy2"/>
    <dgm:cxn modelId="{4F2A94D5-08AA-4AAA-9A98-C33F6B83A7C8}" type="presParOf" srcId="{05B266F6-EDDA-4610-8E42-FB5A00533A32}" destId="{1CA9C362-5B36-4389-825F-165D2869F7D9}" srcOrd="3" destOrd="0" presId="urn:microsoft.com/office/officeart/2005/8/layout/hierarchy2"/>
    <dgm:cxn modelId="{0A446485-4181-4EAC-9084-9819531536E6}" type="presParOf" srcId="{1CA9C362-5B36-4389-825F-165D2869F7D9}" destId="{953544F3-CC0D-426D-9AB8-EB1D6078C508}" srcOrd="0" destOrd="0" presId="urn:microsoft.com/office/officeart/2005/8/layout/hierarchy2"/>
    <dgm:cxn modelId="{56FEC301-3E69-4987-AA79-A589AA4ABF98}" type="presParOf" srcId="{1CA9C362-5B36-4389-825F-165D2869F7D9}" destId="{6020DC44-9DA5-45C7-AC13-5B27F2E8D1B9}" srcOrd="1" destOrd="0" presId="urn:microsoft.com/office/officeart/2005/8/layout/hierarchy2"/>
    <dgm:cxn modelId="{58CB9E5C-175E-465C-B1CC-7043FD372EF0}" type="presParOf" srcId="{05B266F6-EDDA-4610-8E42-FB5A00533A32}" destId="{F1C11AFA-D59A-4453-92A3-7094CC5D59B3}" srcOrd="4" destOrd="0" presId="urn:microsoft.com/office/officeart/2005/8/layout/hierarchy2"/>
    <dgm:cxn modelId="{223ACA5E-B6B9-4D85-B220-DF591C8A6393}" type="presParOf" srcId="{F1C11AFA-D59A-4453-92A3-7094CC5D59B3}" destId="{BDA4797B-DC6F-45C9-80FF-20AA8EBCC3F2}" srcOrd="0" destOrd="0" presId="urn:microsoft.com/office/officeart/2005/8/layout/hierarchy2"/>
    <dgm:cxn modelId="{438E185E-31A3-4EA7-BC52-FF060C94C81D}" type="presParOf" srcId="{05B266F6-EDDA-4610-8E42-FB5A00533A32}" destId="{A84E67EB-A3AC-4425-B578-3FD0EE5AEDF7}" srcOrd="5" destOrd="0" presId="urn:microsoft.com/office/officeart/2005/8/layout/hierarchy2"/>
    <dgm:cxn modelId="{0EB13E0A-462F-40E8-8B56-F74050CB82C0}" type="presParOf" srcId="{A84E67EB-A3AC-4425-B578-3FD0EE5AEDF7}" destId="{AAC931CA-9C15-411F-AB54-8A11463DF1E6}" srcOrd="0" destOrd="0" presId="urn:microsoft.com/office/officeart/2005/8/layout/hierarchy2"/>
    <dgm:cxn modelId="{96617A15-6202-4763-B326-0DE51A4F3873}" type="presParOf" srcId="{A84E67EB-A3AC-4425-B578-3FD0EE5AEDF7}" destId="{7A653EC4-625A-4966-BEC4-F59883F79F11}" srcOrd="1" destOrd="0" presId="urn:microsoft.com/office/officeart/2005/8/layout/hierarchy2"/>
    <dgm:cxn modelId="{D7B2F62E-D9A3-42EA-827E-C94200BA3180}" type="presParOf" srcId="{05B266F6-EDDA-4610-8E42-FB5A00533A32}" destId="{D89D8B00-FF19-4581-B3A2-84EE2BAC7EB9}" srcOrd="6" destOrd="0" presId="urn:microsoft.com/office/officeart/2005/8/layout/hierarchy2"/>
    <dgm:cxn modelId="{37F3C103-D5B0-4DF0-B69C-43FE1344BB16}" type="presParOf" srcId="{D89D8B00-FF19-4581-B3A2-84EE2BAC7EB9}" destId="{C6383571-EAF4-4C44-BFD9-AA7F4CF3D3F7}" srcOrd="0" destOrd="0" presId="urn:microsoft.com/office/officeart/2005/8/layout/hierarchy2"/>
    <dgm:cxn modelId="{F8D54265-1A7A-45C9-A85F-1418C0EDBD86}" type="presParOf" srcId="{05B266F6-EDDA-4610-8E42-FB5A00533A32}" destId="{5755662B-716E-4040-9FAC-FF0FE9F836B6}" srcOrd="7" destOrd="0" presId="urn:microsoft.com/office/officeart/2005/8/layout/hierarchy2"/>
    <dgm:cxn modelId="{8335F14A-F56A-4B7C-A924-61B06C65D797}" type="presParOf" srcId="{5755662B-716E-4040-9FAC-FF0FE9F836B6}" destId="{1B7E19D1-B36E-4536-8B33-6467D1E016DE}" srcOrd="0" destOrd="0" presId="urn:microsoft.com/office/officeart/2005/8/layout/hierarchy2"/>
    <dgm:cxn modelId="{143F2078-DB8F-44F1-ADBA-F00396010864}" type="presParOf" srcId="{5755662B-716E-4040-9FAC-FF0FE9F836B6}" destId="{8C4B8AA2-7BD4-4DB7-B1E6-11D80F3F399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DD1408-2B1D-4A8C-9E9B-B38A85DB5966}">
      <dsp:nvSpPr>
        <dsp:cNvPr id="0" name=""/>
        <dsp:cNvSpPr/>
      </dsp:nvSpPr>
      <dsp:spPr>
        <a:xfrm>
          <a:off x="5688309" y="2232250"/>
          <a:ext cx="2507254" cy="1325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2200" kern="1200" noProof="0" dirty="0" err="1" smtClean="0"/>
            <a:t>Verðbólgumarkmið-plús</a:t>
          </a:r>
          <a:endParaRPr lang="is-IS" sz="2200" kern="1200" noProof="0" dirty="0"/>
        </a:p>
      </dsp:txBody>
      <dsp:txXfrm>
        <a:off x="5688309" y="2232250"/>
        <a:ext cx="2507254" cy="1325636"/>
      </dsp:txXfrm>
    </dsp:sp>
    <dsp:sp modelId="{BDA99F7C-738B-4326-8463-EA8DE1994FB4}">
      <dsp:nvSpPr>
        <dsp:cNvPr id="0" name=""/>
        <dsp:cNvSpPr/>
      </dsp:nvSpPr>
      <dsp:spPr>
        <a:xfrm rot="13687997">
          <a:off x="3199631" y="1770528"/>
          <a:ext cx="2985100" cy="26078"/>
        </a:xfrm>
        <a:custGeom>
          <a:avLst/>
          <a:gdLst/>
          <a:ahLst/>
          <a:cxnLst/>
          <a:rect l="0" t="0" r="0" b="0"/>
          <a:pathLst>
            <a:path>
              <a:moveTo>
                <a:pt x="0" y="13039"/>
              </a:moveTo>
              <a:lnTo>
                <a:pt x="2985100" y="130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s-IS" sz="2200" kern="1200" noProof="0"/>
        </a:p>
      </dsp:txBody>
      <dsp:txXfrm rot="13687997">
        <a:off x="4617553" y="1708940"/>
        <a:ext cx="149255" cy="149255"/>
      </dsp:txXfrm>
    </dsp:sp>
    <dsp:sp modelId="{9D0B568D-94AE-48D9-8969-1421FCDBBCB2}">
      <dsp:nvSpPr>
        <dsp:cNvPr id="0" name=""/>
        <dsp:cNvSpPr/>
      </dsp:nvSpPr>
      <dsp:spPr>
        <a:xfrm>
          <a:off x="1007791" y="1"/>
          <a:ext cx="2688262" cy="1344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2200" kern="1200" noProof="0" dirty="0" smtClean="0"/>
            <a:t>Tæknilegar endurbætur verðbólgumarkmiðs</a:t>
          </a:r>
          <a:endParaRPr lang="is-IS" sz="2200" kern="1200" noProof="0" dirty="0"/>
        </a:p>
      </dsp:txBody>
      <dsp:txXfrm>
        <a:off x="1007791" y="1"/>
        <a:ext cx="2688262" cy="1344131"/>
      </dsp:txXfrm>
    </dsp:sp>
    <dsp:sp modelId="{3C64112A-9072-4E1F-99FA-73E6631B6913}">
      <dsp:nvSpPr>
        <dsp:cNvPr id="0" name=""/>
        <dsp:cNvSpPr/>
      </dsp:nvSpPr>
      <dsp:spPr>
        <a:xfrm rot="12087118">
          <a:off x="3621909" y="2490609"/>
          <a:ext cx="2140543" cy="26078"/>
        </a:xfrm>
        <a:custGeom>
          <a:avLst/>
          <a:gdLst/>
          <a:ahLst/>
          <a:cxnLst/>
          <a:rect l="0" t="0" r="0" b="0"/>
          <a:pathLst>
            <a:path>
              <a:moveTo>
                <a:pt x="0" y="13039"/>
              </a:moveTo>
              <a:lnTo>
                <a:pt x="2140543" y="130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s-IS" sz="2200" kern="1200" noProof="0"/>
        </a:p>
      </dsp:txBody>
      <dsp:txXfrm rot="12087118">
        <a:off x="4638667" y="2450134"/>
        <a:ext cx="107027" cy="107027"/>
      </dsp:txXfrm>
    </dsp:sp>
    <dsp:sp modelId="{953544F3-CC0D-426D-9AB8-EB1D6078C508}">
      <dsp:nvSpPr>
        <dsp:cNvPr id="0" name=""/>
        <dsp:cNvSpPr/>
      </dsp:nvSpPr>
      <dsp:spPr>
        <a:xfrm>
          <a:off x="1007791" y="1440161"/>
          <a:ext cx="2688262" cy="1344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2200" kern="1200" noProof="0" dirty="0" smtClean="0"/>
            <a:t>Kerfisbundin inngrip á gjaldeyrismarkaði</a:t>
          </a:r>
          <a:endParaRPr lang="is-IS" sz="2200" kern="1200" noProof="0" dirty="0"/>
        </a:p>
      </dsp:txBody>
      <dsp:txXfrm>
        <a:off x="1007791" y="1440161"/>
        <a:ext cx="2688262" cy="1344131"/>
      </dsp:txXfrm>
    </dsp:sp>
    <dsp:sp modelId="{F1C11AFA-D59A-4453-92A3-7094CC5D59B3}">
      <dsp:nvSpPr>
        <dsp:cNvPr id="0" name=""/>
        <dsp:cNvSpPr/>
      </dsp:nvSpPr>
      <dsp:spPr>
        <a:xfrm rot="9704423">
          <a:off x="3643235" y="3210689"/>
          <a:ext cx="2097892" cy="26078"/>
        </a:xfrm>
        <a:custGeom>
          <a:avLst/>
          <a:gdLst/>
          <a:ahLst/>
          <a:cxnLst/>
          <a:rect l="0" t="0" r="0" b="0"/>
          <a:pathLst>
            <a:path>
              <a:moveTo>
                <a:pt x="0" y="13039"/>
              </a:moveTo>
              <a:lnTo>
                <a:pt x="2097892" y="130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s-IS" sz="2200" kern="1200" noProof="0"/>
        </a:p>
      </dsp:txBody>
      <dsp:txXfrm rot="9704423">
        <a:off x="4639734" y="3171280"/>
        <a:ext cx="104894" cy="104894"/>
      </dsp:txXfrm>
    </dsp:sp>
    <dsp:sp modelId="{AAC931CA-9C15-411F-AB54-8A11463DF1E6}">
      <dsp:nvSpPr>
        <dsp:cNvPr id="0" name=""/>
        <dsp:cNvSpPr/>
      </dsp:nvSpPr>
      <dsp:spPr>
        <a:xfrm>
          <a:off x="1007791" y="2880321"/>
          <a:ext cx="2688262" cy="1344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2200" kern="1200" noProof="0" dirty="0" smtClean="0"/>
            <a:t>Þjóðhagsvarúðartæki</a:t>
          </a:r>
          <a:endParaRPr lang="is-IS" sz="2200" kern="1200" noProof="0" dirty="0"/>
        </a:p>
      </dsp:txBody>
      <dsp:txXfrm>
        <a:off x="1007791" y="2880321"/>
        <a:ext cx="2688262" cy="1344131"/>
      </dsp:txXfrm>
    </dsp:sp>
    <dsp:sp modelId="{D89D8B00-FF19-4581-B3A2-84EE2BAC7EB9}">
      <dsp:nvSpPr>
        <dsp:cNvPr id="0" name=""/>
        <dsp:cNvSpPr/>
      </dsp:nvSpPr>
      <dsp:spPr>
        <a:xfrm rot="8011572">
          <a:off x="3245763" y="3930769"/>
          <a:ext cx="2892835" cy="26078"/>
        </a:xfrm>
        <a:custGeom>
          <a:avLst/>
          <a:gdLst/>
          <a:ahLst/>
          <a:cxnLst/>
          <a:rect l="0" t="0" r="0" b="0"/>
          <a:pathLst>
            <a:path>
              <a:moveTo>
                <a:pt x="0" y="13039"/>
              </a:moveTo>
              <a:lnTo>
                <a:pt x="2892835" y="130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s-IS" sz="2200" kern="1200" noProof="0"/>
        </a:p>
      </dsp:txBody>
      <dsp:txXfrm rot="8011572">
        <a:off x="4619860" y="3871487"/>
        <a:ext cx="144641" cy="144641"/>
      </dsp:txXfrm>
    </dsp:sp>
    <dsp:sp modelId="{1B7E19D1-B36E-4536-8B33-6467D1E016DE}">
      <dsp:nvSpPr>
        <dsp:cNvPr id="0" name=""/>
        <dsp:cNvSpPr/>
      </dsp:nvSpPr>
      <dsp:spPr>
        <a:xfrm>
          <a:off x="1007791" y="4320481"/>
          <a:ext cx="2688262" cy="1344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2200" kern="1200" noProof="0" dirty="0" smtClean="0"/>
            <a:t>Umbætur á stefnu í opinberum fjármálum</a:t>
          </a:r>
          <a:endParaRPr lang="is-IS" sz="2200" kern="1200" noProof="0" dirty="0"/>
        </a:p>
      </dsp:txBody>
      <dsp:txXfrm>
        <a:off x="1007791" y="4320481"/>
        <a:ext cx="2688262" cy="1344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1EFA9B05-571B-4288-A8CC-8DDA7FBB93F6}" type="datetimeFigureOut">
              <a:rPr lang="en-GB" smtClean="0"/>
              <a:pPr/>
              <a:t>14/04/2011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2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2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5859FA48-BE83-44F5-855D-D234093C9E9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392" cy="496811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678" y="1"/>
            <a:ext cx="2945391" cy="496811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918CC6D7-29F8-43E8-B67E-2E6272EB5762}" type="datetimeFigureOut">
              <a:rPr lang="en-GB" smtClean="0"/>
              <a:pPr/>
              <a:t>14/04/2011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70" y="4715707"/>
            <a:ext cx="5438140" cy="4468101"/>
          </a:xfrm>
          <a:prstGeom prst="rect">
            <a:avLst/>
          </a:prstGeom>
        </p:spPr>
        <p:txBody>
          <a:bodyPr vert="horz" lIns="92190" tIns="46095" rIns="92190" bIns="4609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817"/>
            <a:ext cx="2945392" cy="496810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678" y="9429817"/>
            <a:ext cx="2945391" cy="496810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993E1082-EB68-4FDD-BDE0-01FA6033B7B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C40F4-3854-4F65-A69B-F71401FA1142}" type="slidenum">
              <a:rPr lang="is-IS"/>
              <a:pPr/>
              <a:t>1</a:t>
            </a:fld>
            <a:endParaRPr lang="is-I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18</a:t>
            </a:fld>
            <a:endParaRPr lang="is-I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19</a:t>
            </a:fld>
            <a:endParaRPr lang="is-I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20</a:t>
            </a:fld>
            <a:endParaRPr lang="is-I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21</a:t>
            </a:fld>
            <a:endParaRPr lang="is-I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22</a:t>
            </a:fld>
            <a:endParaRPr lang="is-I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23</a:t>
            </a:fld>
            <a:endParaRPr lang="is-I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24</a:t>
            </a:fld>
            <a:endParaRPr lang="is-I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2</a:t>
            </a:fld>
            <a:endParaRPr lang="is-I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E1082-EB68-4FDD-BDE0-01FA6033B7B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9</a:t>
            </a:fld>
            <a:endParaRPr lang="is-I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E1082-EB68-4FDD-BDE0-01FA6033B7B6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E1082-EB68-4FDD-BDE0-01FA6033B7B6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15</a:t>
            </a:fld>
            <a:endParaRPr lang="is-I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16</a:t>
            </a:fld>
            <a:endParaRPr lang="is-I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1CB25-1F16-4A8B-BD41-DF9E782D4443}" type="slidenum">
              <a:rPr lang="is-IS" smtClean="0"/>
              <a:pPr/>
              <a:t>17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205038"/>
            <a:ext cx="7200900" cy="1727200"/>
          </a:xfrm>
        </p:spPr>
        <p:txBody>
          <a:bodyPr/>
          <a:lstStyle>
            <a:lvl1pPr algn="l">
              <a:defRPr sz="4400">
                <a:solidFill>
                  <a:srgbClr val="3333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is-IS" dirty="0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179388" y="4076700"/>
            <a:ext cx="8564562" cy="90488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8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s-I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365625"/>
            <a:ext cx="7200900" cy="18002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333399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is-IS" dirty="0"/>
          </a:p>
        </p:txBody>
      </p:sp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908050"/>
            <a:ext cx="50403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SEDLOGR"/>
          <p:cNvPicPr>
            <a:picLocks noChangeAspect="1" noChangeArrowheads="1"/>
          </p:cNvPicPr>
          <p:nvPr/>
        </p:nvPicPr>
        <p:blipFill>
          <a:blip r:embed="rId3" cstate="print">
            <a:lum bright="80000" contrast="-70000"/>
          </a:blip>
          <a:srcRect/>
          <a:stretch>
            <a:fillRect/>
          </a:stretch>
        </p:blipFill>
        <p:spPr bwMode="auto">
          <a:xfrm>
            <a:off x="250825" y="981075"/>
            <a:ext cx="792163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187450" y="1052513"/>
            <a:ext cx="38163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s-IS" sz="3800" dirty="0">
                <a:solidFill>
                  <a:schemeClr val="bg1"/>
                </a:solidFill>
                <a:latin typeface="Calibri" pitchFamily="34" charset="0"/>
              </a:rPr>
              <a:t>Seðlabanki Íslands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1245-CDD3-4E92-A2C1-A4DE354B80A7}" type="datetimeFigureOut">
              <a:rPr lang="is-IS" smtClean="0"/>
              <a:pPr/>
              <a:t>14.4.2011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D66-528A-48E5-94D1-2DAF2D3BCA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1245-CDD3-4E92-A2C1-A4DE354B80A7}" type="datetimeFigureOut">
              <a:rPr lang="is-IS" smtClean="0"/>
              <a:pPr/>
              <a:t>14.4.2011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D66-528A-48E5-94D1-2DAF2D3BCA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501122" cy="5286412"/>
          </a:xfrm>
        </p:spPr>
        <p:txBody>
          <a:bodyPr/>
          <a:lstStyle>
            <a:lvl1pPr>
              <a:defRPr>
                <a:solidFill>
                  <a:srgbClr val="333399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12" descr="SEDLO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2463" y="260574"/>
            <a:ext cx="757237" cy="79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63500"/>
            <a:ext cx="7920038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>
              <a:defRPr sz="4000">
                <a:solidFill>
                  <a:srgbClr val="000066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is-I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205038"/>
            <a:ext cx="8713092" cy="1727200"/>
          </a:xfrm>
        </p:spPr>
        <p:txBody>
          <a:bodyPr/>
          <a:lstStyle>
            <a:lvl1pPr algn="ctr">
              <a:defRPr sz="4400">
                <a:solidFill>
                  <a:srgbClr val="3333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is-IS" dirty="0"/>
          </a:p>
        </p:txBody>
      </p:sp>
      <p:pic>
        <p:nvPicPr>
          <p:cNvPr id="9" name="Picture 12" descr="SEDLOG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2463" y="260574"/>
            <a:ext cx="757237" cy="79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038600" cy="5112568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800" kern="1200" dirty="0" smtClean="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5112568"/>
          </a:xfrm>
        </p:spPr>
        <p:txBody>
          <a:bodyPr/>
          <a:lstStyle>
            <a:lvl1pPr>
              <a:defRPr lang="en-US" sz="2800" kern="1200" dirty="0" smtClean="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63500"/>
            <a:ext cx="7920038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>
              <a:defRPr sz="4000">
                <a:solidFill>
                  <a:srgbClr val="000066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is-IS" dirty="0" smtClean="0"/>
          </a:p>
        </p:txBody>
      </p:sp>
      <p:pic>
        <p:nvPicPr>
          <p:cNvPr id="11" name="Picture 12" descr="SEDLOG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2463" y="260574"/>
            <a:ext cx="757237" cy="79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1245-CDD3-4E92-A2C1-A4DE354B80A7}" type="datetimeFigureOut">
              <a:rPr lang="is-IS" smtClean="0"/>
              <a:pPr/>
              <a:t>14.4.2011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D66-528A-48E5-94D1-2DAF2D3BCA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1245-CDD3-4E92-A2C1-A4DE354B80A7}" type="datetimeFigureOut">
              <a:rPr lang="is-IS" smtClean="0"/>
              <a:pPr/>
              <a:t>14.4.2011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D66-528A-48E5-94D1-2DAF2D3BCA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1245-CDD3-4E92-A2C1-A4DE354B80A7}" type="datetimeFigureOut">
              <a:rPr lang="is-IS" smtClean="0"/>
              <a:pPr/>
              <a:t>14.4.2011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D66-528A-48E5-94D1-2DAF2D3BCA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6" name="Picture 12" descr="SEDLOG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2463" y="260574"/>
            <a:ext cx="757237" cy="79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1245-CDD3-4E92-A2C1-A4DE354B80A7}" type="datetimeFigureOut">
              <a:rPr lang="is-IS" smtClean="0"/>
              <a:pPr/>
              <a:t>14.4.2011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D66-528A-48E5-94D1-2DAF2D3BCA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1245-CDD3-4E92-A2C1-A4DE354B80A7}" type="datetimeFigureOut">
              <a:rPr lang="is-IS" smtClean="0"/>
              <a:pPr/>
              <a:t>14.4.2011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0D66-528A-48E5-94D1-2DAF2D3BCA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A1245-CDD3-4E92-A2C1-A4DE354B80A7}" type="datetimeFigureOut">
              <a:rPr lang="is-IS" smtClean="0"/>
              <a:pPr/>
              <a:t>14.4.2011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E0D66-528A-48E5-94D1-2DAF2D3BCAB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060575"/>
            <a:ext cx="8640762" cy="1944489"/>
          </a:xfrm>
          <a:noFill/>
          <a:ln/>
        </p:spPr>
        <p:txBody>
          <a:bodyPr>
            <a:normAutofit/>
          </a:bodyPr>
          <a:lstStyle/>
          <a:p>
            <a:r>
              <a:rPr lang="is-IS" sz="4900" dirty="0" smtClean="0"/>
              <a:t>Peningastefnan eftir höft </a:t>
            </a:r>
            <a:endParaRPr lang="is-IS" sz="38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857108" cy="2376488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is-IS" sz="4400" dirty="0" smtClean="0"/>
              <a:t>Málstofa í Háskóla Íslands</a:t>
            </a:r>
          </a:p>
          <a:p>
            <a:pPr>
              <a:lnSpc>
                <a:spcPct val="90000"/>
              </a:lnSpc>
            </a:pPr>
            <a:r>
              <a:rPr lang="is-IS" sz="3400" dirty="0" smtClean="0"/>
              <a:t>12. apríl 2011</a:t>
            </a:r>
          </a:p>
          <a:p>
            <a:pPr>
              <a:lnSpc>
                <a:spcPct val="90000"/>
              </a:lnSpc>
            </a:pPr>
            <a:endParaRPr lang="is-IS" sz="2800" dirty="0" smtClean="0"/>
          </a:p>
          <a:p>
            <a:pPr>
              <a:lnSpc>
                <a:spcPct val="90000"/>
              </a:lnSpc>
            </a:pPr>
            <a:r>
              <a:rPr lang="is-IS" sz="3400" dirty="0" smtClean="0"/>
              <a:t>Þórarinn G. Pétursson</a:t>
            </a:r>
          </a:p>
          <a:p>
            <a:pPr>
              <a:lnSpc>
                <a:spcPct val="90000"/>
              </a:lnSpc>
            </a:pPr>
            <a:r>
              <a:rPr lang="is-IS" sz="3400" dirty="0" smtClean="0"/>
              <a:t>Aðalhagfræðingur Seðlabanka Íslands</a:t>
            </a:r>
            <a:endParaRPr lang="is-I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205038"/>
            <a:ext cx="9144000" cy="2088058"/>
          </a:xfrm>
        </p:spPr>
        <p:txBody>
          <a:bodyPr>
            <a:normAutofit/>
          </a:bodyPr>
          <a:lstStyle/>
          <a:p>
            <a:r>
              <a:rPr lang="is-IS" sz="5000" dirty="0" smtClean="0"/>
              <a:t>Framtíðarrammi peningastefnu</a:t>
            </a:r>
            <a:r>
              <a:rPr lang="is-IS" sz="6000" dirty="0" smtClean="0"/>
              <a:t/>
            </a:r>
            <a:br>
              <a:rPr lang="is-IS" sz="6000" dirty="0" smtClean="0"/>
            </a:br>
            <a:r>
              <a:rPr lang="is-IS" sz="4000" dirty="0" smtClean="0"/>
              <a:t>Mismunandi útfærsla fastgengisstefnu</a:t>
            </a:r>
            <a:endParaRPr lang="is-I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50" y="63500"/>
            <a:ext cx="8280598" cy="1204913"/>
          </a:xfrm>
        </p:spPr>
        <p:txBody>
          <a:bodyPr>
            <a:normAutofit/>
          </a:bodyPr>
          <a:lstStyle/>
          <a:p>
            <a:r>
              <a:rPr lang="is-IS" dirty="0" smtClean="0"/>
              <a:t>Fastgengisfyrirkomulag</a:t>
            </a:r>
            <a:br>
              <a:rPr lang="is-IS" dirty="0" smtClean="0"/>
            </a:br>
            <a:r>
              <a:rPr lang="is-IS" sz="3000" dirty="0" smtClean="0"/>
              <a:t>Veik tengsl hagsveiflu… en skiptir það í raun máli?</a:t>
            </a:r>
            <a:endParaRPr lang="is-IS" sz="3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470626"/>
            <a:ext cx="4364966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470626"/>
            <a:ext cx="4364966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50" y="63500"/>
            <a:ext cx="8280598" cy="1204913"/>
          </a:xfrm>
        </p:spPr>
        <p:txBody>
          <a:bodyPr>
            <a:normAutofit/>
          </a:bodyPr>
          <a:lstStyle/>
          <a:p>
            <a:r>
              <a:rPr lang="is-IS" dirty="0" smtClean="0"/>
              <a:t>Fastgengisfyrirkomulag</a:t>
            </a:r>
            <a:br>
              <a:rPr lang="is-IS" dirty="0" smtClean="0"/>
            </a:br>
            <a:r>
              <a:rPr lang="is-IS" sz="3000" dirty="0" smtClean="0"/>
              <a:t>Evran virðist augljósasti kosturinn til að tengjast</a:t>
            </a:r>
            <a:endParaRPr lang="is-IS" sz="3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392488" cy="5256584"/>
          </a:xfrm>
        </p:spPr>
        <p:txBody>
          <a:bodyPr>
            <a:normAutofit lnSpcReduction="10000"/>
          </a:bodyPr>
          <a:lstStyle/>
          <a:p>
            <a:r>
              <a:rPr lang="is-IS" dirty="0" smtClean="0"/>
              <a:t>Evran er langmikilvægasti viðskiptagjaldmiðill Íslands</a:t>
            </a:r>
          </a:p>
          <a:p>
            <a:pPr lvl="1"/>
            <a:r>
              <a:rPr lang="is-IS" dirty="0" smtClean="0"/>
              <a:t>Því meiri viðskipti, því líkari hagsveifla</a:t>
            </a:r>
          </a:p>
          <a:p>
            <a:pPr lvl="1"/>
            <a:r>
              <a:rPr lang="is-IS" dirty="0" smtClean="0"/>
              <a:t>Því meiri viðskipti, því meiri aukning viðskipta</a:t>
            </a:r>
          </a:p>
          <a:p>
            <a:pPr lvl="1"/>
            <a:r>
              <a:rPr lang="is-IS" dirty="0" smtClean="0"/>
              <a:t>Því stærra myntsvæði því meiri rekstrarhagfræðilegur ábati</a:t>
            </a:r>
          </a:p>
          <a:p>
            <a:r>
              <a:rPr lang="is-IS" dirty="0" smtClean="0"/>
              <a:t>Virðist því augljósasti kosturinn verði fastgengisfyrirkomulag fyrir valinu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470626"/>
            <a:ext cx="4364966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50" y="63500"/>
            <a:ext cx="8280598" cy="1204913"/>
          </a:xfrm>
        </p:spPr>
        <p:txBody>
          <a:bodyPr/>
          <a:lstStyle/>
          <a:p>
            <a:r>
              <a:rPr lang="is-IS" dirty="0" smtClean="0"/>
              <a:t>Fastgengisfyrirkomulag</a:t>
            </a:r>
            <a:br>
              <a:rPr lang="is-IS" dirty="0" smtClean="0"/>
            </a:br>
            <a:r>
              <a:rPr lang="is-IS" sz="3000" dirty="0" smtClean="0"/>
              <a:t>Hvers konar útfærsla?</a:t>
            </a:r>
            <a:endParaRPr lang="is-IS" sz="3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392488" cy="5328592"/>
          </a:xfrm>
        </p:spPr>
        <p:txBody>
          <a:bodyPr>
            <a:normAutofit fontScale="70000" lnSpcReduction="20000"/>
          </a:bodyPr>
          <a:lstStyle/>
          <a:p>
            <a:r>
              <a:rPr lang="is-IS" dirty="0" smtClean="0"/>
              <a:t>Í þessari skýrslu er fjallað lauslega um kosti og galla mismunandi </a:t>
            </a:r>
            <a:r>
              <a:rPr lang="is-IS" dirty="0" err="1" smtClean="0"/>
              <a:t>útfærslna</a:t>
            </a:r>
            <a:endParaRPr lang="is-IS" dirty="0" smtClean="0"/>
          </a:p>
          <a:p>
            <a:pPr lvl="1"/>
            <a:r>
              <a:rPr lang="is-IS" dirty="0" smtClean="0"/>
              <a:t>Meginniðurstaðan er sú að sé á annað borð ákveðið að fara þessa leið virðist upptaka evru í gegnum aðild að EMU heppilegasta leiðin út frá hagrænum sjónarmiðum</a:t>
            </a:r>
          </a:p>
          <a:p>
            <a:r>
              <a:rPr lang="is-IS" dirty="0" smtClean="0"/>
              <a:t>Öðrum möguleikum fylgja ýmsir ókostir</a:t>
            </a:r>
          </a:p>
          <a:p>
            <a:pPr lvl="1"/>
            <a:r>
              <a:rPr lang="is-IS" dirty="0" smtClean="0"/>
              <a:t>Einhliða fastgengi viðkvæmt fyrir spákaupmennskuárás</a:t>
            </a:r>
          </a:p>
          <a:p>
            <a:pPr lvl="1"/>
            <a:r>
              <a:rPr lang="is-IS" dirty="0" smtClean="0"/>
              <a:t>Myntráð er betra en fylgir ekki sama aukning í alþjóðaviðskiptum og upptaka annarrar myntar og svo er spurning um útfærslu lausafjárfyrirgreiðslu</a:t>
            </a:r>
          </a:p>
          <a:p>
            <a:pPr lvl="1"/>
            <a:r>
              <a:rPr lang="is-IS" dirty="0" smtClean="0"/>
              <a:t>Einhliða upptaka hefur ýmsa kosti umfram myntráð en knýjandi spurning um lausafjárfyrirgreiðslu og fjármálalegan stöðugleika ef gert í andstöðu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470626"/>
            <a:ext cx="4364966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205038"/>
            <a:ext cx="9144000" cy="1727200"/>
          </a:xfrm>
        </p:spPr>
        <p:txBody>
          <a:bodyPr>
            <a:normAutofit/>
          </a:bodyPr>
          <a:lstStyle/>
          <a:p>
            <a:r>
              <a:rPr lang="is-IS" sz="5000" dirty="0" smtClean="0"/>
              <a:t>Framtíðarrammi peningastefnu</a:t>
            </a:r>
            <a:r>
              <a:rPr lang="is-IS" sz="6000" dirty="0" smtClean="0"/>
              <a:t/>
            </a:r>
            <a:br>
              <a:rPr lang="is-IS" sz="6000" dirty="0" smtClean="0"/>
            </a:br>
            <a:r>
              <a:rPr lang="is-IS" sz="4000" dirty="0" err="1" smtClean="0"/>
              <a:t>Verðbólgumarkmið-plús</a:t>
            </a:r>
            <a:endParaRPr lang="is-I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Verðbólgumarkmið-plús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sz="3000" dirty="0" smtClean="0"/>
              <a:t>Lærdómur af fyrri reynslu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06760" cy="5286412"/>
          </a:xfrm>
        </p:spPr>
        <p:txBody>
          <a:bodyPr>
            <a:normAutofit/>
          </a:bodyPr>
          <a:lstStyle/>
          <a:p>
            <a:r>
              <a:rPr lang="is-IS" dirty="0" smtClean="0"/>
              <a:t>Alþjóðlega fjármálakreppan hefur leitt í ljós alvarlega ágalla í uppbyggingu hins alþjóðlega fjármálakerfis og eftirliti hins opinbera með því</a:t>
            </a:r>
          </a:p>
          <a:p>
            <a:r>
              <a:rPr lang="is-IS" dirty="0" smtClean="0"/>
              <a:t>Hefur einnig sýnt fram á ýmis vandamál við fyrirkomulag stjórnar peningamála víða um heim</a:t>
            </a:r>
          </a:p>
          <a:p>
            <a:pPr lvl="1"/>
            <a:r>
              <a:rPr lang="is-IS" dirty="0" smtClean="0"/>
              <a:t>Tengist í sjálfu sér ekki verðbólgumarkmiðsrammanum…</a:t>
            </a:r>
          </a:p>
          <a:p>
            <a:pPr lvl="1"/>
            <a:r>
              <a:rPr lang="is-IS" dirty="0" smtClean="0"/>
              <a:t>… en sýnir að ekki er nóg að tryggja lága og </a:t>
            </a:r>
            <a:r>
              <a:rPr lang="is-IS" dirty="0" err="1" smtClean="0"/>
              <a:t>stöðuga</a:t>
            </a:r>
            <a:r>
              <a:rPr lang="is-IS" dirty="0" smtClean="0"/>
              <a:t> verðbólgu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Verðbólgumarkmið-plús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sz="3000" dirty="0" smtClean="0"/>
              <a:t>Lærdómur af fyrri reynslu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06760" cy="5286412"/>
          </a:xfrm>
        </p:spPr>
        <p:txBody>
          <a:bodyPr>
            <a:normAutofit/>
          </a:bodyPr>
          <a:lstStyle/>
          <a:p>
            <a:r>
              <a:rPr lang="is-IS" dirty="0" smtClean="0"/>
              <a:t>Þarf einnig að huga að undirliggjandi ójafnvægi á fjármálamörkuðum og samspili þess ójafnvægis við efnahagsþróunina</a:t>
            </a:r>
          </a:p>
          <a:p>
            <a:pPr lvl="1"/>
            <a:r>
              <a:rPr lang="is-IS" dirty="0" smtClean="0"/>
              <a:t>Vöxtur útlána og peningamagns</a:t>
            </a:r>
          </a:p>
          <a:p>
            <a:pPr lvl="1"/>
            <a:r>
              <a:rPr lang="is-IS" dirty="0" smtClean="0"/>
              <a:t>Eignaverðsbólur</a:t>
            </a:r>
          </a:p>
          <a:p>
            <a:pPr lvl="1"/>
            <a:r>
              <a:rPr lang="is-IS" dirty="0" smtClean="0"/>
              <a:t>Aukin skuldsetning</a:t>
            </a:r>
          </a:p>
          <a:p>
            <a:pPr lvl="1"/>
            <a:r>
              <a:rPr lang="is-IS" dirty="0" smtClean="0"/>
              <a:t>Stækkun efnahagsreikninga og aukin áhættutaka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Verðbólgumarkmið-plús</a:t>
            </a:r>
            <a:r>
              <a:rPr lang="is-IS" dirty="0" smtClean="0"/>
              <a:t> </a:t>
            </a:r>
            <a:br>
              <a:rPr lang="is-IS" dirty="0" smtClean="0"/>
            </a:br>
            <a:r>
              <a:rPr lang="is-IS" sz="3000" dirty="0" smtClean="0"/>
              <a:t>Lærdómur af fyrri reynslu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Hið hefðbundna vaxtatæki dugar ekki eitt og sér til að taka á þessu ójafnvægi</a:t>
            </a:r>
          </a:p>
          <a:p>
            <a:pPr lvl="1"/>
            <a:r>
              <a:rPr lang="is-IS" dirty="0" smtClean="0"/>
              <a:t>Ekki endilega heppilegasta tækið</a:t>
            </a:r>
          </a:p>
          <a:p>
            <a:pPr lvl="1"/>
            <a:r>
              <a:rPr lang="is-IS" dirty="0" smtClean="0"/>
              <a:t>Fleiri en eitt markmið kalla á fleiri en eitt tæki</a:t>
            </a:r>
          </a:p>
          <a:p>
            <a:r>
              <a:rPr lang="is-IS" dirty="0" smtClean="0"/>
              <a:t>Breytir því ekki að áfram verður mikilvægt að beita hefðbundinni peningastefnu til að tryggja verðstöðugleika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Verðbólgumarkmið-plús</a:t>
            </a:r>
            <a:r>
              <a:rPr lang="is-IS" dirty="0" smtClean="0"/>
              <a:t> </a:t>
            </a:r>
            <a:br>
              <a:rPr lang="is-IS" dirty="0" smtClean="0"/>
            </a:br>
            <a:r>
              <a:rPr lang="is-IS" sz="3000" dirty="0" smtClean="0"/>
              <a:t>Sveiflujöfnun gagnvart eignaverði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06760" cy="5286412"/>
          </a:xfrm>
        </p:spPr>
        <p:txBody>
          <a:bodyPr>
            <a:normAutofit/>
          </a:bodyPr>
          <a:lstStyle/>
          <a:p>
            <a:r>
              <a:rPr lang="is-IS" dirty="0" smtClean="0"/>
              <a:t>Sveiflur í eignaverði ýkja gjarnan hagsveiflur</a:t>
            </a:r>
          </a:p>
          <a:p>
            <a:pPr lvl="1"/>
            <a:r>
              <a:rPr lang="is-IS" dirty="0" smtClean="0"/>
              <a:t>Auka hættu á óhóflegri þenslu sem endar með hörðum skelli (e. </a:t>
            </a:r>
            <a:r>
              <a:rPr lang="is-IS" dirty="0" err="1" smtClean="0"/>
              <a:t>boom-bust</a:t>
            </a:r>
            <a:r>
              <a:rPr lang="is-IS" dirty="0" smtClean="0"/>
              <a:t> </a:t>
            </a:r>
            <a:r>
              <a:rPr lang="is-IS" dirty="0" err="1" smtClean="0"/>
              <a:t>cycles</a:t>
            </a:r>
            <a:r>
              <a:rPr lang="is-IS" dirty="0" smtClean="0"/>
              <a:t>)</a:t>
            </a:r>
          </a:p>
          <a:p>
            <a:pPr lvl="1"/>
            <a:r>
              <a:rPr lang="is-IS" dirty="0" smtClean="0"/>
              <a:t>Hækkun eignaverðs eykur aðgengi að lánsfé og eykur ráðstöfunartekjur sem, ásamt óraunsærri bjartsýni, leiðir til ósjálfbærrar lánsfjárdrifinnar þenslu</a:t>
            </a:r>
          </a:p>
          <a:p>
            <a:pPr lvl="1"/>
            <a:r>
              <a:rPr lang="is-IS" dirty="0" smtClean="0"/>
              <a:t>Þenslan fóðrar síðan eignaverðsbóluna enn frekar og kemur á stað vítahring sem endar með því að bólan springur og snörpum efnahagssamdrætti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Verðbólgumarkmið-plús</a:t>
            </a:r>
            <a:r>
              <a:rPr lang="is-IS" dirty="0" smtClean="0"/>
              <a:t> </a:t>
            </a:r>
            <a:br>
              <a:rPr lang="is-IS" dirty="0" smtClean="0"/>
            </a:br>
            <a:r>
              <a:rPr lang="is-IS" sz="3000" dirty="0" smtClean="0"/>
              <a:t>Sveiflujöfnun gagnvart eignaverði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06760" cy="5286412"/>
          </a:xfrm>
        </p:spPr>
        <p:txBody>
          <a:bodyPr>
            <a:normAutofit fontScale="92500" lnSpcReduction="20000"/>
          </a:bodyPr>
          <a:lstStyle/>
          <a:p>
            <a:r>
              <a:rPr lang="is-IS" dirty="0" smtClean="0"/>
              <a:t>Fyrir fjármálakreppuna voru margir þeirrar skoðunar að ómögulegt væri að vinna á móti eignaverðsbólum og skást væri að einbeita sér að því að hreinsa upp eftir að þær springa</a:t>
            </a:r>
          </a:p>
          <a:p>
            <a:r>
              <a:rPr lang="is-IS" dirty="0" smtClean="0"/>
              <a:t>Fjármálakreppan hefur sýnt að þessi nálgun getur verið mjög kostnaðarsöm og æ fleiri hafa sannfærst um að nauðsyn sé að vinna gegn bólumyndun</a:t>
            </a:r>
          </a:p>
          <a:p>
            <a:r>
              <a:rPr lang="is-IS" dirty="0" smtClean="0"/>
              <a:t>Þessi nálgun er hins vegar einnig vandasöm</a:t>
            </a:r>
          </a:p>
          <a:p>
            <a:pPr lvl="1"/>
            <a:r>
              <a:rPr lang="is-IS" dirty="0" smtClean="0"/>
              <a:t>Erfitt að meta um hvort sé að ræða bólu eða ekki fyrr en eftir á</a:t>
            </a:r>
          </a:p>
          <a:p>
            <a:pPr lvl="1"/>
            <a:r>
              <a:rPr lang="is-IS" dirty="0" smtClean="0"/>
              <a:t>Framkvæmd hefðbundinnar peningastefnu verður erfiðari og ekki eins gagnsæ</a:t>
            </a:r>
          </a:p>
          <a:p>
            <a:pPr lvl="1"/>
            <a:r>
              <a:rPr lang="is-IS" dirty="0" smtClean="0"/>
              <a:t>Getur ógnað sjálfstæði seðlabankans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Markmið skýrslunnar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Þörf á að útfæra framtíðarramma peningastefnunnar þar sem </a:t>
            </a:r>
            <a:r>
              <a:rPr lang="is-IS" dirty="0" err="1" smtClean="0"/>
              <a:t>IMF-áætlunin</a:t>
            </a:r>
            <a:r>
              <a:rPr lang="is-IS" dirty="0" smtClean="0"/>
              <a:t> er að renna sitt skeið á enda</a:t>
            </a:r>
          </a:p>
          <a:p>
            <a:r>
              <a:rPr lang="is-IS" dirty="0" smtClean="0"/>
              <a:t>Óháð mögulegri aðild að EMU</a:t>
            </a:r>
          </a:p>
          <a:p>
            <a:pPr lvl="1"/>
            <a:r>
              <a:rPr lang="is-IS" dirty="0" smtClean="0"/>
              <a:t>Getur annað hvort þjónað sem millibils fyrirkomulag þar til kemur að upptöku evru eða sem langtímafyrirkomulag verði </a:t>
            </a:r>
            <a:r>
              <a:rPr lang="is-IS" dirty="0" err="1" smtClean="0"/>
              <a:t>ESB-aðild</a:t>
            </a:r>
            <a:r>
              <a:rPr lang="is-IS" dirty="0" smtClean="0"/>
              <a:t> hafnað</a:t>
            </a:r>
          </a:p>
          <a:p>
            <a:r>
              <a:rPr lang="is-IS" dirty="0" smtClean="0"/>
              <a:t>Þessi skýrsla veitir almenna yfirsýn yfir hugsanlega útfærslu nýs fyrirkomulags og meginþátta þess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Verðbólgumarkmið-plús</a:t>
            </a:r>
            <a:r>
              <a:rPr lang="is-IS" dirty="0" smtClean="0"/>
              <a:t> </a:t>
            </a:r>
            <a:br>
              <a:rPr lang="is-IS" dirty="0" smtClean="0"/>
            </a:br>
            <a:r>
              <a:rPr lang="is-IS" sz="3000" dirty="0" smtClean="0"/>
              <a:t>Þjóðhagsvarúðartæki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Áherslur þjóðhagsvarúðar</a:t>
            </a:r>
          </a:p>
          <a:p>
            <a:pPr lvl="1"/>
            <a:r>
              <a:rPr lang="is-IS" dirty="0" smtClean="0"/>
              <a:t>Snúa að stöðugleika fjármálakerfisins í heild fremur að einstökum fjármálastofnunum</a:t>
            </a:r>
          </a:p>
          <a:p>
            <a:pPr lvl="1"/>
            <a:r>
              <a:rPr lang="is-IS" dirty="0" smtClean="0"/>
              <a:t>Samspili þjóðarbúsins í heild, tengsl milli fjármálastofnana og þeirra markaða sem þau starfa á og verðlagningar áhættu í fjármálakerfinu</a:t>
            </a:r>
          </a:p>
          <a:p>
            <a:r>
              <a:rPr lang="is-IS" dirty="0" smtClean="0"/>
              <a:t>Markmið þjóðhagsvarúðar</a:t>
            </a:r>
          </a:p>
          <a:p>
            <a:pPr lvl="1"/>
            <a:r>
              <a:rPr lang="is-IS" dirty="0" smtClean="0"/>
              <a:t>Draga úr líkum á fjármálakreppum</a:t>
            </a:r>
          </a:p>
          <a:p>
            <a:pPr lvl="1"/>
            <a:r>
              <a:rPr lang="is-IS" dirty="0" smtClean="0"/>
              <a:t>Draga úr efnahagslegum kostnaði fjármálakreppa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Verðbólgumarkmið-plús</a:t>
            </a:r>
            <a:r>
              <a:rPr lang="is-IS" dirty="0" smtClean="0"/>
              <a:t> </a:t>
            </a:r>
            <a:br>
              <a:rPr lang="is-IS" dirty="0" smtClean="0"/>
            </a:br>
            <a:r>
              <a:rPr lang="is-IS" sz="3000" dirty="0" smtClean="0"/>
              <a:t>Þjóðhagsvarúðartæki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/>
              <a:t>Kostir þjóðhagsvarúðartækja</a:t>
            </a:r>
          </a:p>
          <a:p>
            <a:pPr lvl="1"/>
            <a:r>
              <a:rPr lang="is-IS" dirty="0" smtClean="0"/>
              <a:t>Er hægt að beita betur á þann hluta fjármálakerfisins þar sem ójafnvægið er að finna</a:t>
            </a:r>
          </a:p>
          <a:p>
            <a:pPr lvl="1"/>
            <a:r>
              <a:rPr lang="is-IS" dirty="0" smtClean="0"/>
              <a:t>Getur verið áhrifaríkari til að vinna á móti ójafnvægi á fjármálamarkaði en vaxtatækið eitt og sér</a:t>
            </a:r>
          </a:p>
          <a:p>
            <a:pPr lvl="1"/>
            <a:r>
              <a:rPr lang="is-IS" dirty="0" smtClean="0"/>
              <a:t>Kemur þó ekki í stað hefðbundinnar peningastefnu</a:t>
            </a:r>
          </a:p>
          <a:p>
            <a:r>
              <a:rPr lang="is-IS" dirty="0" smtClean="0"/>
              <a:t>Meðal tækja má t.d. nefna</a:t>
            </a:r>
          </a:p>
          <a:p>
            <a:pPr lvl="1"/>
            <a:r>
              <a:rPr lang="is-IS" dirty="0" smtClean="0"/>
              <a:t>Sveiflujafnandi eiginfjárkröfur, tillag í afskriftarsjóð, lánsfjárhlutföll o.s.frv.</a:t>
            </a:r>
          </a:p>
          <a:p>
            <a:pPr lvl="1"/>
            <a:r>
              <a:rPr lang="is-IS" dirty="0" smtClean="0"/>
              <a:t>Takmörk á veðsetningu og gjaldmiðlamisræmi, takmörk á lánveitingar til ofþandra geira, takmörk á útlánavöxt o.s.frv.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Verðbólgumarkmið-plús</a:t>
            </a:r>
            <a:r>
              <a:rPr lang="is-IS" dirty="0" smtClean="0"/>
              <a:t> </a:t>
            </a:r>
            <a:br>
              <a:rPr lang="is-IS" dirty="0" smtClean="0"/>
            </a:br>
            <a:r>
              <a:rPr lang="is-IS" sz="3000" dirty="0" smtClean="0"/>
              <a:t>Kerfisbundin inngrip á gjaldeyrismarkaði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78768" cy="5286412"/>
          </a:xfrm>
        </p:spPr>
        <p:txBody>
          <a:bodyPr>
            <a:normAutofit fontScale="92500"/>
          </a:bodyPr>
          <a:lstStyle/>
          <a:p>
            <a:r>
              <a:rPr lang="is-IS" dirty="0" smtClean="0"/>
              <a:t>Rök fyrir því að leggjast gegn gengissveiflu…</a:t>
            </a:r>
          </a:p>
          <a:p>
            <a:pPr lvl="1"/>
            <a:r>
              <a:rPr lang="is-IS" dirty="0" smtClean="0"/>
              <a:t>Almenn rök með því að leggjast gegn eignaverðssveiflu</a:t>
            </a:r>
          </a:p>
          <a:p>
            <a:pPr lvl="1"/>
            <a:r>
              <a:rPr lang="is-IS" dirty="0" smtClean="0"/>
              <a:t>Innlendir efnahagsreikningar beint og óbeint viðkvæmir fyrir gengissveiflum í litlum opnum hagkerfum</a:t>
            </a:r>
          </a:p>
          <a:p>
            <a:pPr lvl="1"/>
            <a:r>
              <a:rPr lang="is-IS" dirty="0" smtClean="0"/>
              <a:t>Miklar gengissveiflur geta einnig leitt til óhagkvæmrar nýtingar framleiðsluþátta</a:t>
            </a:r>
          </a:p>
          <a:p>
            <a:r>
              <a:rPr lang="is-IS" dirty="0" smtClean="0"/>
              <a:t>… En erfitt að nota vaxtatækið eingöngu</a:t>
            </a:r>
          </a:p>
          <a:p>
            <a:pPr lvl="1"/>
            <a:r>
              <a:rPr lang="is-IS" dirty="0" smtClean="0"/>
              <a:t>Ef vaxtatækið er eingöngu notað til að vinna gegn innlendri þenslu og innlendri eignaverðsbólu getur það leitt til kröftugs </a:t>
            </a:r>
            <a:r>
              <a:rPr lang="is-IS" dirty="0" err="1" smtClean="0"/>
              <a:t>innflæðis</a:t>
            </a:r>
            <a:r>
              <a:rPr lang="is-IS" dirty="0" smtClean="0"/>
              <a:t> erlends fjármagns og eykur hættu á eignabólu á gjaldeyrismarkaði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Verðbólgumarkmið-plús</a:t>
            </a:r>
            <a:r>
              <a:rPr lang="is-IS" dirty="0" smtClean="0"/>
              <a:t> </a:t>
            </a:r>
            <a:br>
              <a:rPr lang="is-IS" dirty="0" smtClean="0"/>
            </a:br>
            <a:r>
              <a:rPr lang="is-IS" sz="3000" dirty="0" smtClean="0"/>
              <a:t>Kerfisbundin inngrip á gjaldeyrismarkaði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06760" cy="5286412"/>
          </a:xfrm>
        </p:spPr>
        <p:txBody>
          <a:bodyPr>
            <a:normAutofit fontScale="92500" lnSpcReduction="10000"/>
          </a:bodyPr>
          <a:lstStyle/>
          <a:p>
            <a:r>
              <a:rPr lang="is-IS" dirty="0" smtClean="0"/>
              <a:t>Gæti því einnig verið þörf fyrir inngrip á gjaldeyrismarkaði</a:t>
            </a:r>
          </a:p>
          <a:p>
            <a:pPr lvl="1"/>
            <a:r>
              <a:rPr lang="is-IS" dirty="0" smtClean="0"/>
              <a:t>Safna gjaldeyrisforða á góðum tímum til að nota þegar eitthvað á bjátar</a:t>
            </a:r>
          </a:p>
          <a:p>
            <a:pPr lvl="1"/>
            <a:r>
              <a:rPr lang="is-IS" dirty="0" smtClean="0"/>
              <a:t>Leggjast gegn gengissveiflunni</a:t>
            </a:r>
          </a:p>
          <a:p>
            <a:pPr lvl="1"/>
            <a:r>
              <a:rPr lang="is-IS" dirty="0" smtClean="0"/>
              <a:t>Geta veitt innlendum fjármálastofnunum lausafjárfyrirgreiðslu í erlendri mynt þegar upp koma vandamál með aðgengi að erlendum fjármálamörkuðum</a:t>
            </a:r>
          </a:p>
          <a:p>
            <a:pPr lvl="1"/>
            <a:r>
              <a:rPr lang="is-IS" dirty="0" smtClean="0"/>
              <a:t>Standa undir mikilli erlendri skuldsetningu ríkissjóðs</a:t>
            </a:r>
          </a:p>
          <a:p>
            <a:r>
              <a:rPr lang="is-IS" dirty="0" smtClean="0"/>
              <a:t>Eitthvað form af gjaldeyrishöftum, t.d. í formi skattlagningar </a:t>
            </a:r>
            <a:r>
              <a:rPr lang="is-IS" dirty="0" err="1" smtClean="0"/>
              <a:t>gjaldeyrisinnflæðis</a:t>
            </a:r>
            <a:r>
              <a:rPr lang="is-IS" dirty="0" smtClean="0"/>
              <a:t>, gæti einnig verið viðbótartæki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8280598" cy="1204913"/>
          </a:xfrm>
        </p:spPr>
        <p:txBody>
          <a:bodyPr/>
          <a:lstStyle/>
          <a:p>
            <a:r>
              <a:rPr lang="is-IS" dirty="0" err="1" smtClean="0"/>
              <a:t>Verðbólgumarkmið-plús</a:t>
            </a:r>
            <a:r>
              <a:rPr lang="is-IS" dirty="0" smtClean="0"/>
              <a:t> </a:t>
            </a:r>
            <a:br>
              <a:rPr lang="is-IS" dirty="0" smtClean="0"/>
            </a:br>
            <a:r>
              <a:rPr lang="is-IS" sz="3000" dirty="0" smtClean="0"/>
              <a:t>Breytingar á útfærslu verðbólgumarkmiðsins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s-IS" dirty="0" smtClean="0"/>
              <a:t>Mögulega þarf að breyta útfærslu verðbólgumarkmiðsins frá því sem verið hefur</a:t>
            </a:r>
          </a:p>
          <a:p>
            <a:r>
              <a:rPr lang="is-IS" dirty="0" smtClean="0"/>
              <a:t>Meðal breytinga sem gætu mögulega bætt núverandi útfærslu</a:t>
            </a:r>
          </a:p>
          <a:p>
            <a:pPr lvl="1"/>
            <a:r>
              <a:rPr lang="is-IS" dirty="0" smtClean="0"/>
              <a:t>Lengja sjóndeildarhring markmiðsins</a:t>
            </a:r>
          </a:p>
          <a:p>
            <a:pPr lvl="2"/>
            <a:r>
              <a:rPr lang="is-IS" dirty="0" smtClean="0"/>
              <a:t>Auðveldar að vinna gegn eignaverðssveiflum en núverandi skortur á trúverðugleika takmarkar svigrúm</a:t>
            </a:r>
          </a:p>
          <a:p>
            <a:pPr lvl="1"/>
            <a:r>
              <a:rPr lang="is-IS" dirty="0" smtClean="0"/>
              <a:t>Breyta viðmiðunarverðvísitölu verðbólgumarkmiðsins</a:t>
            </a:r>
          </a:p>
          <a:p>
            <a:pPr lvl="2"/>
            <a:r>
              <a:rPr lang="is-IS" dirty="0" smtClean="0"/>
              <a:t>Nota HICP í stað VNV þar sem sú síðarnefnda inniheldur húsnæðisverð</a:t>
            </a:r>
          </a:p>
          <a:p>
            <a:pPr lvl="2"/>
            <a:r>
              <a:rPr lang="is-IS" dirty="0" smtClean="0"/>
              <a:t>Kostir og gallar við báða kosti en verði </a:t>
            </a:r>
            <a:r>
              <a:rPr lang="is-IS" dirty="0" err="1" smtClean="0"/>
              <a:t>ESB-aðild</a:t>
            </a:r>
            <a:r>
              <a:rPr lang="is-IS" dirty="0" smtClean="0"/>
              <a:t> samþykkt gæti viðmiðun við HICP verið hluti að aðlöguninni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50" y="1428750"/>
          <a:ext cx="8501064" cy="480856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65970"/>
                <a:gridCol w="6735094"/>
              </a:tblGrid>
              <a:tr h="801427"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Kafli 1</a:t>
                      </a:r>
                      <a:endParaRPr lang="is-IS" sz="30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Inngangur</a:t>
                      </a:r>
                      <a:endParaRPr lang="is-IS" sz="3000" noProof="0" dirty="0"/>
                    </a:p>
                  </a:txBody>
                  <a:tcPr anchor="ctr"/>
                </a:tc>
              </a:tr>
              <a:tr h="801427"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Kafli</a:t>
                      </a:r>
                      <a:r>
                        <a:rPr lang="is-IS" sz="3000" baseline="0" noProof="0" dirty="0" smtClean="0"/>
                        <a:t> 2</a:t>
                      </a:r>
                      <a:endParaRPr lang="is-IS" sz="30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Viðfangsefni</a:t>
                      </a:r>
                      <a:r>
                        <a:rPr lang="is-IS" sz="3000" baseline="0" noProof="0" dirty="0" smtClean="0"/>
                        <a:t> peningastefnunnar</a:t>
                      </a:r>
                      <a:endParaRPr lang="is-IS" sz="3000" noProof="0" dirty="0"/>
                    </a:p>
                  </a:txBody>
                  <a:tcPr anchor="ctr"/>
                </a:tc>
              </a:tr>
              <a:tr h="801427"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Kafli 3</a:t>
                      </a:r>
                      <a:endParaRPr lang="is-IS" sz="30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Peningastefnan</a:t>
                      </a:r>
                      <a:r>
                        <a:rPr lang="is-IS" sz="3000" baseline="0" noProof="0" dirty="0" smtClean="0"/>
                        <a:t> á Íslandi</a:t>
                      </a:r>
                      <a:endParaRPr lang="is-IS" sz="3000" noProof="0" dirty="0"/>
                    </a:p>
                  </a:txBody>
                  <a:tcPr anchor="ctr"/>
                </a:tc>
              </a:tr>
              <a:tr h="801427"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Kafli 4</a:t>
                      </a:r>
                      <a:endParaRPr lang="is-IS" sz="30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Mismunandi</a:t>
                      </a:r>
                      <a:r>
                        <a:rPr lang="is-IS" sz="3000" baseline="0" noProof="0" dirty="0" smtClean="0"/>
                        <a:t> útfærsla fastgengisstefnu</a:t>
                      </a:r>
                      <a:endParaRPr lang="is-IS" sz="3000" noProof="0" dirty="0"/>
                    </a:p>
                  </a:txBody>
                  <a:tcPr anchor="ctr"/>
                </a:tc>
              </a:tr>
              <a:tr h="801427"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Kafli 5</a:t>
                      </a:r>
                      <a:endParaRPr lang="is-IS" sz="30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Umbætur á umgjörð efnahagsstefnunnar</a:t>
                      </a:r>
                      <a:endParaRPr lang="is-IS" sz="3000" noProof="0" dirty="0"/>
                    </a:p>
                  </a:txBody>
                  <a:tcPr anchor="ctr"/>
                </a:tc>
              </a:tr>
              <a:tr h="801427"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Kafli 6</a:t>
                      </a:r>
                      <a:endParaRPr lang="is-IS" sz="30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s-IS" sz="3000" noProof="0" dirty="0" smtClean="0"/>
                        <a:t>Breytingar á útfærslu verðbólgumarkmiðs</a:t>
                      </a:r>
                      <a:endParaRPr lang="is-IS" sz="3000" noProof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Uppbygging skýrslu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Meginniðurstöður skýrslunnar</a:t>
            </a:r>
            <a:endParaRPr lang="is-I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23850" y="980728"/>
          <a:ext cx="8640000" cy="5760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s-IS" sz="5000" dirty="0" smtClean="0"/>
              <a:t>Þjóðhagslegur bakgrunnur</a:t>
            </a:r>
            <a:endParaRPr lang="is-IS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323850" y="1340768"/>
          <a:ext cx="8351842" cy="5203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022"/>
                <a:gridCol w="875970"/>
                <a:gridCol w="875970"/>
                <a:gridCol w="875970"/>
                <a:gridCol w="875970"/>
                <a:gridCol w="875970"/>
                <a:gridCol w="875970"/>
              </a:tblGrid>
              <a:tr h="935127">
                <a:tc>
                  <a:txBody>
                    <a:bodyPr/>
                    <a:lstStyle/>
                    <a:p>
                      <a:endParaRPr lang="is-IS" sz="2400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s-IS" sz="2400" noProof="0" dirty="0" smtClean="0"/>
                        <a:t>Verðbólga</a:t>
                      </a:r>
                    </a:p>
                    <a:p>
                      <a:pPr algn="ctr"/>
                      <a:r>
                        <a:rPr lang="is-IS" sz="2400" noProof="0" dirty="0" smtClean="0"/>
                        <a:t>(%)</a:t>
                      </a:r>
                      <a:endParaRPr lang="is-IS" sz="24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s-IS" sz="2400" noProof="0" dirty="0" err="1" smtClean="0"/>
                        <a:t>Verðbólgu-sveiflur</a:t>
                      </a:r>
                      <a:r>
                        <a:rPr lang="is-IS" sz="2400" noProof="0" dirty="0" smtClean="0"/>
                        <a:t> (%)</a:t>
                      </a:r>
                      <a:endParaRPr lang="is-IS" sz="24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s-IS" sz="2400" noProof="0" dirty="0" smtClean="0"/>
                        <a:t>Hag</a:t>
                      </a:r>
                      <a:r>
                        <a:rPr lang="is-IS" sz="2400" baseline="0" noProof="0" dirty="0" smtClean="0"/>
                        <a:t>sveiflur (%)</a:t>
                      </a:r>
                      <a:endParaRPr lang="is-IS" sz="24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noProof="0" dirty="0"/>
                    </a:p>
                  </a:txBody>
                  <a:tcPr/>
                </a:tc>
              </a:tr>
              <a:tr h="533609">
                <a:tc>
                  <a:txBody>
                    <a:bodyPr/>
                    <a:lstStyle/>
                    <a:p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dirty="0" smtClean="0"/>
                        <a:t>Fyrir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dirty="0" smtClean="0"/>
                        <a:t>Eftir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dirty="0" smtClean="0"/>
                        <a:t>Fyrir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dirty="0" smtClean="0"/>
                        <a:t>Eftir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dirty="0" smtClean="0"/>
                        <a:t>Fyrir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dirty="0" smtClean="0"/>
                        <a:t>Eftir</a:t>
                      </a:r>
                      <a:endParaRPr lang="is-IS" sz="2400" noProof="0" dirty="0"/>
                    </a:p>
                  </a:txBody>
                  <a:tcPr/>
                </a:tc>
              </a:tr>
              <a:tr h="533609">
                <a:tc>
                  <a:txBody>
                    <a:bodyPr/>
                    <a:lstStyle/>
                    <a:p>
                      <a:r>
                        <a:rPr lang="is-IS" sz="2400" noProof="0" dirty="0" smtClean="0"/>
                        <a:t>Verðbólgumarkmiðsríki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s-IS" sz="2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s-IS" sz="2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s-IS" sz="2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s-IS" sz="2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s-IS" sz="2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s-IS" sz="2400" noProof="0" dirty="0"/>
                    </a:p>
                  </a:txBody>
                  <a:tcPr/>
                </a:tc>
              </a:tr>
              <a:tr h="533609">
                <a:tc>
                  <a:txBody>
                    <a:bodyPr/>
                    <a:lstStyle/>
                    <a:p>
                      <a:r>
                        <a:rPr lang="is-IS" sz="2400" noProof="0" dirty="0" smtClean="0"/>
                        <a:t>  Öll ríki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12.6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4.4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3.9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2.6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3.0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2.2</a:t>
                      </a:r>
                      <a:endParaRPr lang="is-IS" sz="2400" noProof="0" dirty="0"/>
                    </a:p>
                  </a:txBody>
                  <a:tcPr/>
                </a:tc>
              </a:tr>
              <a:tr h="533609">
                <a:tc>
                  <a:txBody>
                    <a:bodyPr/>
                    <a:lstStyle/>
                    <a:p>
                      <a:r>
                        <a:rPr lang="is-IS" sz="2400" noProof="0" dirty="0" smtClean="0"/>
                        <a:t>  Iðnríki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4.7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2.3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2.2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1.4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2.0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2.2</a:t>
                      </a:r>
                      <a:endParaRPr lang="is-IS" sz="2400" noProof="0" dirty="0"/>
                    </a:p>
                  </a:txBody>
                  <a:tcPr/>
                </a:tc>
              </a:tr>
              <a:tr h="533609">
                <a:tc>
                  <a:txBody>
                    <a:bodyPr/>
                    <a:lstStyle/>
                    <a:p>
                      <a:r>
                        <a:rPr lang="is-IS" sz="2400" noProof="0" dirty="0" smtClean="0"/>
                        <a:t>  Nýmarkaðsríki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18.6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6.0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5.2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3.6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3.8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2.3</a:t>
                      </a:r>
                      <a:endParaRPr lang="is-IS" sz="2400" noProof="0" dirty="0"/>
                    </a:p>
                  </a:txBody>
                  <a:tcPr/>
                </a:tc>
              </a:tr>
              <a:tr h="533609">
                <a:tc>
                  <a:txBody>
                    <a:bodyPr/>
                    <a:lstStyle/>
                    <a:p>
                      <a:r>
                        <a:rPr lang="is-IS" sz="2400" noProof="0" dirty="0" smtClean="0"/>
                        <a:t>Ríki ekki á verðbólgum.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4.0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2.1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1.4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0.8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smtClean="0"/>
                        <a:t>4.0</a:t>
                      </a:r>
                      <a:endParaRPr lang="is-I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noProof="0" dirty="0" smtClean="0"/>
                        <a:t>2.1</a:t>
                      </a:r>
                      <a:endParaRPr lang="is-IS" sz="2400" noProof="0" dirty="0"/>
                    </a:p>
                  </a:txBody>
                  <a:tcPr/>
                </a:tc>
              </a:tr>
              <a:tr h="975785">
                <a:tc gridSpan="7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600" noProof="0" dirty="0" smtClean="0"/>
                        <a:t>Taflan sýnir meðalverðbólgu,</a:t>
                      </a:r>
                      <a:r>
                        <a:rPr lang="is-IS" sz="1600" baseline="0" noProof="0" dirty="0" smtClean="0"/>
                        <a:t> staðalfrávik verðbólgu og staðalfrávik hagvaxtar fyrir og eftir upptöku verðbólgumarkmiðs í verðbólgumarkmiðsríkjum og fyrir og eftir 1997 (meðalár upptöku verðbólgumarkmiðs fyrir ríki sem ekki eru með verðbólgumarkmið. </a:t>
                      </a:r>
                      <a:r>
                        <a:rPr lang="is-IS" sz="1600" noProof="0" dirty="0" smtClean="0"/>
                        <a:t>Heimild: </a:t>
                      </a:r>
                      <a:r>
                        <a:rPr lang="is-IS" sz="1600" noProof="0" dirty="0" err="1" smtClean="0"/>
                        <a:t>Schmidt-Hebbel</a:t>
                      </a:r>
                      <a:r>
                        <a:rPr lang="is-IS" sz="1600" baseline="0" noProof="0" dirty="0" smtClean="0"/>
                        <a:t> og </a:t>
                      </a:r>
                      <a:r>
                        <a:rPr lang="is-IS" sz="1600" baseline="0" noProof="0" dirty="0" err="1" smtClean="0"/>
                        <a:t>Mishkin</a:t>
                      </a:r>
                      <a:r>
                        <a:rPr lang="is-IS" sz="1600" baseline="0" noProof="0" dirty="0" smtClean="0"/>
                        <a:t> (2007).</a:t>
                      </a:r>
                      <a:endParaRPr lang="is-IS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0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0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0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0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0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0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sz="4400" dirty="0" smtClean="0"/>
              <a:t>Bakgrunnur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sz="3300" dirty="0" smtClean="0"/>
              <a:t>Verðbólgumarkmiðið hefur reynst </a:t>
            </a:r>
            <a:r>
              <a:rPr lang="is-IS" sz="3300" smtClean="0"/>
              <a:t>vel alþjóðlega...</a:t>
            </a:r>
            <a:endParaRPr lang="is-IS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50" y="63500"/>
            <a:ext cx="8280598" cy="1204913"/>
          </a:xfrm>
        </p:spPr>
        <p:txBody>
          <a:bodyPr/>
          <a:lstStyle/>
          <a:p>
            <a:r>
              <a:rPr lang="is-IS" dirty="0" smtClean="0"/>
              <a:t>Bakgrunnur</a:t>
            </a:r>
            <a:br>
              <a:rPr lang="is-IS" dirty="0" smtClean="0"/>
            </a:br>
            <a:r>
              <a:rPr lang="is-IS" sz="3000" dirty="0" smtClean="0"/>
              <a:t>... En ekki á Íslandi</a:t>
            </a:r>
            <a:endParaRPr lang="is-IS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104456" cy="5256584"/>
          </a:xfrm>
        </p:spPr>
        <p:txBody>
          <a:bodyPr>
            <a:normAutofit/>
          </a:bodyPr>
          <a:lstStyle/>
          <a:p>
            <a:r>
              <a:rPr lang="is-IS" dirty="0" smtClean="0"/>
              <a:t>Reynslan hér á landi ekki eins jákvæð</a:t>
            </a:r>
          </a:p>
          <a:p>
            <a:r>
              <a:rPr lang="is-IS" dirty="0" smtClean="0"/>
              <a:t>Verðbólga hefur verið sveiflukennd og vel yfir markmiði meginhluta tímabilsins frá upptöku markmiðs</a:t>
            </a:r>
          </a:p>
          <a:p>
            <a:pPr lvl="1"/>
            <a:r>
              <a:rPr lang="is-IS" dirty="0" smtClean="0"/>
              <a:t>Meðalverðbólga: 6,4%</a:t>
            </a:r>
          </a:p>
          <a:p>
            <a:pPr lvl="1"/>
            <a:r>
              <a:rPr lang="is-IS" dirty="0" smtClean="0"/>
              <a:t>Staðalfrávik verðbólgu: 4,0%</a:t>
            </a:r>
          </a:p>
          <a:p>
            <a:pPr lvl="1"/>
            <a:r>
              <a:rPr lang="is-IS" dirty="0" smtClean="0"/>
              <a:t>Utan þolmarka: 66% af tímanum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470626"/>
            <a:ext cx="4364966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50" y="63500"/>
            <a:ext cx="8712646" cy="1204913"/>
          </a:xfrm>
        </p:spPr>
        <p:txBody>
          <a:bodyPr>
            <a:normAutofit/>
          </a:bodyPr>
          <a:lstStyle/>
          <a:p>
            <a:r>
              <a:rPr lang="is-IS" dirty="0" smtClean="0"/>
              <a:t>Bakgrunnur</a:t>
            </a:r>
            <a:br>
              <a:rPr lang="is-IS" dirty="0" smtClean="0"/>
            </a:br>
            <a:r>
              <a:rPr lang="is-IS" sz="3000" dirty="0" smtClean="0"/>
              <a:t>Verðbólgumarkmiðið og fjármálakreppan</a:t>
            </a:r>
            <a:endParaRPr lang="is-IS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176464" cy="5112568"/>
          </a:xfrm>
        </p:spPr>
        <p:txBody>
          <a:bodyPr>
            <a:normAutofit fontScale="92500" lnSpcReduction="10000"/>
          </a:bodyPr>
          <a:lstStyle/>
          <a:p>
            <a:r>
              <a:rPr lang="is-IS" dirty="0" smtClean="0"/>
              <a:t>Nýlegar rannsóknir benda til þess að verðbólgumarkmiðsríkin hafi komið betur að meðaltali út úr fjármálakreppunni</a:t>
            </a:r>
          </a:p>
          <a:p>
            <a:r>
              <a:rPr lang="is-IS" dirty="0" smtClean="0"/>
              <a:t>Enn á ný er Ísland </a:t>
            </a:r>
            <a:r>
              <a:rPr lang="is-IS" dirty="0" err="1" smtClean="0"/>
              <a:t>undatekning</a:t>
            </a:r>
            <a:endParaRPr lang="is-IS" dirty="0"/>
          </a:p>
          <a:p>
            <a:pPr lvl="1"/>
            <a:r>
              <a:rPr lang="is-IS" dirty="0" smtClean="0"/>
              <a:t>Efnahagssamdrátturinn var stærri (10% samdráttur VLF og 26% samdráttur einkaneyslu)</a:t>
            </a:r>
          </a:p>
          <a:p>
            <a:pPr lvl="1"/>
            <a:r>
              <a:rPr lang="is-IS" dirty="0" smtClean="0"/>
              <a:t>Tvíburakreppa: banka- og gjaldeyriskreppa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470626"/>
            <a:ext cx="4364966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Bakgrunnur</a:t>
            </a:r>
            <a:br>
              <a:rPr lang="is-IS" dirty="0" smtClean="0"/>
            </a:br>
            <a:r>
              <a:rPr lang="is-IS" sz="3000" dirty="0" smtClean="0"/>
              <a:t> Af hverju er Ísland undantekning?</a:t>
            </a:r>
            <a:endParaRPr lang="is-I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78768" cy="5286412"/>
          </a:xfrm>
        </p:spPr>
        <p:txBody>
          <a:bodyPr>
            <a:normAutofit/>
          </a:bodyPr>
          <a:lstStyle/>
          <a:p>
            <a:r>
              <a:rPr lang="is-IS" dirty="0" smtClean="0"/>
              <a:t>Ýmsar mögulegar ástæður fyrir slökum árangri</a:t>
            </a:r>
          </a:p>
          <a:p>
            <a:pPr lvl="1"/>
            <a:r>
              <a:rPr lang="is-IS" dirty="0" smtClean="0"/>
              <a:t>Uppbygging þjóðarbúskapsins</a:t>
            </a:r>
          </a:p>
          <a:p>
            <a:pPr lvl="2"/>
            <a:r>
              <a:rPr lang="is-IS" dirty="0" smtClean="0"/>
              <a:t>Hrá- og matvælaútflytjandi, miklar sveiflur, áhrif gengissveifla á verðbólgu mikil</a:t>
            </a:r>
          </a:p>
          <a:p>
            <a:pPr lvl="1"/>
            <a:r>
              <a:rPr lang="is-IS" dirty="0" smtClean="0"/>
              <a:t>Óvenjulegar alþjóðlegar aðstæður á meginhluta verðbólgumarkmiðstímabilsins</a:t>
            </a:r>
          </a:p>
          <a:p>
            <a:pPr lvl="1"/>
            <a:r>
              <a:rPr lang="is-IS" dirty="0" smtClean="0"/>
              <a:t>Misbrestur í framkvæmd peningastefnunnar</a:t>
            </a:r>
          </a:p>
          <a:p>
            <a:pPr lvl="1"/>
            <a:r>
              <a:rPr lang="is-IS" dirty="0" smtClean="0"/>
              <a:t>Skortur á samspili við stefnu í ríkisfjármálum og óheppileg hagstjórnarblanda</a:t>
            </a:r>
          </a:p>
          <a:p>
            <a:pPr lvl="1"/>
            <a:r>
              <a:rPr lang="is-IS" dirty="0" smtClean="0"/>
              <a:t>Hnökrar í miðlunarferli peningastefnunnar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BoI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CBoI theme</Template>
  <TotalTime>10857</TotalTime>
  <Words>1099</Words>
  <Application>Microsoft Office PowerPoint</Application>
  <PresentationFormat>On-screen Show (4:3)</PresentationFormat>
  <Paragraphs>200</Paragraphs>
  <Slides>24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CBoI theme</vt:lpstr>
      <vt:lpstr>Peningastefnan eftir höft </vt:lpstr>
      <vt:lpstr>Markmið skýrslunnar</vt:lpstr>
      <vt:lpstr>Uppbygging skýrslu</vt:lpstr>
      <vt:lpstr>Meginniðurstöður skýrslunnar</vt:lpstr>
      <vt:lpstr>Þjóðhagslegur bakgrunnur</vt:lpstr>
      <vt:lpstr>Bakgrunnur Verðbólgumarkmiðið hefur reynst vel alþjóðlega...</vt:lpstr>
      <vt:lpstr>Bakgrunnur ... En ekki á Íslandi</vt:lpstr>
      <vt:lpstr>Bakgrunnur Verðbólgumarkmiðið og fjármálakreppan</vt:lpstr>
      <vt:lpstr>Bakgrunnur  Af hverju er Ísland undantekning?</vt:lpstr>
      <vt:lpstr>Framtíðarrammi peningastefnu Mismunandi útfærsla fastgengisstefnu</vt:lpstr>
      <vt:lpstr>Fastgengisfyrirkomulag Veik tengsl hagsveiflu… en skiptir það í raun máli?</vt:lpstr>
      <vt:lpstr>Fastgengisfyrirkomulag Evran virðist augljósasti kosturinn til að tengjast</vt:lpstr>
      <vt:lpstr>Fastgengisfyrirkomulag Hvers konar útfærsla?</vt:lpstr>
      <vt:lpstr>Framtíðarrammi peningastefnu Verðbólgumarkmið-plús</vt:lpstr>
      <vt:lpstr>Verðbólgumarkmið-plús Lærdómur af fyrri reynslu</vt:lpstr>
      <vt:lpstr>Verðbólgumarkmið-plús Lærdómur af fyrri reynslu</vt:lpstr>
      <vt:lpstr>Verðbólgumarkmið-plús  Lærdómur af fyrri reynslu</vt:lpstr>
      <vt:lpstr>Verðbólgumarkmið-plús  Sveiflujöfnun gagnvart eignaverði</vt:lpstr>
      <vt:lpstr>Verðbólgumarkmið-plús  Sveiflujöfnun gagnvart eignaverði</vt:lpstr>
      <vt:lpstr>Verðbólgumarkmið-plús  Þjóðhagsvarúðartæki</vt:lpstr>
      <vt:lpstr>Verðbólgumarkmið-plús  Þjóðhagsvarúðartæki</vt:lpstr>
      <vt:lpstr>Verðbólgumarkmið-plús  Kerfisbundin inngrip á gjaldeyrismarkaði</vt:lpstr>
      <vt:lpstr>Verðbólgumarkmið-plús  Kerfisbundin inngrip á gjaldeyrismarkaði</vt:lpstr>
      <vt:lpstr>Verðbólgumarkmið-plús  Breytingar á útfærslu verðbólgumarkmiðsins</vt:lpstr>
    </vt:vector>
  </TitlesOfParts>
  <Company>Seðlabanki Íslands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Weathering the financial storm: Does the euro provide shelter or obstruct economic recovery?</dc:title>
  <dc:creator>SÍ Þórarinn Gunnar Pétursson</dc:creator>
  <cp:lastModifiedBy>SÍ Þórarinn Gunnar Pétursson</cp:lastModifiedBy>
  <cp:revision>600</cp:revision>
  <dcterms:created xsi:type="dcterms:W3CDTF">2010-03-03T09:43:21Z</dcterms:created>
  <dcterms:modified xsi:type="dcterms:W3CDTF">2011-04-14T09:04:09Z</dcterms:modified>
</cp:coreProperties>
</file>