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94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s/slide83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slides/slide72.xml" ContentType="application/vnd.openxmlformats-officedocument.presentationml.slide+xml"/>
  <Override PartName="/ppt/slides/slide90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s/slide79.xml" ContentType="application/vnd.openxmlformats-officedocument.presentationml.slide+xml"/>
  <Override PartName="/ppt/slides/slide9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slides/slide88.xml" ContentType="application/vnd.openxmlformats-officedocument.presentationml.slide+xml"/>
  <Override PartName="/ppt/slides/slide9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s/slide86.xml" ContentType="application/vnd.openxmlformats-officedocument.presentationml.slide+xml"/>
  <Override PartName="/ppt/slides/slide9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slides/slide84.xml" ContentType="application/vnd.openxmlformats-officedocument.presentationml.slide+xml"/>
  <Override PartName="/ppt/slides/slide9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s/slide82.xml" ContentType="application/vnd.openxmlformats-officedocument.presentationml.slide+xml"/>
  <Override PartName="/ppt/slides/slide9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0.xml" ContentType="application/vnd.openxmlformats-officedocument.presentationml.slideLayout+xml"/>
  <Override PartName="/ppt/slides/slide89.xml" ContentType="application/vnd.openxmlformats-officedocument.presentationml.slide+xml"/>
  <Override PartName="/ppt/slides/slide98.xml" ContentType="application/vnd.openxmlformats-officedocument.presentationml.slide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ppt/slides/slide87.xml" ContentType="application/vnd.openxmlformats-officedocument.presentationml.slide+xml"/>
  <Override PartName="/ppt/slides/slide96.xml" ContentType="application/vnd.openxmlformats-officedocument.presentationml.slide+xml"/>
  <Override PartName="/ppt/handoutMasters/handoutMaster1.xml" ContentType="application/vnd.openxmlformats-officedocument.presentationml.handoutMaster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s/slide85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s/slide92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81.xml" ContentType="application/vnd.openxmlformats-officedocument.presentationml.slide+xml"/>
  <Override PartName="/ppt/slides/slide100.xml" ContentType="application/vnd.openxmlformats-officedocument.presentationml.slide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s/slide70.xml" ContentType="application/vnd.openxmlformats-officedocument.presentationml.slide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2"/>
  </p:notesMasterIdLst>
  <p:handoutMasterIdLst>
    <p:handoutMasterId r:id="rId103"/>
  </p:handoutMasterIdLst>
  <p:sldIdLst>
    <p:sldId id="258" r:id="rId2"/>
    <p:sldId id="259" r:id="rId3"/>
    <p:sldId id="260" r:id="rId4"/>
    <p:sldId id="261" r:id="rId5"/>
    <p:sldId id="262" r:id="rId6"/>
    <p:sldId id="263" r:id="rId7"/>
    <p:sldId id="268" r:id="rId8"/>
    <p:sldId id="269" r:id="rId9"/>
    <p:sldId id="270" r:id="rId10"/>
    <p:sldId id="359" r:id="rId11"/>
    <p:sldId id="392" r:id="rId12"/>
    <p:sldId id="360" r:id="rId13"/>
    <p:sldId id="361" r:id="rId14"/>
    <p:sldId id="362" r:id="rId15"/>
    <p:sldId id="363" r:id="rId16"/>
    <p:sldId id="364" r:id="rId17"/>
    <p:sldId id="365" r:id="rId18"/>
    <p:sldId id="366" r:id="rId19"/>
    <p:sldId id="265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369" r:id="rId29"/>
    <p:sldId id="370" r:id="rId30"/>
    <p:sldId id="371" r:id="rId31"/>
    <p:sldId id="393" r:id="rId32"/>
    <p:sldId id="266" r:id="rId33"/>
    <p:sldId id="282" r:id="rId34"/>
    <p:sldId id="283" r:id="rId35"/>
    <p:sldId id="284" r:id="rId36"/>
    <p:sldId id="285" r:id="rId37"/>
    <p:sldId id="286" r:id="rId38"/>
    <p:sldId id="287" r:id="rId39"/>
    <p:sldId id="288" r:id="rId40"/>
    <p:sldId id="289" r:id="rId41"/>
    <p:sldId id="290" r:id="rId42"/>
    <p:sldId id="291" r:id="rId43"/>
    <p:sldId id="292" r:id="rId44"/>
    <p:sldId id="293" r:id="rId45"/>
    <p:sldId id="373" r:id="rId46"/>
    <p:sldId id="294" r:id="rId47"/>
    <p:sldId id="295" r:id="rId48"/>
    <p:sldId id="304" r:id="rId49"/>
    <p:sldId id="305" r:id="rId50"/>
    <p:sldId id="306" r:id="rId51"/>
    <p:sldId id="307" r:id="rId52"/>
    <p:sldId id="308" r:id="rId53"/>
    <p:sldId id="309" r:id="rId54"/>
    <p:sldId id="310" r:id="rId55"/>
    <p:sldId id="394" r:id="rId56"/>
    <p:sldId id="395" r:id="rId57"/>
    <p:sldId id="398" r:id="rId58"/>
    <p:sldId id="399" r:id="rId59"/>
    <p:sldId id="400" r:id="rId60"/>
    <p:sldId id="401" r:id="rId61"/>
    <p:sldId id="402" r:id="rId62"/>
    <p:sldId id="403" r:id="rId63"/>
    <p:sldId id="404" r:id="rId64"/>
    <p:sldId id="405" r:id="rId65"/>
    <p:sldId id="406" r:id="rId66"/>
    <p:sldId id="407" r:id="rId67"/>
    <p:sldId id="408" r:id="rId68"/>
    <p:sldId id="409" r:id="rId69"/>
    <p:sldId id="410" r:id="rId70"/>
    <p:sldId id="412" r:id="rId71"/>
    <p:sldId id="413" r:id="rId72"/>
    <p:sldId id="414" r:id="rId73"/>
    <p:sldId id="415" r:id="rId74"/>
    <p:sldId id="416" r:id="rId75"/>
    <p:sldId id="417" r:id="rId76"/>
    <p:sldId id="418" r:id="rId77"/>
    <p:sldId id="419" r:id="rId78"/>
    <p:sldId id="420" r:id="rId79"/>
    <p:sldId id="421" r:id="rId80"/>
    <p:sldId id="422" r:id="rId81"/>
    <p:sldId id="423" r:id="rId82"/>
    <p:sldId id="424" r:id="rId83"/>
    <p:sldId id="425" r:id="rId84"/>
    <p:sldId id="426" r:id="rId85"/>
    <p:sldId id="427" r:id="rId86"/>
    <p:sldId id="428" r:id="rId87"/>
    <p:sldId id="429" r:id="rId88"/>
    <p:sldId id="430" r:id="rId89"/>
    <p:sldId id="431" r:id="rId90"/>
    <p:sldId id="432" r:id="rId91"/>
    <p:sldId id="433" r:id="rId92"/>
    <p:sldId id="434" r:id="rId93"/>
    <p:sldId id="441" r:id="rId94"/>
    <p:sldId id="442" r:id="rId95"/>
    <p:sldId id="443" r:id="rId96"/>
    <p:sldId id="435" r:id="rId97"/>
    <p:sldId id="436" r:id="rId98"/>
    <p:sldId id="437" r:id="rId99"/>
    <p:sldId id="438" r:id="rId100"/>
    <p:sldId id="439" r:id="rId101"/>
  </p:sldIdLst>
  <p:sldSz cx="9144000" cy="6858000" type="screen4x3"/>
  <p:notesSz cx="6858000" cy="9715500"/>
  <p:defaultTextStyle>
    <a:defPPr>
      <a:defRPr lang="is-I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190" autoAdjust="0"/>
    <p:restoredTop sz="94660"/>
  </p:normalViewPr>
  <p:slideViewPr>
    <p:cSldViewPr>
      <p:cViewPr varScale="1">
        <p:scale>
          <a:sx n="106" d="100"/>
          <a:sy n="106" d="100"/>
        </p:scale>
        <p:origin x="-105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2628"/>
    </p:cViewPr>
  </p:sorterViewPr>
  <p:notesViewPr>
    <p:cSldViewPr>
      <p:cViewPr varScale="1">
        <p:scale>
          <a:sx n="82" d="100"/>
          <a:sy n="82" d="100"/>
        </p:scale>
        <p:origin x="-2010" y="-84"/>
      </p:cViewPr>
      <p:guideLst>
        <p:guide orient="horz" pos="306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07" Type="http://schemas.openxmlformats.org/officeDocument/2006/relationships/tableStyles" Target="tableStyles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theme" Target="theme/theme1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542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0327317C-251C-400F-8903-0CDB9A86063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is-IS"/>
          </a:p>
        </p:txBody>
      </p:sp>
      <p:sp>
        <p:nvSpPr>
          <p:cNvPr id="36868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000125" y="728663"/>
            <a:ext cx="4857750" cy="3643312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3686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614863"/>
            <a:ext cx="5486400" cy="437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3687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is-IS"/>
          </a:p>
        </p:txBody>
      </p:sp>
      <p:sp>
        <p:nvSpPr>
          <p:cNvPr id="3687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9228138"/>
            <a:ext cx="2971800" cy="48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5837A12-BE62-45ED-8A88-10746A90FB81}" type="slidenum">
              <a:rPr lang="is-IS"/>
              <a:pPr/>
              <a:t>‹#›</a:t>
            </a:fld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E0ECB1-1CC3-42C3-A675-D3AADD8300B0}" type="slidenum">
              <a:rPr lang="is-IS"/>
              <a:pPr/>
              <a:t>1</a:t>
            </a:fld>
            <a:endParaRPr lang="is-IS"/>
          </a:p>
        </p:txBody>
      </p:sp>
      <p:sp>
        <p:nvSpPr>
          <p:cNvPr id="41986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9" name="Picture 13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388" y="908050"/>
            <a:ext cx="5040312" cy="936625"/>
          </a:xfrm>
          <a:prstGeom prst="rect">
            <a:avLst/>
          </a:prstGeom>
          <a:noFill/>
        </p:spPr>
      </p:pic>
      <p:sp>
        <p:nvSpPr>
          <p:cNvPr id="409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924175"/>
            <a:ext cx="7200900" cy="1008063"/>
          </a:xfrm>
        </p:spPr>
        <p:txBody>
          <a:bodyPr/>
          <a:lstStyle>
            <a:lvl1pPr>
              <a:defRPr/>
            </a:lvl1pPr>
          </a:lstStyle>
          <a:p>
            <a:r>
              <a:rPr lang="is-IS"/>
              <a:t>Click to edit Master title style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365625"/>
            <a:ext cx="7200900" cy="1800225"/>
          </a:xfrm>
        </p:spPr>
        <p:txBody>
          <a:bodyPr/>
          <a:lstStyle>
            <a:lvl1pPr marL="0" indent="0">
              <a:buFontTx/>
              <a:buNone/>
              <a:defRPr sz="2800"/>
            </a:lvl1pPr>
          </a:lstStyle>
          <a:p>
            <a:r>
              <a:rPr lang="is-IS"/>
              <a:t>Click to edit Master subtitle style</a:t>
            </a:r>
          </a:p>
        </p:txBody>
      </p:sp>
      <p:pic>
        <p:nvPicPr>
          <p:cNvPr id="4108" name="Picture 12" descr="SEDLOGR"/>
          <p:cNvPicPr>
            <a:picLocks noChangeAspect="1" noChangeArrowheads="1"/>
          </p:cNvPicPr>
          <p:nvPr userDrawn="1"/>
        </p:nvPicPr>
        <p:blipFill>
          <a:blip r:embed="rId3" cstate="print">
            <a:lum bright="80000" contrast="-70000"/>
          </a:blip>
          <a:srcRect/>
          <a:stretch>
            <a:fillRect/>
          </a:stretch>
        </p:blipFill>
        <p:spPr bwMode="auto">
          <a:xfrm>
            <a:off x="250825" y="981075"/>
            <a:ext cx="792163" cy="82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10" name="Text Box 14"/>
          <p:cNvSpPr txBox="1">
            <a:spLocks noChangeArrowheads="1"/>
          </p:cNvSpPr>
          <p:nvPr userDrawn="1"/>
        </p:nvSpPr>
        <p:spPr bwMode="auto">
          <a:xfrm>
            <a:off x="1187450" y="1052513"/>
            <a:ext cx="381635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is-IS" sz="3400">
                <a:solidFill>
                  <a:schemeClr val="bg1"/>
                </a:solidFill>
              </a:rPr>
              <a:t>Seðlabanki Íslands</a:t>
            </a:r>
          </a:p>
        </p:txBody>
      </p:sp>
      <p:sp>
        <p:nvSpPr>
          <p:cNvPr id="4111" name="Rectangle 15"/>
          <p:cNvSpPr>
            <a:spLocks noChangeArrowheads="1"/>
          </p:cNvSpPr>
          <p:nvPr userDrawn="1"/>
        </p:nvSpPr>
        <p:spPr bwMode="auto">
          <a:xfrm>
            <a:off x="179388" y="4076700"/>
            <a:ext cx="8564562" cy="904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CA55A5-3AB3-483C-A0DB-75636DC1376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51638" y="63500"/>
            <a:ext cx="2141537" cy="638968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3850" y="63500"/>
            <a:ext cx="6275388" cy="638968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D3F6A-9209-417C-9657-7B7EEA7BBC2D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8D4248-8296-41F0-9D5C-A8BDD833468F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32C2363-E3BB-4AA4-A3F5-1ED41128A0E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3850" y="908050"/>
            <a:ext cx="4208463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84713" y="908050"/>
            <a:ext cx="4208462" cy="55451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20AF03-6500-4681-8BBD-93F4F83F5901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A274B9-1AE2-406E-B205-9AE439C709B5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3641CB-D72A-413F-BAF1-1B517E133706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8E77CA-77FE-4266-8E59-33004F899398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6433E7-266E-4549-8BEF-B1BDF21A22A7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is-I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s-I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is-I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1B7EBE-0FEC-486B-9136-9E9CF5DFF844}" type="slidenum">
              <a:rPr lang="is-IS"/>
              <a:pPr/>
              <a:t>‹#›</a:t>
            </a:fld>
            <a:endParaRPr lang="is-I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23850" y="63500"/>
            <a:ext cx="7777163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23850" y="908050"/>
            <a:ext cx="8569325" cy="5545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is-IS" smtClean="0"/>
              <a:t>Click to edit Master text styles</a:t>
            </a:r>
          </a:p>
          <a:p>
            <a:pPr lvl="1"/>
            <a:r>
              <a:rPr lang="is-IS" smtClean="0"/>
              <a:t>Second level</a:t>
            </a:r>
          </a:p>
          <a:p>
            <a:pPr lvl="2"/>
            <a:r>
              <a:rPr lang="is-IS" smtClean="0"/>
              <a:t>Third level</a:t>
            </a:r>
          </a:p>
          <a:p>
            <a:pPr lvl="3"/>
            <a:r>
              <a:rPr lang="is-IS" smtClean="0"/>
              <a:t>Fourth level</a:t>
            </a:r>
          </a:p>
          <a:p>
            <a:pPr lvl="4"/>
            <a:r>
              <a:rPr lang="is-I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95288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524625"/>
            <a:ext cx="2895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chemeClr val="accent2"/>
                </a:solidFill>
              </a:defRPr>
            </a:lvl1pPr>
          </a:lstStyle>
          <a:p>
            <a:endParaRPr lang="is-I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524625"/>
            <a:ext cx="2133600" cy="19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chemeClr val="accent2"/>
                </a:solidFill>
              </a:defRPr>
            </a:lvl1pPr>
          </a:lstStyle>
          <a:p>
            <a:fld id="{364908A8-0716-4727-81C9-2B45D770F9BC}" type="slidenum">
              <a:rPr lang="is-IS"/>
              <a:pPr/>
              <a:t>‹#›</a:t>
            </a:fld>
            <a:endParaRPr lang="is-IS"/>
          </a:p>
        </p:txBody>
      </p:sp>
      <p:pic>
        <p:nvPicPr>
          <p:cNvPr id="1036" name="Picture 12" descr="SEDLOGR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8272463" y="115888"/>
            <a:ext cx="757237" cy="792162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pic>
        <p:nvPicPr>
          <p:cNvPr id="1038" name="Picture 14"/>
          <p:cNvPicPr>
            <a:picLocks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-4763" y="0"/>
            <a:ext cx="76201" cy="6858000"/>
          </a:xfrm>
          <a:prstGeom prst="rect">
            <a:avLst/>
          </a:prstGeom>
          <a:noFill/>
        </p:spPr>
      </p:pic>
      <p:sp>
        <p:nvSpPr>
          <p:cNvPr id="1039" name="Rectangle 15"/>
          <p:cNvSpPr>
            <a:spLocks noChangeArrowheads="1"/>
          </p:cNvSpPr>
          <p:nvPr userDrawn="1"/>
        </p:nvSpPr>
        <p:spPr bwMode="auto">
          <a:xfrm>
            <a:off x="323850" y="692150"/>
            <a:ext cx="7773988" cy="39688"/>
          </a:xfrm>
          <a:prstGeom prst="rect">
            <a:avLst/>
          </a:prstGeom>
          <a:gradFill rotWithShape="1">
            <a:gsLst>
              <a:gs pos="0">
                <a:srgbClr val="000080"/>
              </a:gs>
              <a:gs pos="100000">
                <a:srgbClr val="000080">
                  <a:gamma/>
                  <a:shade val="0"/>
                  <a:invGamma/>
                  <a:alpha val="0"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is-I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iming>
    <p:tnLst>
      <p:par>
        <p:cTn id="1" dur="indefinite" restart="never" nodeType="tmRoot"/>
      </p:par>
    </p:tnLst>
  </p:timing>
  <p:txStyles>
    <p:titleStyle>
      <a:lvl1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2pPr>
      <a:lvl3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3pPr>
      <a:lvl4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4pPr>
      <a:lvl5pPr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400" b="1">
          <a:solidFill>
            <a:schemeClr val="accent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is-I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2.png"/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png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6.png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2.png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4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png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6.png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7.png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png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1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2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3.png"/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8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79388" y="2060575"/>
            <a:ext cx="6408737" cy="1800225"/>
          </a:xfrm>
          <a:noFill/>
          <a:ln/>
        </p:spPr>
        <p:txBody>
          <a:bodyPr/>
          <a:lstStyle/>
          <a:p>
            <a:r>
              <a:rPr lang="is-IS" sz="3000" dirty="0"/>
              <a:t>Peningamál </a:t>
            </a:r>
            <a:r>
              <a:rPr lang="is-IS" sz="3000" dirty="0" smtClean="0"/>
              <a:t>2010/4</a:t>
            </a:r>
            <a:endParaRPr lang="en-US" sz="3000" dirty="0"/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79388" y="4292600"/>
            <a:ext cx="6400800" cy="1752600"/>
          </a:xfrm>
          <a:noFill/>
          <a:ln/>
        </p:spPr>
        <p:txBody>
          <a:bodyPr/>
          <a:lstStyle/>
          <a:p>
            <a:r>
              <a:rPr lang="is-IS"/>
              <a:t>Powerpoint myndir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50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I </a:t>
            </a:r>
            <a:r>
              <a:rPr lang="is-IS" sz="2400" dirty="0" smtClean="0"/>
              <a:t>Efnahagshorfur og helstu óvissuþættir</a:t>
            </a:r>
            <a:endParaRPr lang="en-US" sz="2400" dirty="0"/>
          </a:p>
        </p:txBody>
      </p:sp>
      <p:pic>
        <p:nvPicPr>
          <p:cNvPr id="345092" name="Picture 4" descr="X:\Peningamál\2010\2010#4\PNG_Vefur\PM104-I-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1588" y="1149350"/>
            <a:ext cx="4059237" cy="4559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428034" name="Picture 2" descr="X:\Peningamál\2010\2010#4\PNG_Vefur\PM104-VIII-1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142" y="1318614"/>
            <a:ext cx="4004741" cy="47240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3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I </a:t>
            </a:r>
            <a:r>
              <a:rPr lang="is-IS" sz="2400" dirty="0" smtClean="0"/>
              <a:t>Efnahagshorfur og helstu óvissuþættir</a:t>
            </a:r>
            <a:endParaRPr lang="en-US" sz="2400" dirty="0"/>
          </a:p>
        </p:txBody>
      </p:sp>
      <p:pic>
        <p:nvPicPr>
          <p:cNvPr id="378886" name="Picture 6" descr="X:\Peningamál\2010\2010#4\PNG_Vefur\PM104-I-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1588" y="1136650"/>
            <a:ext cx="4059237" cy="458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I </a:t>
            </a:r>
            <a:r>
              <a:rPr lang="is-IS" sz="2400" dirty="0" smtClean="0"/>
              <a:t>Efnahagshorfur og helstu óvissuþættir</a:t>
            </a:r>
            <a:endParaRPr lang="en-US" sz="2400" dirty="0"/>
          </a:p>
        </p:txBody>
      </p:sp>
      <p:pic>
        <p:nvPicPr>
          <p:cNvPr id="346118" name="Picture 6" descr="X:\Peningamál\2010\2010#4\PNG_Vefur\PM104-I-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1588" y="1136650"/>
            <a:ext cx="4059237" cy="458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71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I </a:t>
            </a:r>
            <a:r>
              <a:rPr lang="is-IS" sz="2400" dirty="0" smtClean="0"/>
              <a:t>Efnahagshorfur og helstu óvissuþættir</a:t>
            </a:r>
            <a:endParaRPr lang="en-US" sz="2400" dirty="0"/>
          </a:p>
        </p:txBody>
      </p:sp>
      <p:pic>
        <p:nvPicPr>
          <p:cNvPr id="347140" name="Picture 4" descr="X:\Peningamál\2010\2010#4\PNG_Vefur\PM104-I-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1136650"/>
            <a:ext cx="3998913" cy="45831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I </a:t>
            </a:r>
            <a:r>
              <a:rPr lang="is-IS" sz="2400" dirty="0" smtClean="0"/>
              <a:t>Efnahagshorfur og helstu óvissuþættir</a:t>
            </a:r>
            <a:endParaRPr lang="en-US" sz="2400" dirty="0"/>
          </a:p>
        </p:txBody>
      </p:sp>
      <p:pic>
        <p:nvPicPr>
          <p:cNvPr id="348164" name="Picture 4" descr="X:\Peningamál\2010\2010#4\PNG_Vefur\PM104-I-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4450" y="1004888"/>
            <a:ext cx="3973513" cy="4846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1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I </a:t>
            </a:r>
            <a:r>
              <a:rPr lang="is-IS" sz="2400" dirty="0" smtClean="0"/>
              <a:t>Efnahagshorfur og helstu óvissuþættir</a:t>
            </a:r>
            <a:endParaRPr lang="en-US" sz="2400" dirty="0"/>
          </a:p>
        </p:txBody>
      </p:sp>
      <p:pic>
        <p:nvPicPr>
          <p:cNvPr id="349188" name="Picture 4" descr="X:\Peningamál\2010\2010#4\PNG_Vefur\PM104-I-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8575" y="996950"/>
            <a:ext cx="4005263" cy="48641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2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I </a:t>
            </a:r>
            <a:r>
              <a:rPr lang="is-IS" sz="2400" dirty="0" smtClean="0"/>
              <a:t>Efnahagshorfur og helstu óvissuþættir</a:t>
            </a:r>
            <a:endParaRPr lang="en-US" sz="2400" dirty="0"/>
          </a:p>
        </p:txBody>
      </p:sp>
      <p:pic>
        <p:nvPicPr>
          <p:cNvPr id="350212" name="Picture 4" descr="X:\Peningamál\2010\2010#4\PNG_Vefur\PM104-I-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5400" y="871538"/>
            <a:ext cx="4011613" cy="51133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2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I </a:t>
            </a:r>
            <a:r>
              <a:rPr lang="is-IS" sz="2400" dirty="0" smtClean="0"/>
              <a:t>Efnahagshorfur og helstu óvissuþættir</a:t>
            </a:r>
            <a:endParaRPr lang="en-US" sz="2400" dirty="0"/>
          </a:p>
        </p:txBody>
      </p:sp>
      <p:pic>
        <p:nvPicPr>
          <p:cNvPr id="351236" name="Picture 4" descr="X:\Peningamál\2010\2010#4\PNG_Vefur\PM104-I-1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1275" y="895350"/>
            <a:ext cx="3979863" cy="50657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2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I </a:t>
            </a:r>
            <a:r>
              <a:rPr lang="is-IS" sz="2400" dirty="0" smtClean="0"/>
              <a:t>Efnahagshorfur og helstu óvissuþættir</a:t>
            </a:r>
            <a:endParaRPr lang="en-US" sz="2400" dirty="0"/>
          </a:p>
        </p:txBody>
      </p:sp>
      <p:pic>
        <p:nvPicPr>
          <p:cNvPr id="352260" name="Picture 4" descr="X:\Peningamál\2010\2010#4\PNG_Vefur\PM104-I-1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7938" y="782638"/>
            <a:ext cx="4048125" cy="52911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/>
              <a:t>II Ytri skilyrði og útflutningur</a:t>
            </a:r>
            <a:endParaRPr lang="en-US" sz="2800"/>
          </a:p>
        </p:txBody>
      </p:sp>
      <p:pic>
        <p:nvPicPr>
          <p:cNvPr id="245766" name="Picture 6" descr="X:\Peningamál\2010\2010#4\PNG_Vefur\PM104-II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8413" y="822325"/>
            <a:ext cx="4065587" cy="5211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6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I </a:t>
            </a:r>
            <a:r>
              <a:rPr lang="is-IS" sz="2400" dirty="0" smtClean="0"/>
              <a:t>Efnahagshorfur og helstu óvissuþættir</a:t>
            </a:r>
            <a:endParaRPr lang="en-US" sz="2400" dirty="0"/>
          </a:p>
        </p:txBody>
      </p:sp>
      <p:pic>
        <p:nvPicPr>
          <p:cNvPr id="239624" name="Picture 8" descr="X:\Peningamál\2010\2010#4\PNG_Vefur\PM104-I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1725" y="822325"/>
            <a:ext cx="4400550" cy="52117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9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/>
              <a:t>II Ytri skilyrði og útflutningur</a:t>
            </a:r>
            <a:endParaRPr lang="en-US" sz="2800"/>
          </a:p>
        </p:txBody>
      </p:sp>
      <p:pic>
        <p:nvPicPr>
          <p:cNvPr id="254982" name="Picture 6" descr="X:\Peningamál\2010\2010#4\PNG_Vefur\PM104-II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9" y="973168"/>
            <a:ext cx="3744415" cy="57609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/>
              <a:t>II Ytri skilyrði og útflutningur</a:t>
            </a:r>
            <a:endParaRPr lang="en-US" sz="2800"/>
          </a:p>
        </p:txBody>
      </p:sp>
      <p:pic>
        <p:nvPicPr>
          <p:cNvPr id="256006" name="Picture 6" descr="X:\Peningamál\2010\2010#4\PNG_Vefur\PM104-II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908720"/>
            <a:ext cx="4102100" cy="53514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/>
              <a:t>II Ytri skilyrði og útflutningur</a:t>
            </a:r>
            <a:endParaRPr lang="en-US" sz="2800"/>
          </a:p>
        </p:txBody>
      </p:sp>
      <p:pic>
        <p:nvPicPr>
          <p:cNvPr id="257030" name="Picture 6" descr="X:\Peningamál\2010\2010#4\PNG_Vefur\PM104-II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7300" y="898525"/>
            <a:ext cx="4089400" cy="5059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0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/>
              <a:t>II Ytri skilyrði og útflutningur</a:t>
            </a:r>
            <a:endParaRPr lang="en-US" sz="2800"/>
          </a:p>
        </p:txBody>
      </p:sp>
      <p:pic>
        <p:nvPicPr>
          <p:cNvPr id="258054" name="Picture 6" descr="X:\Peningamál\2010\2010#4\PNG_Vefur\PM104-II-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7300" y="808038"/>
            <a:ext cx="4089400" cy="52419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/>
              <a:t>II Ytri skilyrði og útflutningur</a:t>
            </a:r>
            <a:endParaRPr lang="en-US" sz="2800"/>
          </a:p>
        </p:txBody>
      </p:sp>
      <p:pic>
        <p:nvPicPr>
          <p:cNvPr id="259078" name="Picture 6" descr="X:\Peningamál\2010\2010#4\PNG_Vefur\PM104-II-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1275" y="822325"/>
            <a:ext cx="3979863" cy="5211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/>
              <a:t>II Ytri skilyrði og útflutningur</a:t>
            </a:r>
            <a:endParaRPr lang="en-US" sz="2800"/>
          </a:p>
        </p:txBody>
      </p:sp>
      <p:pic>
        <p:nvPicPr>
          <p:cNvPr id="260102" name="Picture 6" descr="X:\Peningamál\2010\2010#4\PNG_Vefur\PM104-II-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2063" y="877888"/>
            <a:ext cx="4078287" cy="51022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/>
              <a:t>II Ytri skilyrði og útflutningur</a:t>
            </a:r>
            <a:endParaRPr lang="en-US" sz="2800"/>
          </a:p>
        </p:txBody>
      </p:sp>
      <p:pic>
        <p:nvPicPr>
          <p:cNvPr id="261126" name="Picture 6" descr="X:\Peningamál\2010\2010#4\PNG_Vefur\PM104-II-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98700" y="974725"/>
            <a:ext cx="4546600" cy="4906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/>
              <a:t>II Ytri skilyrði og útflutningur</a:t>
            </a:r>
            <a:endParaRPr lang="en-US" sz="2800"/>
          </a:p>
        </p:txBody>
      </p:sp>
      <p:pic>
        <p:nvPicPr>
          <p:cNvPr id="262150" name="Picture 6" descr="X:\Peningamál\2010\2010#4\PNG_Vefur\PM104-II-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836712"/>
            <a:ext cx="3729459" cy="581915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3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/>
              <a:t>II Ytri skilyrði og útflutningur</a:t>
            </a:r>
            <a:endParaRPr lang="en-US" sz="2800"/>
          </a:p>
        </p:txBody>
      </p:sp>
      <p:pic>
        <p:nvPicPr>
          <p:cNvPr id="355332" name="Picture 4" descr="X:\Peningamál\2010\2010#4\PNG_Vefur\PM104-II-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7300" y="1057275"/>
            <a:ext cx="4089400" cy="4741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/>
              <a:t>II Ytri skilyrði og útflutningur</a:t>
            </a:r>
            <a:endParaRPr lang="en-US" sz="2800"/>
          </a:p>
        </p:txBody>
      </p:sp>
      <p:pic>
        <p:nvPicPr>
          <p:cNvPr id="356356" name="Picture 4" descr="X:\Peningamál\2010\2010#4\PNG_Vefur\PM104-II-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03438" y="892175"/>
            <a:ext cx="4937125" cy="5072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6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I </a:t>
            </a:r>
            <a:r>
              <a:rPr lang="is-IS" sz="2400" dirty="0" smtClean="0"/>
              <a:t>Efnahagshorfur og helstu óvissuþættir</a:t>
            </a:r>
            <a:endParaRPr lang="en-US" sz="2400" dirty="0"/>
          </a:p>
        </p:txBody>
      </p:sp>
      <p:pic>
        <p:nvPicPr>
          <p:cNvPr id="240646" name="Picture 6" descr="X:\Peningamál\2010\2010#4\PNG_Vefur\PM104-I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908720"/>
            <a:ext cx="4022725" cy="57292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3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II Ytri skilyrði og útflutningur</a:t>
            </a:r>
            <a:endParaRPr lang="en-US" sz="2800" dirty="0"/>
          </a:p>
        </p:txBody>
      </p:sp>
      <p:pic>
        <p:nvPicPr>
          <p:cNvPr id="357380" name="Picture 4" descr="X:\Peningamál\2010\2010#4\PNG_Vefur\PM104-II-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908720"/>
            <a:ext cx="4065587" cy="5522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 Ytri skilyrði og útflutningur</a:t>
            </a:r>
            <a:endParaRPr lang="is-IS" sz="2800" dirty="0"/>
          </a:p>
        </p:txBody>
      </p:sp>
      <p:pic>
        <p:nvPicPr>
          <p:cNvPr id="380930" name="Picture 2" descr="X:\Peningamál\2010\2010#4\PNG_Vefur\PM104-II-R_Mynd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908720"/>
            <a:ext cx="4059237" cy="55038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en-US" sz="2800" dirty="0"/>
          </a:p>
        </p:txBody>
      </p:sp>
      <p:pic>
        <p:nvPicPr>
          <p:cNvPr id="246790" name="Picture 6" descr="X:\Peningamál\2010\2010#4\PNG_Vefur\PM104-III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836712"/>
            <a:ext cx="4413250" cy="5632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III Fjármálaleg skilyrði</a:t>
            </a:r>
            <a:endParaRPr lang="en-US" sz="2800" dirty="0"/>
          </a:p>
        </p:txBody>
      </p:sp>
      <p:pic>
        <p:nvPicPr>
          <p:cNvPr id="263175" name="Picture 7" descr="X:\Peningamál\2010\2010#4\PNG_Vefur\PM104-III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3813" y="1374775"/>
            <a:ext cx="4016375" cy="4108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/>
              <a:t>III Fjármálaleg skilyrði</a:t>
            </a:r>
            <a:endParaRPr lang="en-US" sz="2800"/>
          </a:p>
        </p:txBody>
      </p:sp>
      <p:pic>
        <p:nvPicPr>
          <p:cNvPr id="264198" name="Picture 6" descr="X:\Peningamál\2010\2010#4\PNG_Vefur\PM104-III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3813" y="828675"/>
            <a:ext cx="4016375" cy="51990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/>
              <a:t>III Fjármálaleg skilyrði</a:t>
            </a:r>
            <a:endParaRPr lang="en-US" sz="2800"/>
          </a:p>
        </p:txBody>
      </p:sp>
      <p:pic>
        <p:nvPicPr>
          <p:cNvPr id="265222" name="Picture 6" descr="X:\Peningamál\2010\2010#4\PNG_Vefur\PM104-III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8263" y="1044575"/>
            <a:ext cx="3925887" cy="47672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/>
              <a:t>III Fjármálaleg skilyrði</a:t>
            </a:r>
            <a:endParaRPr lang="en-US" sz="2800"/>
          </a:p>
        </p:txBody>
      </p:sp>
      <p:pic>
        <p:nvPicPr>
          <p:cNvPr id="266246" name="Picture 6" descr="X:\Peningamál\2010\2010#4\PNG_Vefur\PM104-III-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0963" y="950913"/>
            <a:ext cx="3900487" cy="4956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/>
              <a:t>III Fjármálaleg skilyrði</a:t>
            </a:r>
            <a:endParaRPr lang="en-US" sz="2800"/>
          </a:p>
        </p:txBody>
      </p:sp>
      <p:pic>
        <p:nvPicPr>
          <p:cNvPr id="267271" name="Picture 7" descr="X:\Peningamál\2010\2010#4\PNG_Vefur\PM104-III-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9" y="822029"/>
            <a:ext cx="4104456" cy="574711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/>
              <a:t>III Fjármálaleg skilyrði</a:t>
            </a:r>
            <a:endParaRPr lang="en-US" sz="2800"/>
          </a:p>
        </p:txBody>
      </p:sp>
      <p:pic>
        <p:nvPicPr>
          <p:cNvPr id="268295" name="Picture 7" descr="X:\Peningamál\2010\2010#4\PNG_Vefur\PM104-III-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2213" y="795338"/>
            <a:ext cx="4217987" cy="5265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/>
              <a:t>III Fjármálaleg skilyrði</a:t>
            </a:r>
            <a:endParaRPr lang="en-US" sz="2800"/>
          </a:p>
        </p:txBody>
      </p:sp>
      <p:pic>
        <p:nvPicPr>
          <p:cNvPr id="269318" name="Picture 6" descr="X:\Peningamál\2010\2010#4\PNG_Vefur\PM104-III-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908720"/>
            <a:ext cx="3985169" cy="568197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6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I </a:t>
            </a:r>
            <a:r>
              <a:rPr lang="is-IS" sz="2400" dirty="0" smtClean="0"/>
              <a:t>Efnahagshorfur og helstu óvissuþættir</a:t>
            </a:r>
            <a:endParaRPr lang="en-US" sz="2400" dirty="0"/>
          </a:p>
        </p:txBody>
      </p:sp>
      <p:pic>
        <p:nvPicPr>
          <p:cNvPr id="6" name="Picture 5" descr="X:\Peningamál\2010\2010#4\PNG_Vefur\PM104-I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11760" y="908720"/>
            <a:ext cx="4029075" cy="55467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/>
              <a:t>III Fjármálaleg skilyrði</a:t>
            </a:r>
            <a:endParaRPr lang="en-US" sz="2800"/>
          </a:p>
        </p:txBody>
      </p:sp>
      <p:pic>
        <p:nvPicPr>
          <p:cNvPr id="270342" name="Picture 6" descr="X:\Peningamál\2010\2010#4\PNG_Vefur\PM104-III-9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2213" y="1457325"/>
            <a:ext cx="4217987" cy="3943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/>
              <a:t>III Fjármálaleg skilyrði</a:t>
            </a:r>
            <a:endParaRPr lang="en-US" sz="2800"/>
          </a:p>
        </p:txBody>
      </p:sp>
      <p:pic>
        <p:nvPicPr>
          <p:cNvPr id="271366" name="Picture 6" descr="X:\Peningamál\2010\2010#4\PNG_Vefur\PM104-III-1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2063" y="1368425"/>
            <a:ext cx="4078287" cy="41211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2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/>
              <a:t>III Fjármálaleg skilyrði</a:t>
            </a:r>
            <a:endParaRPr lang="en-US" sz="2800"/>
          </a:p>
        </p:txBody>
      </p:sp>
      <p:pic>
        <p:nvPicPr>
          <p:cNvPr id="272390" name="Picture 6" descr="X:\Peningamál\2010\2010#4\PNG_Vefur\PM104-III-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11438" y="1365250"/>
            <a:ext cx="3919537" cy="41259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/>
              <a:t>III Fjármálaleg skilyrði</a:t>
            </a:r>
            <a:endParaRPr lang="en-US" sz="2800"/>
          </a:p>
        </p:txBody>
      </p:sp>
      <p:pic>
        <p:nvPicPr>
          <p:cNvPr id="273414" name="Picture 6" descr="X:\Peningamál\2010\2010#4\PNG_Vefur\PM104-III-1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71725" y="822325"/>
            <a:ext cx="4400550" cy="5211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/>
              <a:t>III Fjármálaleg skilyrði</a:t>
            </a:r>
            <a:endParaRPr lang="en-US" sz="2800"/>
          </a:p>
        </p:txBody>
      </p:sp>
      <p:pic>
        <p:nvPicPr>
          <p:cNvPr id="274438" name="Picture 6" descr="X:\Peningamál\2010\2010#4\PNG_Vefur\PM104-III-1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7300" y="941388"/>
            <a:ext cx="4089400" cy="4973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4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/>
              <a:t>III Fjármálaleg skilyrði</a:t>
            </a:r>
            <a:endParaRPr lang="en-US" sz="2800"/>
          </a:p>
        </p:txBody>
      </p:sp>
      <p:pic>
        <p:nvPicPr>
          <p:cNvPr id="359428" name="Picture 4" descr="X:\Peningamál\2010\2010#4\PNG_Vefur\PM104-III-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7300" y="908720"/>
            <a:ext cx="3898567" cy="529999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/>
              <a:t>III Fjármálaleg skilyrði</a:t>
            </a:r>
            <a:endParaRPr lang="en-US" sz="2800"/>
          </a:p>
        </p:txBody>
      </p:sp>
      <p:pic>
        <p:nvPicPr>
          <p:cNvPr id="275462" name="Picture 6" descr="X:\Peningamál\2010\2010#4\PNG_Vefur\PM104-III-1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4925" y="884238"/>
            <a:ext cx="3992563" cy="50895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/>
              <a:t>III Fjármálaleg skilyrði</a:t>
            </a:r>
            <a:endParaRPr lang="en-US" sz="2800"/>
          </a:p>
        </p:txBody>
      </p:sp>
      <p:pic>
        <p:nvPicPr>
          <p:cNvPr id="276486" name="Picture 6" descr="X:\Peningamál\2010\2010#4\PNG_Vefur\PM104-IV-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2" y="980728"/>
            <a:ext cx="4084637" cy="5430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/>
              <a:t>IV Innlend eftirspurn og framleiðsla</a:t>
            </a:r>
            <a:endParaRPr lang="en-US" sz="2800"/>
          </a:p>
        </p:txBody>
      </p:sp>
      <p:pic>
        <p:nvPicPr>
          <p:cNvPr id="285702" name="Picture 6" descr="X:\Peningamál\2010\2010#4\PNG_Vefur\PM104-IV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1900" y="920750"/>
            <a:ext cx="4138613" cy="5016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/>
              <a:t>IV Innlend eftirspurn og framleiðsla</a:t>
            </a:r>
            <a:endParaRPr lang="en-US" sz="2800"/>
          </a:p>
        </p:txBody>
      </p:sp>
      <p:pic>
        <p:nvPicPr>
          <p:cNvPr id="286726" name="Picture 6" descr="X:\Peningamál\2010\2010#4\PNG_Vefur\PM104-IV-3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5238" y="1093788"/>
            <a:ext cx="4071937" cy="46688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6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I </a:t>
            </a:r>
            <a:r>
              <a:rPr lang="is-IS" sz="2400" dirty="0" smtClean="0"/>
              <a:t>Efnahagshorfur og helstu óvissuþættir</a:t>
            </a:r>
            <a:endParaRPr lang="en-US" sz="2400" dirty="0"/>
          </a:p>
        </p:txBody>
      </p:sp>
      <p:pic>
        <p:nvPicPr>
          <p:cNvPr id="6" name="Picture 4" descr="X:\Peningamál\2010\2010#4\PNG_Vefur\PM104-I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1750" y="1119188"/>
            <a:ext cx="3998913" cy="4619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7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/>
              <a:t>IV Innlend eftirspurn og framleiðsla</a:t>
            </a:r>
            <a:endParaRPr lang="en-US" sz="2800"/>
          </a:p>
        </p:txBody>
      </p:sp>
      <p:pic>
        <p:nvPicPr>
          <p:cNvPr id="287750" name="Picture 6" descr="X:\Peningamál\2010\2010#4\PNG_Vefur\PM104-IV-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44750" y="908720"/>
            <a:ext cx="3886196" cy="55682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/>
              <a:t>IV Innlend eftirspurn og framleiðsla</a:t>
            </a:r>
            <a:endParaRPr lang="en-US" sz="2800"/>
          </a:p>
        </p:txBody>
      </p:sp>
      <p:pic>
        <p:nvPicPr>
          <p:cNvPr id="288775" name="Picture 7" descr="X:\Peningamál\2010\2010#4\PNG_Vefur\PM104-IV-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9753" y="837377"/>
            <a:ext cx="4104456" cy="588940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/>
              <a:t>IV Innlend eftirspurn og framleiðsla</a:t>
            </a:r>
            <a:endParaRPr lang="en-US" sz="2800"/>
          </a:p>
        </p:txBody>
      </p:sp>
      <p:pic>
        <p:nvPicPr>
          <p:cNvPr id="289798" name="Picture 6" descr="X:\Peningamál\2010\2010#4\PNG_Vefur\PM104-IV-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67744" y="764704"/>
            <a:ext cx="4114800" cy="59007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/>
              <a:t>IV Innlend eftirspurn og framleiðsla</a:t>
            </a:r>
            <a:endParaRPr lang="en-US" sz="2800"/>
          </a:p>
        </p:txBody>
      </p:sp>
      <p:pic>
        <p:nvPicPr>
          <p:cNvPr id="290822" name="Picture 6" descr="X:\Peningamál\2010\2010#4\PNG_Vefur\PM104-IV-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0275" y="822325"/>
            <a:ext cx="4741863" cy="52117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/>
              <a:t>IV Innlend eftirspurn og framleiðsla</a:t>
            </a:r>
            <a:endParaRPr lang="en-US" sz="2800" dirty="0"/>
          </a:p>
        </p:txBody>
      </p:sp>
      <p:pic>
        <p:nvPicPr>
          <p:cNvPr id="291846" name="Picture 6" descr="X:\Peningamál\2010\2010#4\PNG_Vefur\PM104-IV-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3768" y="908720"/>
            <a:ext cx="4052887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381955" name="Picture 3" descr="X:\Peningamál\2010\2010#4\PNG_Vefur\PM104-IV-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7381" y="908050"/>
            <a:ext cx="4302262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382978" name="Picture 2" descr="X:\Peningamál\2010\2010#4\PNG_Vefur\PM104-IV-1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3211" y="908050"/>
            <a:ext cx="4810603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384002" name="Picture 2" descr="X:\Peningamál\2010\2010#4\PNG_Vefur\PM104-IV-1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2897" y="1013839"/>
            <a:ext cx="4291230" cy="53335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385026" name="Picture 2" descr="X:\Peningamál\2010\2010#4\PNG_Vefur\PM104-IV-1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3473" y="1062603"/>
            <a:ext cx="4090078" cy="523603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386050" name="Picture 2" descr="X:\Peningamál\2010\2010#4\PNG_Vefur\PM104-IV-1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1751" y="908050"/>
            <a:ext cx="3973522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7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I </a:t>
            </a:r>
            <a:r>
              <a:rPr lang="is-IS" sz="2400" dirty="0" smtClean="0"/>
              <a:t>Efnahagshorfur og helstu óvissuþættir</a:t>
            </a:r>
            <a:endParaRPr lang="en-US" sz="2400" dirty="0"/>
          </a:p>
        </p:txBody>
      </p:sp>
      <p:pic>
        <p:nvPicPr>
          <p:cNvPr id="243718" name="Picture 6" descr="X:\Peningamál\2010\2010#4\PNG_Vefur\PM104-I-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27300" y="1023938"/>
            <a:ext cx="4089400" cy="48101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387074" name="Picture 2" descr="X:\Peningamál\2010\2010#4\PNG_Vefur\PM104-IV-1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81760" y="998600"/>
            <a:ext cx="4053505" cy="5364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388098" name="Picture 2" descr="X:\Peningamál\2010\2010#4\PNG_Vefur\PM104-IV-1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0903" y="1269850"/>
            <a:ext cx="4035219" cy="48215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389122" name="Picture 2" descr="X:\Peningamál\2010\2010#4\PNG_Vefur\PM104-IV-1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0393" y="908050"/>
            <a:ext cx="4216238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390146" name="Picture 2" descr="X:\Peningamál\2010\2010#4\PNG_Vefur\PM104-IV-1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694" y="908050"/>
            <a:ext cx="3961636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391170" name="Picture 2" descr="X:\Peningamál\2010\2010#4\PNG_Vefur\PM104-IV-1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3094" y="1656914"/>
            <a:ext cx="4010837" cy="404741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392194" name="Picture 2" descr="X:\Peningamál\2010\2010#4\PNG_Vefur\PM104-IV-1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5566" y="1199752"/>
            <a:ext cx="4205893" cy="496173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394242" name="Picture 2" descr="X:\Peningamál\2010\2010#4\PNG_Vefur\PM104_IV_R1_M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142" y="998600"/>
            <a:ext cx="4004741" cy="5364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395266" name="Picture 2" descr="X:\Peningamál\2010\2010#4\PNG_Vefur\PM104_IV_R2_M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1170" y="998600"/>
            <a:ext cx="4894684" cy="5364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396290" name="Picture 2" descr="X:\Peningamál\2010\2010#4\PNG_Vefur\PM104_IV_R2_M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61170" y="998600"/>
            <a:ext cx="4894684" cy="53640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IV Innlend eftirspurn og framleiðsla</a:t>
            </a:r>
            <a:endParaRPr lang="is-IS" sz="2800" dirty="0"/>
          </a:p>
        </p:txBody>
      </p:sp>
      <p:pic>
        <p:nvPicPr>
          <p:cNvPr id="397314" name="Picture 2" descr="X:\Peningamál\2010\2010#4\PNG_Vefur\PM104_IV_R2_M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3951" y="934598"/>
            <a:ext cx="4029123" cy="549204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8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I </a:t>
            </a:r>
            <a:r>
              <a:rPr lang="is-IS" sz="2400" dirty="0" smtClean="0"/>
              <a:t>Efnahagshorfur og helstu óvissuþættir</a:t>
            </a:r>
            <a:endParaRPr lang="en-US" sz="2400" dirty="0"/>
          </a:p>
        </p:txBody>
      </p:sp>
      <p:pic>
        <p:nvPicPr>
          <p:cNvPr id="248838" name="Picture 6" descr="X:\Peningamál\2010\2010#4\PNG_Vefur\PM104-I-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8413" y="1123950"/>
            <a:ext cx="4065587" cy="4608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Fjármál hins opinbera</a:t>
            </a:r>
            <a:endParaRPr lang="is-IS" sz="2800" dirty="0"/>
          </a:p>
        </p:txBody>
      </p:sp>
      <p:pic>
        <p:nvPicPr>
          <p:cNvPr id="393218" name="Picture 2" descr="X:\Peningamál\2010\2010#4\PNG_Vefur\PM104-V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0706" y="928502"/>
            <a:ext cx="4315612" cy="550423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Fjármál hins opinbera</a:t>
            </a:r>
            <a:endParaRPr lang="is-IS" sz="2800" dirty="0"/>
          </a:p>
        </p:txBody>
      </p:sp>
      <p:pic>
        <p:nvPicPr>
          <p:cNvPr id="398338" name="Picture 2" descr="X:\Peningamál\2010\2010#4\PNG_Vefur\PM104-V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3473" y="1181465"/>
            <a:ext cx="4090078" cy="49983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Fjármál hins opinbera</a:t>
            </a:r>
            <a:endParaRPr lang="is-IS" sz="2800" dirty="0"/>
          </a:p>
        </p:txBody>
      </p:sp>
      <p:pic>
        <p:nvPicPr>
          <p:cNvPr id="399362" name="Picture 2" descr="X:\Peningamál\2010\2010#4\PNG_Vefur\PM104-V-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2897" y="1059555"/>
            <a:ext cx="4291230" cy="524212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Fjármál hins opinbera</a:t>
            </a:r>
            <a:endParaRPr lang="is-IS" sz="2800" dirty="0"/>
          </a:p>
        </p:txBody>
      </p:sp>
      <p:pic>
        <p:nvPicPr>
          <p:cNvPr id="400386" name="Picture 2" descr="X:\Peningamál\2010\2010#4\PNG_Vefur\PM104-V-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2897" y="1044317"/>
            <a:ext cx="4291230" cy="527260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Fjármál hins opinbera</a:t>
            </a:r>
            <a:endParaRPr lang="is-IS" sz="2800" dirty="0"/>
          </a:p>
        </p:txBody>
      </p:sp>
      <p:pic>
        <p:nvPicPr>
          <p:cNvPr id="401410" name="Picture 2" descr="X:\Peningamál\2010\2010#4\PNG_Vefur\PM104-V-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0425" y="1214990"/>
            <a:ext cx="4096174" cy="49312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 Fjármál hins opinbera</a:t>
            </a:r>
            <a:endParaRPr lang="is-IS" sz="2800" dirty="0"/>
          </a:p>
        </p:txBody>
      </p:sp>
      <p:pic>
        <p:nvPicPr>
          <p:cNvPr id="402434" name="Picture 2" descr="X:\Peningamál\2010\2010#4\PNG_Vefur\PM104-V-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8993" y="1425285"/>
            <a:ext cx="4279039" cy="451066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403458" name="Picture 2" descr="X:\Peningamál\2010\2010#4\PNG_Vefur\PM104-VI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0425" y="1516717"/>
            <a:ext cx="4096174" cy="432780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404482" name="Picture 2" descr="X:\Peningamál\2010\2010#4\PNG_Vefur\PM104-VI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6802" y="1004696"/>
            <a:ext cx="4303421" cy="535184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405506" name="Picture 2" descr="X:\Peningamál\2010\2010#4\PNG_Vefur\PM104-VI-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56802" y="1123558"/>
            <a:ext cx="4303421" cy="51141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406530" name="Picture 2" descr="X:\Peningamál\2010\2010#4\PNG_Vefur\PM104-VI-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98387" y="908050"/>
            <a:ext cx="3620250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8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 dirty="0"/>
              <a:t>I </a:t>
            </a:r>
            <a:r>
              <a:rPr lang="is-IS" sz="2400" dirty="0" smtClean="0"/>
              <a:t>Efnahagshorfur og helstu óvissuþættir</a:t>
            </a:r>
            <a:endParaRPr lang="en-US" sz="2400" dirty="0"/>
          </a:p>
        </p:txBody>
      </p:sp>
      <p:pic>
        <p:nvPicPr>
          <p:cNvPr id="249862" name="Picture 6" descr="X:\Peningamál\2010\2010#4\PNG_Vefur\PM104-I-7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8413" y="1123950"/>
            <a:ext cx="4065587" cy="4608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407554" name="Picture 2" descr="X:\Peningamál\2010\2010#4\PNG_Vefur\PM104-VI-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142" y="919359"/>
            <a:ext cx="4004741" cy="552252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408578" name="Picture 2" descr="X:\Peningamál\2010\2010#4\PNG_Vefur\PM104-VI-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0917" y="908050"/>
            <a:ext cx="3855191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409602" name="Picture 2" descr="X:\Peningamál\2010\2010#4\PNG_Vefur\PM104-VI-R1_M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2616" y="1083937"/>
            <a:ext cx="4071792" cy="51933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410626" name="Picture 2" descr="X:\Peningamál\2010\2010#4\PNG_Vefur\PM104-VI-R1_M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60425" y="1123558"/>
            <a:ext cx="4096174" cy="511412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 Vinnumarkaður og launaþróun</a:t>
            </a:r>
            <a:endParaRPr lang="is-IS" sz="2800" dirty="0"/>
          </a:p>
        </p:txBody>
      </p:sp>
      <p:pic>
        <p:nvPicPr>
          <p:cNvPr id="411650" name="Picture 2" descr="X:\Peningamál\2010\2010#4\PNG_Vefur\PM104-VI-R1_M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01582" y="908050"/>
            <a:ext cx="3413860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 Ytri jöfnuður</a:t>
            </a:r>
            <a:endParaRPr lang="is-IS" sz="2800" dirty="0"/>
          </a:p>
        </p:txBody>
      </p:sp>
      <p:pic>
        <p:nvPicPr>
          <p:cNvPr id="412674" name="Picture 2" descr="X:\Peningamál\2010\2010#4\PNG_Vefur\PM104-VII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32996" y="1105271"/>
            <a:ext cx="4151033" cy="51506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 Ytri jöfnuður</a:t>
            </a:r>
            <a:endParaRPr lang="is-IS" sz="2800" dirty="0"/>
          </a:p>
        </p:txBody>
      </p:sp>
      <p:pic>
        <p:nvPicPr>
          <p:cNvPr id="413698" name="Picture 2" descr="X:\Peningamál\2010\2010#4\PNG_Vefur\PM104-VII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664" y="1278993"/>
            <a:ext cx="4065696" cy="4803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 Ytri jöfnuður</a:t>
            </a:r>
            <a:endParaRPr lang="is-IS" sz="2800" dirty="0"/>
          </a:p>
        </p:txBody>
      </p:sp>
      <p:pic>
        <p:nvPicPr>
          <p:cNvPr id="414722" name="Picture 2" descr="X:\Peningamál\2010\2010#4\PNG_Vefur\PM104-VII-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53348" y="1278993"/>
            <a:ext cx="5510329" cy="48032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 Ytri jöfnuður</a:t>
            </a:r>
            <a:endParaRPr lang="is-IS" sz="2800" dirty="0"/>
          </a:p>
        </p:txBody>
      </p:sp>
      <p:pic>
        <p:nvPicPr>
          <p:cNvPr id="415746" name="Picture 2" descr="X:\Peningamál\2010\2010#4\PNG_Vefur\PM104-VII-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29786" y="908050"/>
            <a:ext cx="3757452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 Ytri jöfnuður</a:t>
            </a:r>
            <a:endParaRPr lang="is-IS" sz="2800" dirty="0"/>
          </a:p>
        </p:txBody>
      </p:sp>
      <p:pic>
        <p:nvPicPr>
          <p:cNvPr id="416770" name="Picture 2" descr="X:\Peningamál\2010\2010#4\PNG_Vefur\PM104-VII-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5160" y="989457"/>
            <a:ext cx="5406705" cy="538232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8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is-IS" sz="2400"/>
              <a:t>I Verðbólguhorfur og stefnan í peningamálum</a:t>
            </a:r>
            <a:endParaRPr lang="en-US" sz="2400"/>
          </a:p>
        </p:txBody>
      </p:sp>
      <p:pic>
        <p:nvPicPr>
          <p:cNvPr id="250886" name="Picture 6" descr="X:\Peningamál\2010\2010#4\PNG_Vefur\PM104-I-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9200" y="1123950"/>
            <a:ext cx="4164013" cy="460851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417794" name="Picture 2" descr="X:\Peningamál\2010\2010#4\PNG_Vefur\PM104-VIII-1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21505" y="908050"/>
            <a:ext cx="3574015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418818" name="Picture 2" descr="X:\Peningamál\2010\2010#4\PNG_Vefur\PM104-VIII-2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96998" y="1068698"/>
            <a:ext cx="4023028" cy="522384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419842" name="Picture 2" descr="X:\Peningamál\2010\2010#4\PNG_Vefur\PM104-VIII-3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232" y="992505"/>
            <a:ext cx="4248561" cy="537622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420866" name="Picture 2" descr="X:\Peningamál\2010\2010#4\PNG_Vefur\PM104-VIII-4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75664" y="1065651"/>
            <a:ext cx="4065696" cy="522993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421890" name="Picture 2" descr="X:\Peningamál\2010\2010#4\PNG_Vefur\PM104-VIII-5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2483" y="908050"/>
            <a:ext cx="4112059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422914" name="Picture 2" descr="X:\Peningamál\2010\2010#4\PNG_Vefur\PM104-VIII-6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142" y="1251563"/>
            <a:ext cx="4004741" cy="485811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423938" name="Picture 2" descr="X:\Peningamál\2010\2010#4\PNG_Vefur\PM104-VIII-7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6003" y="908050"/>
            <a:ext cx="3885019" cy="554513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424962" name="Picture 2" descr="X:\Peningamál\2010\2010#4\PNG_Vefur\PM104-VIII-8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42139" y="916311"/>
            <a:ext cx="4132747" cy="552861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425986" name="Picture 2" descr="X:\Peningamál\2010\2010#4\PNG_Vefur\PM104-VIII-9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82335" y="1208895"/>
            <a:ext cx="3852354" cy="49434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s-IS" sz="2800" dirty="0" smtClean="0"/>
              <a:t>VIII Verðlagsþróun og verðbólguhorfur</a:t>
            </a:r>
            <a:endParaRPr lang="is-IS" sz="2800" dirty="0"/>
          </a:p>
        </p:txBody>
      </p:sp>
      <p:pic>
        <p:nvPicPr>
          <p:cNvPr id="427010" name="Picture 2" descr="X:\Peningamál\2010\2010#4\PNG_Vefur\PM104-VIII-10.pn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06142" y="1190608"/>
            <a:ext cx="4004741" cy="49800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7648</TotalTime>
  <Words>433</Words>
  <Application>Microsoft Office PowerPoint</Application>
  <PresentationFormat>On-screen Show (4:3)</PresentationFormat>
  <Paragraphs>102</Paragraphs>
  <Slides>100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100</vt:i4>
      </vt:variant>
    </vt:vector>
  </HeadingPairs>
  <TitlesOfParts>
    <vt:vector size="102" baseType="lpstr">
      <vt:lpstr>Arial</vt:lpstr>
      <vt:lpstr>Default Design</vt:lpstr>
      <vt:lpstr>Peningamál 2010/4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Verðbólguhorfur og stefnan í peningamálum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 Efnahagshorfur og helstu óvissuþættir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II Ytri skilyrði og útflutningur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III Fjármálaleg skilyrði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IV Innlend eftirspurn og framleiðsla</vt:lpstr>
      <vt:lpstr>V Fjármál hins opinbera</vt:lpstr>
      <vt:lpstr>V Fjármál hins opinbera</vt:lpstr>
      <vt:lpstr>V Fjármál hins opinbera</vt:lpstr>
      <vt:lpstr>V Fjármál hins opinbera</vt:lpstr>
      <vt:lpstr>V Fjármál hins opinbera</vt:lpstr>
      <vt:lpstr>V Fjármál hins opinbera</vt:lpstr>
      <vt:lpstr>VI Vinnumarkaður og launaþróun</vt:lpstr>
      <vt:lpstr>VI Vinnumarkaður og launaþróun</vt:lpstr>
      <vt:lpstr>VI Vinnumarkaður og launaþróun</vt:lpstr>
      <vt:lpstr>VI Vinnumarkaður og launaþróun</vt:lpstr>
      <vt:lpstr>VI Vinnumarkaður og launaþróun</vt:lpstr>
      <vt:lpstr>VI Vinnumarkaður og launaþróun</vt:lpstr>
      <vt:lpstr>VI Vinnumarkaður og launaþróun</vt:lpstr>
      <vt:lpstr>VI Vinnumarkaður og launaþróun</vt:lpstr>
      <vt:lpstr>VI Vinnumarkaður og launaþróun</vt:lpstr>
      <vt:lpstr>VII Ytri jöfnuður</vt:lpstr>
      <vt:lpstr>VII Ytri jöfnuður</vt:lpstr>
      <vt:lpstr>VII Ytri jöfnuður</vt:lpstr>
      <vt:lpstr>VII Ytri jöfnuður</vt:lpstr>
      <vt:lpstr>VII Ytri jöfnuður</vt:lpstr>
      <vt:lpstr>VIII Verðlagsþróun og verðbólguhorfur</vt:lpstr>
      <vt:lpstr>VIII Verðlagsþróun og verðbólguhorfur</vt:lpstr>
      <vt:lpstr>VIII Verðlagsþróun og verðbólguhorfur</vt:lpstr>
      <vt:lpstr>VIII Verðlagsþróun og verðbólguhorfur</vt:lpstr>
      <vt:lpstr>VIII Verðlagsþróun og verðbólguhorfur</vt:lpstr>
      <vt:lpstr>VIII Verðlagsþróun og verðbólguhorfur</vt:lpstr>
      <vt:lpstr>VIII Verðlagsþróun og verðbólguhorfur</vt:lpstr>
      <vt:lpstr>VIII Verðlagsþróun og verðbólguhorfur</vt:lpstr>
      <vt:lpstr>VIII Verðlagsþróun og verðbólguhorfur</vt:lpstr>
      <vt:lpstr>VIII Verðlagsþróun og verðbólguhorfur</vt:lpstr>
      <vt:lpstr>VIII Verðlagsþróun og verðbólguhorfur</vt:lpstr>
    </vt:vector>
  </TitlesOfParts>
  <Company>Seðlabanki Íslands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Þórarinn Gunnar Pétursson</dc:creator>
  <cp:lastModifiedBy>Helga Guðmundsdóttir</cp:lastModifiedBy>
  <cp:revision>139</cp:revision>
  <dcterms:created xsi:type="dcterms:W3CDTF">2006-03-23T10:35:51Z</dcterms:created>
  <dcterms:modified xsi:type="dcterms:W3CDTF">2010-11-04T15:15:38Z</dcterms:modified>
</cp:coreProperties>
</file>