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handoutMasterIdLst>
    <p:handoutMasterId r:id="rId89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8" r:id="rId8"/>
    <p:sldId id="269" r:id="rId9"/>
    <p:sldId id="270" r:id="rId10"/>
    <p:sldId id="359" r:id="rId11"/>
    <p:sldId id="392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265" r:id="rId20"/>
    <p:sldId id="274" r:id="rId21"/>
    <p:sldId id="275" r:id="rId22"/>
    <p:sldId id="276" r:id="rId23"/>
    <p:sldId id="277" r:id="rId24"/>
    <p:sldId id="278" r:id="rId25"/>
    <p:sldId id="279" r:id="rId26"/>
    <p:sldId id="266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373" r:id="rId40"/>
    <p:sldId id="294" r:id="rId41"/>
    <p:sldId id="295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94" r:id="rId50"/>
    <p:sldId id="395" r:id="rId51"/>
    <p:sldId id="398" r:id="rId52"/>
    <p:sldId id="399" r:id="rId53"/>
    <p:sldId id="400" r:id="rId54"/>
    <p:sldId id="401" r:id="rId55"/>
    <p:sldId id="402" r:id="rId56"/>
    <p:sldId id="403" r:id="rId57"/>
    <p:sldId id="404" r:id="rId58"/>
    <p:sldId id="405" r:id="rId59"/>
    <p:sldId id="406" r:id="rId60"/>
    <p:sldId id="412" r:id="rId61"/>
    <p:sldId id="413" r:id="rId62"/>
    <p:sldId id="414" r:id="rId63"/>
    <p:sldId id="415" r:id="rId64"/>
    <p:sldId id="416" r:id="rId65"/>
    <p:sldId id="418" r:id="rId66"/>
    <p:sldId id="419" r:id="rId67"/>
    <p:sldId id="420" r:id="rId68"/>
    <p:sldId id="421" r:id="rId69"/>
    <p:sldId id="422" r:id="rId70"/>
    <p:sldId id="423" r:id="rId71"/>
    <p:sldId id="424" r:id="rId72"/>
    <p:sldId id="427" r:id="rId73"/>
    <p:sldId id="428" r:id="rId74"/>
    <p:sldId id="429" r:id="rId75"/>
    <p:sldId id="432" r:id="rId76"/>
    <p:sldId id="433" r:id="rId77"/>
    <p:sldId id="434" r:id="rId78"/>
    <p:sldId id="441" r:id="rId79"/>
    <p:sldId id="442" r:id="rId80"/>
    <p:sldId id="443" r:id="rId81"/>
    <p:sldId id="435" r:id="rId82"/>
    <p:sldId id="436" r:id="rId83"/>
    <p:sldId id="437" r:id="rId84"/>
    <p:sldId id="438" r:id="rId85"/>
    <p:sldId id="439" r:id="rId86"/>
    <p:sldId id="446" r:id="rId87"/>
  </p:sldIdLst>
  <p:sldSz cx="9144000" cy="6858000" type="screen4x3"/>
  <p:notesSz cx="6858000" cy="9715500"/>
  <p:defaultTextStyle>
    <a:defPPr>
      <a:defRPr lang="is-I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0" autoAdjust="0"/>
    <p:restoredTop sz="94660"/>
  </p:normalViewPr>
  <p:slideViewPr>
    <p:cSldViewPr>
      <p:cViewPr varScale="1">
        <p:scale>
          <a:sx n="106" d="100"/>
          <a:sy n="106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notesViewPr>
    <p:cSldViewPr>
      <p:cViewPr varScale="1">
        <p:scale>
          <a:sx n="82" d="100"/>
          <a:sy n="82" d="100"/>
        </p:scale>
        <p:origin x="-2010" y="-84"/>
      </p:cViewPr>
      <p:guideLst>
        <p:guide orient="horz" pos="306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27317C-251C-400F-8903-0CDB9A8606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s-I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6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837A12-BE62-45ED-8A88-10746A90FB81}" type="slidenum">
              <a:rPr lang="is-IS"/>
              <a:pPr/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0ECB1-1CC3-42C3-A675-D3AADD8300B0}" type="slidenum">
              <a:rPr lang="is-IS"/>
              <a:pPr/>
              <a:t>1</a:t>
            </a:fld>
            <a:endParaRPr lang="is-I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924175"/>
            <a:ext cx="7200900" cy="1008063"/>
          </a:xfrm>
        </p:spPr>
        <p:txBody>
          <a:bodyPr/>
          <a:lstStyle>
            <a:lvl1pPr>
              <a:defRPr/>
            </a:lvl1pPr>
          </a:lstStyle>
          <a:p>
            <a:r>
              <a:rPr lang="is-I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is-IS"/>
              <a:t>Click to edit Master subtitle style</a:t>
            </a:r>
          </a:p>
        </p:txBody>
      </p:sp>
      <p:pic>
        <p:nvPicPr>
          <p:cNvPr id="4108" name="Picture 12" descr="SEDLOGR"/>
          <p:cNvPicPr>
            <a:picLocks noChangeAspect="1" noChangeArrowheads="1"/>
          </p:cNvPicPr>
          <p:nvPr userDrawn="1"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Text Box 14"/>
          <p:cNvSpPr txBox="1">
            <a:spLocks noChangeArrowheads="1"/>
          </p:cNvSpPr>
          <p:nvPr userDrawn="1"/>
        </p:nvSpPr>
        <p:spPr bwMode="auto">
          <a:xfrm>
            <a:off x="1187450" y="1052513"/>
            <a:ext cx="3816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s-IS" sz="3400">
                <a:solidFill>
                  <a:schemeClr val="bg1"/>
                </a:solidFill>
              </a:rPr>
              <a:t>Seðlabanki Íslands</a:t>
            </a:r>
          </a:p>
        </p:txBody>
      </p:sp>
      <p:sp>
        <p:nvSpPr>
          <p:cNvPr id="4111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A55A5-3AB3-483C-A0DB-75636DC1376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63500"/>
            <a:ext cx="2141537" cy="6389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63500"/>
            <a:ext cx="6275388" cy="6389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D3F6A-9209-417C-9657-7B7EEA7BBC2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D4248-8296-41F0-9D5C-A8BDD833468F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C2363-E3BB-4AA4-A3F5-1ED41128A0E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08050"/>
            <a:ext cx="4208463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908050"/>
            <a:ext cx="4208462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0AF03-6500-4681-8BBD-93F4F83F5901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274B9-1AE2-406E-B205-9AE439C709B5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641CB-D72A-413F-BAF1-1B517E13370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E77CA-77FE-4266-8E59-33004F899398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433E7-266E-4549-8BEF-B1BDF21A22A7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B7EBE-0FEC-486B-9136-9E9CF5DFF844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7771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08050"/>
            <a:ext cx="85693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364908A8-0716-4727-81C9-2B45D770F9BC}" type="slidenum">
              <a:rPr lang="is-IS"/>
              <a:pPr/>
              <a:t>‹#›</a:t>
            </a:fld>
            <a:endParaRPr lang="is-IS"/>
          </a:p>
        </p:txBody>
      </p:sp>
      <p:pic>
        <p:nvPicPr>
          <p:cNvPr id="1036" name="Picture 12" descr="SEDLOG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2463" y="115888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4763" y="0"/>
            <a:ext cx="76201" cy="685800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323850" y="692150"/>
            <a:ext cx="7773988" cy="396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060575"/>
            <a:ext cx="6408737" cy="1800225"/>
          </a:xfrm>
          <a:noFill/>
          <a:ln/>
        </p:spPr>
        <p:txBody>
          <a:bodyPr/>
          <a:lstStyle/>
          <a:p>
            <a:r>
              <a:rPr lang="is-IS" sz="3000" dirty="0"/>
              <a:t>Peningamál </a:t>
            </a:r>
            <a:r>
              <a:rPr lang="is-IS" sz="3000" dirty="0" smtClean="0"/>
              <a:t>2011/2</a:t>
            </a:r>
            <a:endParaRPr lang="en-US" sz="3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6400800" cy="1752600"/>
          </a:xfrm>
          <a:noFill/>
          <a:ln/>
        </p:spPr>
        <p:txBody>
          <a:bodyPr/>
          <a:lstStyle/>
          <a:p>
            <a:r>
              <a:rPr lang="is-IS" dirty="0" err="1"/>
              <a:t>Powerpoint</a:t>
            </a:r>
            <a:r>
              <a:rPr lang="is-IS" dirty="0"/>
              <a:t> myndir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</a:t>
            </a:r>
            <a:r>
              <a:rPr lang="is-IS" sz="2800" dirty="0" smtClean="0"/>
              <a:t>Efnahagshorfur og helstu óvissuþættir</a:t>
            </a:r>
            <a:endParaRPr lang="en-US" sz="2800" dirty="0"/>
          </a:p>
        </p:txBody>
      </p:sp>
      <p:pic>
        <p:nvPicPr>
          <p:cNvPr id="9218" name="Picture 2" descr="X:\Peningamál\2011\2011#2\PNG\PM112-I-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1526" y="1148305"/>
            <a:ext cx="4400948" cy="46569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</a:t>
            </a:r>
            <a:r>
              <a:rPr lang="is-IS" sz="2800" dirty="0" smtClean="0"/>
              <a:t>Efnahagshorfur og helstu óvissuþættir</a:t>
            </a:r>
            <a:endParaRPr lang="en-US" sz="2800" dirty="0"/>
          </a:p>
        </p:txBody>
      </p:sp>
      <p:pic>
        <p:nvPicPr>
          <p:cNvPr id="10242" name="Picture 2" descr="X:\Peningamál\2011\2011#2\PNG\PM112-I-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4868" y="1164523"/>
            <a:ext cx="3974264" cy="45289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</a:t>
            </a:r>
            <a:r>
              <a:rPr lang="is-IS" sz="2800" dirty="0" smtClean="0"/>
              <a:t>Efnahagshorfur og helstu óvissuþættir</a:t>
            </a:r>
            <a:endParaRPr lang="en-US" sz="2800" dirty="0"/>
          </a:p>
        </p:txBody>
      </p:sp>
      <p:pic>
        <p:nvPicPr>
          <p:cNvPr id="11266" name="Picture 2" descr="X:\Peningamál\2011\2011#2\PNG\PM112-I-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9629" y="1109663"/>
            <a:ext cx="4004741" cy="4638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</a:t>
            </a:r>
            <a:r>
              <a:rPr lang="is-IS" sz="2800" dirty="0" smtClean="0"/>
              <a:t>Efnahagshorfur og helstu óvissuþættir</a:t>
            </a:r>
            <a:endParaRPr lang="en-US" sz="2800" dirty="0"/>
          </a:p>
        </p:txBody>
      </p:sp>
      <p:pic>
        <p:nvPicPr>
          <p:cNvPr id="12290" name="Picture 2" descr="X:\Peningamál\2011\2011#2\PNG\PM112-I-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9629" y="1012135"/>
            <a:ext cx="4004741" cy="48337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</a:t>
            </a:r>
            <a:r>
              <a:rPr lang="is-IS" sz="2800" dirty="0" smtClean="0"/>
              <a:t>Efnahagshorfur og helstu óvissuþættir</a:t>
            </a:r>
            <a:endParaRPr lang="en-US" sz="2800" dirty="0"/>
          </a:p>
        </p:txBody>
      </p:sp>
      <p:pic>
        <p:nvPicPr>
          <p:cNvPr id="13314" name="Picture 2" descr="X:\Peningamál\2011\2011#2\PNG\PM112-I-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1820" y="1033470"/>
            <a:ext cx="3980359" cy="4791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</a:t>
            </a:r>
            <a:r>
              <a:rPr lang="is-IS" sz="2800" dirty="0" smtClean="0"/>
              <a:t>Efnahagshorfur og helstu óvissuþættir</a:t>
            </a:r>
            <a:endParaRPr lang="en-US" sz="2800" dirty="0"/>
          </a:p>
        </p:txBody>
      </p:sp>
      <p:pic>
        <p:nvPicPr>
          <p:cNvPr id="14338" name="Picture 2" descr="X:\Peningamál\2011\2011#2\PNG\PM112-I-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2298" y="923751"/>
            <a:ext cx="3919404" cy="50104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en-US" sz="2800" dirty="0"/>
          </a:p>
        </p:txBody>
      </p:sp>
      <p:pic>
        <p:nvPicPr>
          <p:cNvPr id="15362" name="Picture 2" descr="X:\Peningamál\2011\2011#2\PNG\PM112-II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152" y="902416"/>
            <a:ext cx="4065696" cy="5053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en-US" sz="2800" dirty="0"/>
          </a:p>
        </p:txBody>
      </p:sp>
      <p:pic>
        <p:nvPicPr>
          <p:cNvPr id="16386" name="Picture 2" descr="X:\Peningamál\2011\2011#2\PNG\PM112-II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1820" y="954228"/>
            <a:ext cx="3980359" cy="4949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en-US" sz="2800" dirty="0"/>
          </a:p>
        </p:txBody>
      </p:sp>
      <p:pic>
        <p:nvPicPr>
          <p:cNvPr id="17410" name="Picture 2" descr="X:\Peningamál\2011\2011#2\PNG\PM112-II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865" y="820127"/>
            <a:ext cx="4102269" cy="5217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 Ytri skilyrði og útflutningur</a:t>
            </a:r>
            <a:endParaRPr lang="en-US" sz="2800" dirty="0"/>
          </a:p>
        </p:txBody>
      </p:sp>
      <p:pic>
        <p:nvPicPr>
          <p:cNvPr id="18434" name="Picture 2" descr="X:\Peningamál\2011\2011#2\PNG\PM112-II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7817" y="1015183"/>
            <a:ext cx="4108365" cy="48276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</a:t>
            </a:r>
            <a:r>
              <a:rPr lang="is-IS" sz="2800" dirty="0" smtClean="0"/>
              <a:t>Efnahagshorfur og helstu óvissuþættir</a:t>
            </a:r>
            <a:endParaRPr lang="en-US" sz="2800" dirty="0"/>
          </a:p>
        </p:txBody>
      </p:sp>
      <p:pic>
        <p:nvPicPr>
          <p:cNvPr id="1026" name="Picture 2" descr="X:\Peningamál\2011\2011#2\PNG\PM112-I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109947"/>
            <a:ext cx="4004741" cy="5748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II Ytri skilyrði og útflutningur</a:t>
            </a:r>
            <a:endParaRPr lang="en-US" sz="2800"/>
          </a:p>
        </p:txBody>
      </p:sp>
      <p:pic>
        <p:nvPicPr>
          <p:cNvPr id="19458" name="Picture 2" descr="X:\Peningamál\2011\2011#2\PNG\PM112-II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770" y="887178"/>
            <a:ext cx="4114460" cy="5083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II Ytri skilyrði og útflutningur</a:t>
            </a:r>
            <a:endParaRPr lang="en-US" sz="2800"/>
          </a:p>
        </p:txBody>
      </p:sp>
      <p:pic>
        <p:nvPicPr>
          <p:cNvPr id="20482" name="Picture 2" descr="X:\Peningamál\2011\2011#2\PNG\PM112-II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8380" y="1054804"/>
            <a:ext cx="4547240" cy="474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II Ytri skilyrði og útflutningur</a:t>
            </a:r>
            <a:endParaRPr lang="en-US" sz="2800"/>
          </a:p>
        </p:txBody>
      </p:sp>
      <p:pic>
        <p:nvPicPr>
          <p:cNvPr id="21506" name="Picture 2" descr="X:\Peningamál\2011\2011#2\PNG\PM112-II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969750"/>
            <a:ext cx="4144938" cy="5888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II Ytri skilyrði og útflutningur</a:t>
            </a:r>
            <a:endParaRPr lang="en-US" sz="2800"/>
          </a:p>
        </p:txBody>
      </p:sp>
      <p:pic>
        <p:nvPicPr>
          <p:cNvPr id="22530" name="Picture 2" descr="X:\Peningamál\2011\2011#2\PNG\PM112-II-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6961" y="1204144"/>
            <a:ext cx="4090078" cy="4449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II Ytri skilyrði og útflutningur</a:t>
            </a:r>
            <a:endParaRPr lang="en-US" sz="2800"/>
          </a:p>
        </p:txBody>
      </p:sp>
      <p:pic>
        <p:nvPicPr>
          <p:cNvPr id="23554" name="Picture 2" descr="X:\Peningamál\2011\2011#2\PNG\PM112-II-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980728"/>
            <a:ext cx="4248561" cy="53945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en-US" sz="2800" dirty="0"/>
          </a:p>
        </p:txBody>
      </p:sp>
      <p:pic>
        <p:nvPicPr>
          <p:cNvPr id="24578" name="Picture 2" descr="X:\Peningamál\2011\2011#2\PNG\PM112-III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980728"/>
            <a:ext cx="4004741" cy="54615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en-US" sz="2800" dirty="0"/>
          </a:p>
        </p:txBody>
      </p:sp>
      <p:pic>
        <p:nvPicPr>
          <p:cNvPr id="25602" name="Picture 2" descr="X:\Peningamál\2011\2011#2\PNG\PM112-III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5247" y="740886"/>
            <a:ext cx="4053505" cy="5376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en-US" sz="2800" dirty="0"/>
          </a:p>
        </p:txBody>
      </p:sp>
      <p:pic>
        <p:nvPicPr>
          <p:cNvPr id="26626" name="Picture 2" descr="X:\Peningamál\2011\2011#2\PNG\PM112-III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9629" y="1015183"/>
            <a:ext cx="4004741" cy="48276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III Fjármálaleg skilyrði</a:t>
            </a:r>
            <a:endParaRPr lang="en-US" sz="2800"/>
          </a:p>
        </p:txBody>
      </p:sp>
      <p:pic>
        <p:nvPicPr>
          <p:cNvPr id="27650" name="Picture 2" descr="X:\Peningamál\2011\2011#2\PNG\PM112-III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5345" y="1155380"/>
            <a:ext cx="3913309" cy="4547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III Fjármálaleg skilyrði</a:t>
            </a:r>
            <a:endParaRPr lang="en-US" sz="2800"/>
          </a:p>
        </p:txBody>
      </p:sp>
      <p:pic>
        <p:nvPicPr>
          <p:cNvPr id="28674" name="Picture 2" descr="X:\Peningamál\2011\2011#2\PNG\PM112-III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2958" y="1548539"/>
            <a:ext cx="4218084" cy="3760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</a:t>
            </a:r>
            <a:r>
              <a:rPr lang="is-IS" sz="2800" dirty="0" smtClean="0"/>
              <a:t>Efnahagshorfur og helstu óvissuþættir</a:t>
            </a:r>
            <a:endParaRPr lang="en-US" sz="2800" dirty="0"/>
          </a:p>
        </p:txBody>
      </p:sp>
      <p:pic>
        <p:nvPicPr>
          <p:cNvPr id="2050" name="Picture 2" descr="X:\Peningamál\2011\2011#2\PNG\PM112-I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6961" y="1127950"/>
            <a:ext cx="4090078" cy="460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III Fjármálaleg skilyrði</a:t>
            </a:r>
            <a:endParaRPr lang="en-US" sz="2800"/>
          </a:p>
        </p:txBody>
      </p:sp>
      <p:pic>
        <p:nvPicPr>
          <p:cNvPr id="29698" name="Picture 2" descr="X:\Peningamál\2011\2011#2\PNG\PM112-III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300" y="960324"/>
            <a:ext cx="4016932" cy="4937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III Fjármálaleg skilyrði</a:t>
            </a:r>
            <a:endParaRPr lang="en-US" sz="2800"/>
          </a:p>
        </p:txBody>
      </p:sp>
      <p:pic>
        <p:nvPicPr>
          <p:cNvPr id="30722" name="Picture 2" descr="X:\Peningamál\2011\2011#2\PNG\PM112-III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1526" y="966419"/>
            <a:ext cx="4400948" cy="4925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III Fjármálaleg skilyrði</a:t>
            </a:r>
            <a:endParaRPr lang="en-US" sz="2800"/>
          </a:p>
        </p:txBody>
      </p:sp>
      <p:pic>
        <p:nvPicPr>
          <p:cNvPr id="31746" name="Picture 2" descr="X:\Peningamál\2011\2011#2\PNG\PM112-III-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9053" y="1505871"/>
            <a:ext cx="4205893" cy="3846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III Fjármálaleg skilyrði</a:t>
            </a:r>
            <a:endParaRPr lang="en-US" sz="2800"/>
          </a:p>
        </p:txBody>
      </p:sp>
      <p:pic>
        <p:nvPicPr>
          <p:cNvPr id="32770" name="Picture 2" descr="X:\Peningamál\2011\2011#2\PNG\PM112-III-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2958" y="823175"/>
            <a:ext cx="4218084" cy="5211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III Fjármálaleg skilyrði</a:t>
            </a:r>
            <a:endParaRPr lang="en-US" sz="2800"/>
          </a:p>
        </p:txBody>
      </p:sp>
      <p:pic>
        <p:nvPicPr>
          <p:cNvPr id="33794" name="Picture 2" descr="X:\Peningamál\2011\2011#2\PNG\PM112-III-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3913" y="1530253"/>
            <a:ext cx="4096174" cy="37974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III Fjármálaleg skilyrði</a:t>
            </a:r>
            <a:endParaRPr lang="en-US" sz="2800"/>
          </a:p>
        </p:txBody>
      </p:sp>
      <p:pic>
        <p:nvPicPr>
          <p:cNvPr id="34818" name="Picture 2" descr="X:\Peningamál\2011\2011#2\PNG\PM112-III-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5809" y="902416"/>
            <a:ext cx="4492381" cy="5053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III Fjármálaleg skilyrði</a:t>
            </a:r>
            <a:endParaRPr lang="en-US" sz="2800"/>
          </a:p>
        </p:txBody>
      </p:sp>
      <p:pic>
        <p:nvPicPr>
          <p:cNvPr id="35842" name="Picture 2" descr="X:\Peningamál\2011\2011#2\PNG\PM112-III-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980728"/>
            <a:ext cx="4199797" cy="5321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III Fjármálaleg skilyrði</a:t>
            </a:r>
            <a:endParaRPr lang="en-US" sz="2800"/>
          </a:p>
        </p:txBody>
      </p:sp>
      <p:pic>
        <p:nvPicPr>
          <p:cNvPr id="36866" name="Picture 2" descr="X:\Peningamál\2011\2011#2\PNG\PM112-III-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725" y="999944"/>
            <a:ext cx="3992550" cy="48581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III Fjármálaleg skilyrði</a:t>
            </a:r>
            <a:endParaRPr lang="en-US" sz="2800"/>
          </a:p>
        </p:txBody>
      </p:sp>
      <p:pic>
        <p:nvPicPr>
          <p:cNvPr id="37890" name="Picture 2" descr="X:\Peningamál\2011\2011#2\PNG\PM112-III-R-1M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836712"/>
            <a:ext cx="4176464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III Fjármálaleg skilyrði</a:t>
            </a:r>
            <a:endParaRPr lang="en-US" sz="2800"/>
          </a:p>
        </p:txBody>
      </p:sp>
      <p:pic>
        <p:nvPicPr>
          <p:cNvPr id="38914" name="Picture 2" descr="X:\Peningamál\2011\2011#2\PNG\PM112-III-R-1M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980728"/>
            <a:ext cx="4090078" cy="55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</a:t>
            </a:r>
            <a:r>
              <a:rPr lang="is-IS" sz="2800" dirty="0" smtClean="0"/>
              <a:t>Efnahagshorfur og helstu óvissuþættir</a:t>
            </a:r>
            <a:endParaRPr lang="en-US" sz="2800" dirty="0"/>
          </a:p>
        </p:txBody>
      </p:sp>
      <p:pic>
        <p:nvPicPr>
          <p:cNvPr id="3074" name="Picture 2" descr="X:\Peningamál\2011\2011#2\PNG\PM112-I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7817" y="1353483"/>
            <a:ext cx="4108365" cy="4151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III Fjármálaleg skilyrði</a:t>
            </a:r>
            <a:endParaRPr lang="en-US" sz="2800"/>
          </a:p>
        </p:txBody>
      </p:sp>
      <p:pic>
        <p:nvPicPr>
          <p:cNvPr id="39938" name="Picture 2" descr="X:\Peningamál\2011\2011#2\PNG\PM112-III-R-1M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980728"/>
            <a:ext cx="4364375" cy="5248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III Fjármálaleg skilyrði</a:t>
            </a:r>
            <a:endParaRPr lang="en-US" sz="2800"/>
          </a:p>
        </p:txBody>
      </p:sp>
      <p:pic>
        <p:nvPicPr>
          <p:cNvPr id="40962" name="Picture 2" descr="X:\Peningamál\2011\2011#2\PNG\PM112-III-R-1M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980728"/>
            <a:ext cx="4407044" cy="52665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IV Innlend eftirspurn og framleiðsla</a:t>
            </a:r>
            <a:endParaRPr lang="en-US" sz="2800"/>
          </a:p>
        </p:txBody>
      </p:sp>
      <p:pic>
        <p:nvPicPr>
          <p:cNvPr id="41986" name="Picture 2" descr="X:\Peningamál\2011\2011#2\PNG\PM112-IV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3435" y="1198048"/>
            <a:ext cx="4157129" cy="4461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IV Innlend eftirspurn og framleiðsla</a:t>
            </a:r>
            <a:endParaRPr lang="en-US" sz="2800"/>
          </a:p>
        </p:txBody>
      </p:sp>
      <p:pic>
        <p:nvPicPr>
          <p:cNvPr id="43010" name="Picture 2" descr="X:\Peningamál\2011\2011#2\PNG\PM112-IV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052736"/>
            <a:ext cx="4364375" cy="5583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IV Innlend eftirspurn og framleiðsla</a:t>
            </a:r>
            <a:endParaRPr lang="en-US" sz="2800"/>
          </a:p>
        </p:txBody>
      </p:sp>
      <p:pic>
        <p:nvPicPr>
          <p:cNvPr id="44034" name="Picture 2" descr="X:\Peningamál\2011\2011#2\PNG\PM112-IV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1722" y="1073090"/>
            <a:ext cx="4120556" cy="4711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IV Innlend eftirspurn og framleiðsla</a:t>
            </a:r>
            <a:endParaRPr lang="en-US" sz="2800"/>
          </a:p>
        </p:txBody>
      </p:sp>
      <p:pic>
        <p:nvPicPr>
          <p:cNvPr id="45058" name="Picture 2" descr="X:\Peningamál\2011\2011#2\PNG\PM112-IV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980728"/>
            <a:ext cx="4065696" cy="5546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IV Innlend eftirspurn og framleiðsla</a:t>
            </a:r>
            <a:endParaRPr lang="en-US" sz="2800"/>
          </a:p>
        </p:txBody>
      </p:sp>
      <p:pic>
        <p:nvPicPr>
          <p:cNvPr id="46082" name="Picture 2" descr="X:\Peningamál\2011\2011#2\PNG\PM112-IV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6385" y="914607"/>
            <a:ext cx="4291230" cy="5028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IV Innlend eftirspurn og framleiðsla</a:t>
            </a:r>
            <a:endParaRPr lang="en-US" sz="2800"/>
          </a:p>
        </p:txBody>
      </p:sp>
      <p:pic>
        <p:nvPicPr>
          <p:cNvPr id="47106" name="Picture 2" descr="X:\Peningamál\2011\2011#2\PNG\PM112-IV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5528" y="890225"/>
            <a:ext cx="4272943" cy="5077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IV Innlend eftirspurn og framleiðsla</a:t>
            </a:r>
            <a:endParaRPr lang="en-US" sz="2800" dirty="0"/>
          </a:p>
        </p:txBody>
      </p:sp>
      <p:pic>
        <p:nvPicPr>
          <p:cNvPr id="48130" name="Picture 2" descr="X:\Peningamál\2011\2011#2\PNG\PM112-IV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052736"/>
            <a:ext cx="4059601" cy="5613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49154" name="Picture 2" descr="X:\Peningamál\2011\2011#2\PNG\PM112-IV-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2559" y="908050"/>
            <a:ext cx="4131907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</a:t>
            </a:r>
            <a:r>
              <a:rPr lang="is-IS" sz="2800" dirty="0" smtClean="0"/>
              <a:t>Efnahagshorfur og helstu óvissuþættir</a:t>
            </a:r>
            <a:endParaRPr lang="en-US" sz="2800" dirty="0"/>
          </a:p>
        </p:txBody>
      </p:sp>
      <p:pic>
        <p:nvPicPr>
          <p:cNvPr id="4098" name="Picture 2" descr="X:\Peningamál\2011\2011#2\PNG\PM112-I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0388" y="1216335"/>
            <a:ext cx="4163224" cy="4425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50178" name="Picture 2" descr="X:\Peningamál\2011\2011#2\PNG\PM112-IV-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7287" y="908050"/>
            <a:ext cx="4182450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51202" name="Picture 2" descr="X:\Peningamál\2011\2011#2\PNG\PM112-IV-1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9189" y="1748346"/>
            <a:ext cx="3998646" cy="38645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52226" name="Picture 2" descr="X:\Peningamál\2011\2011#2\PNG\PM112-IV-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9569" y="1687391"/>
            <a:ext cx="4077887" cy="3986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53250" name="Picture 2" descr="X:\Peningamál\2011\2011#2\PNG\PM112-IV-1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858" y="1778824"/>
            <a:ext cx="3913309" cy="38035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54274" name="Picture 2" descr="X:\Peningamál\2011\2011#2\PNG\PM112-IV-1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6521" y="934598"/>
            <a:ext cx="4083983" cy="5492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55298" name="Picture 2" descr="X:\Peningamál\2011\2011#2\PNG\PM112-IV-1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091" y="1254611"/>
            <a:ext cx="4138842" cy="4852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56322" name="Picture 2" descr="X:\Peningamál\2011\2011#2\PNG\PM112-IV-1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3375" y="1117462"/>
            <a:ext cx="4230275" cy="5126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57346" name="Picture 2" descr="X:\Peningamál\2011\2011#2\PNG\PM112-IV-1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199" y="908050"/>
            <a:ext cx="4106626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58370" name="Picture 2" descr="X:\Peningamál\2011\2011#2\PNG\PM112-IV-1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3852" y="1297280"/>
            <a:ext cx="4169320" cy="4766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Fjármál hins opinbera</a:t>
            </a:r>
            <a:endParaRPr lang="is-IS" sz="2800" dirty="0"/>
          </a:p>
        </p:txBody>
      </p:sp>
      <p:pic>
        <p:nvPicPr>
          <p:cNvPr id="59394" name="Picture 2" descr="X:\Peningamál\2011\2011#2\PNG\PM112-V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2897" y="1120510"/>
            <a:ext cx="4291230" cy="51202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</a:t>
            </a:r>
            <a:r>
              <a:rPr lang="is-IS" sz="2800" dirty="0" smtClean="0"/>
              <a:t>Efnahagshorfur og helstu óvissuþættir</a:t>
            </a:r>
            <a:endParaRPr lang="en-US" sz="2800" dirty="0"/>
          </a:p>
        </p:txBody>
      </p:sp>
      <p:pic>
        <p:nvPicPr>
          <p:cNvPr id="5122" name="Picture 2" descr="X:\Peningamál\2011\2011#2\PNG\PM112-I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2199" y="1024326"/>
            <a:ext cx="4059601" cy="4809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Fjármál hins opinbera</a:t>
            </a:r>
            <a:endParaRPr lang="is-IS" sz="2800" dirty="0"/>
          </a:p>
        </p:txBody>
      </p:sp>
      <p:pic>
        <p:nvPicPr>
          <p:cNvPr id="60418" name="Picture 2" descr="X:\Peningamál\2011\2011#2\PNG\PM112-V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2897" y="1105271"/>
            <a:ext cx="4291230" cy="5150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Fjármál hins opinbera</a:t>
            </a:r>
            <a:endParaRPr lang="is-IS" sz="2800" dirty="0"/>
          </a:p>
        </p:txBody>
      </p:sp>
      <p:pic>
        <p:nvPicPr>
          <p:cNvPr id="61442" name="Picture 2" descr="X:\Peningamál\2011\2011#2\PNG\PM112-V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0706" y="1096128"/>
            <a:ext cx="4315612" cy="5168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Fjármál hins opinbera</a:t>
            </a:r>
            <a:endParaRPr lang="is-IS" sz="2800" dirty="0"/>
          </a:p>
        </p:txBody>
      </p:sp>
      <p:pic>
        <p:nvPicPr>
          <p:cNvPr id="62466" name="Picture 2" descr="X:\Peningamál\2011\2011#2\PNG\PM112-V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3473" y="1336900"/>
            <a:ext cx="4090078" cy="4687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Fjármál hins opinbera</a:t>
            </a:r>
            <a:endParaRPr lang="is-IS" sz="2800" dirty="0"/>
          </a:p>
        </p:txBody>
      </p:sp>
      <p:pic>
        <p:nvPicPr>
          <p:cNvPr id="63490" name="Picture 2" descr="X:\Peningamál\2011\2011#2\PNG\PM112-V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0425" y="1449667"/>
            <a:ext cx="4096174" cy="4461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64514" name="Picture 2" descr="X:\Peningamál\2011\2011#2\PNG\PM112-VI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903" y="1492336"/>
            <a:ext cx="4035219" cy="4376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65538" name="Picture 2" descr="X:\Peningamál\2011\2011#2\PNG\PM112-VI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4035" y="913263"/>
            <a:ext cx="4528954" cy="5534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66562" name="Picture 2" descr="X:\Peningamál\2011\2011#2\PNG\PM112-VI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6917" y="908050"/>
            <a:ext cx="4163190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67586" name="Picture 2" descr="X:\Peningamál\2011\2011#2\PNG\PM112-VI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7378" y="1373473"/>
            <a:ext cx="4102269" cy="46142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68610" name="Picture 2" descr="X:\Peningamál\2011\2011#2\PNG\PM112-VI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1526" y="1124902"/>
            <a:ext cx="4400948" cy="46081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69634" name="Picture 2" descr="X:\Peningamál\2011\2011#2\PNG\PM112-VI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980728"/>
            <a:ext cx="4236370" cy="5492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</a:t>
            </a:r>
            <a:r>
              <a:rPr lang="is-IS" sz="2800" dirty="0" smtClean="0"/>
              <a:t>Efnahagshorfur og helstu óvissuþættir</a:t>
            </a:r>
            <a:endParaRPr lang="en-US" sz="2800" dirty="0"/>
          </a:p>
        </p:txBody>
      </p:sp>
      <p:pic>
        <p:nvPicPr>
          <p:cNvPr id="6146" name="Picture 2" descr="X:\Peningamál\2011\2011#2\PNG\PM112-I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2199" y="1228526"/>
            <a:ext cx="4059601" cy="4400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70658" name="Picture 2" descr="X:\Peningamál\2011\2011#2\PNG\PM112-VII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5370" y="1032126"/>
            <a:ext cx="4486285" cy="52969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Ytri jöfnuður</a:t>
            </a:r>
            <a:endParaRPr lang="is-IS" sz="2800" dirty="0"/>
          </a:p>
        </p:txBody>
      </p:sp>
      <p:pic>
        <p:nvPicPr>
          <p:cNvPr id="71682" name="Picture 2" descr="X:\Peningamál\2011\2011#2\PNG\PM112-VII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664" y="1406999"/>
            <a:ext cx="4065696" cy="4547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Ytri jöfnuður</a:t>
            </a:r>
            <a:endParaRPr lang="is-IS" sz="2800" dirty="0"/>
          </a:p>
        </p:txBody>
      </p:sp>
      <p:pic>
        <p:nvPicPr>
          <p:cNvPr id="72706" name="Picture 2" descr="X:\Peningamál\2011\2011#2\PNG\PM112-VII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664" y="1531956"/>
            <a:ext cx="4065696" cy="4297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Ytri jöfnuður</a:t>
            </a:r>
            <a:endParaRPr lang="is-IS" sz="2800" dirty="0"/>
          </a:p>
        </p:txBody>
      </p:sp>
      <p:pic>
        <p:nvPicPr>
          <p:cNvPr id="73730" name="Picture 2" descr="X:\Peningamál\2011\2011#2\PNG\PM112-VII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9752" y="1382617"/>
            <a:ext cx="4437521" cy="45960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Ytri jöfnuður</a:t>
            </a:r>
            <a:endParaRPr lang="is-IS" sz="2800" dirty="0"/>
          </a:p>
        </p:txBody>
      </p:sp>
      <p:pic>
        <p:nvPicPr>
          <p:cNvPr id="74754" name="Picture 2" descr="X:\Peningamál\2011\2011#2\PNG\PM112-VII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9229" y="908050"/>
            <a:ext cx="4018566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75778" name="Picture 2" descr="X:\Peningamál\2011\2011#2\PNG\PM112-VIII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7025" y="908050"/>
            <a:ext cx="3762975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76802" name="Picture 2" descr="X:\Peningamál\2011\2011#2\PNG\PM112-VIII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7855" y="1160131"/>
            <a:ext cx="4041314" cy="5040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77826" name="Picture 2" descr="X:\Peningamál\2011\2011#2\PNG\PM112-VIII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8918" y="1422237"/>
            <a:ext cx="4041314" cy="4516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78850" name="Picture 2" descr="X:\Peningamál\2011\2011#2\PNG\PM112-VIII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1184" y="1138797"/>
            <a:ext cx="4254657" cy="5083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79874" name="Picture 2" descr="X:\Peningamál\2011\2011#2\PNG\PM112-VIII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664" y="1141844"/>
            <a:ext cx="4065696" cy="5077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</a:t>
            </a:r>
            <a:r>
              <a:rPr lang="is-IS" sz="2800" dirty="0" smtClean="0"/>
              <a:t>Efnahagshorfur og helstu óvissuþættir</a:t>
            </a:r>
            <a:endParaRPr lang="en-US" sz="2800" dirty="0"/>
          </a:p>
        </p:txBody>
      </p:sp>
      <p:pic>
        <p:nvPicPr>
          <p:cNvPr id="7170" name="Picture 2" descr="X:\Peningamál\2011\2011#2\PNG\PM112-I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6961" y="1231573"/>
            <a:ext cx="4090078" cy="43948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80898" name="Picture 2" descr="X:\Peningamál\2011\2011#2\PNG\PM112-VIII-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3010" y="908050"/>
            <a:ext cx="3791005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81922" name="Picture 2" descr="X:\Peningamál\2011\2011#2\PNG\PM112-VIII-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5945" y="1099176"/>
            <a:ext cx="4285134" cy="5162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82946" name="Picture 2" descr="X:\Peningamál\2011\2011#2\PNG\PM112-VIII-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4722" y="908050"/>
            <a:ext cx="3987581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83970" name="Picture 2" descr="X:\Peningamál\2011\2011#2\PNG\PM112-VIII-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052736"/>
            <a:ext cx="4144938" cy="5400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84994" name="Picture 2" descr="X:\Peningamál\2011\2011#2\PNG\PM112-VIII-1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6240" y="1297280"/>
            <a:ext cx="3864545" cy="4766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86018" name="Picture 2" descr="X:\Peningamál\2011\2011#2\PNG\PM112-VIII-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142" y="1333853"/>
            <a:ext cx="4004741" cy="4693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87042" name="Picture 2" descr="X:\Peningamál\2011\2011#2\PNG\PM112-VIII-1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142" y="1245468"/>
            <a:ext cx="4004741" cy="4870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 </a:t>
            </a:r>
            <a:r>
              <a:rPr lang="is-IS" sz="2800" dirty="0" smtClean="0"/>
              <a:t>Efnahagshorfur og helstu óvissuþættir</a:t>
            </a:r>
            <a:endParaRPr lang="en-US" sz="2800" dirty="0"/>
          </a:p>
        </p:txBody>
      </p:sp>
      <p:pic>
        <p:nvPicPr>
          <p:cNvPr id="8194" name="Picture 2" descr="X:\Peningamál\2011\2011#2\PNG\PM112-I-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6581" y="1259003"/>
            <a:ext cx="4010837" cy="43399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7672</TotalTime>
  <Words>364</Words>
  <Application>Microsoft Office PowerPoint</Application>
  <PresentationFormat>On-screen Show (4:3)</PresentationFormat>
  <Paragraphs>88</Paragraphs>
  <Slides>86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7" baseType="lpstr">
      <vt:lpstr>Default Design</vt:lpstr>
      <vt:lpstr>Peningamál 2011/2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V Fjármál hins opinbera</vt:lpstr>
      <vt:lpstr>V Fjármál hins opinbera</vt:lpstr>
      <vt:lpstr>V Fjármál hins opinbera</vt:lpstr>
      <vt:lpstr>V Fjármál hins opinbera</vt:lpstr>
      <vt:lpstr>V Fjármál hins opinbera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VII Ytri jöfnuður</vt:lpstr>
      <vt:lpstr>VII Ytri jöfnuður</vt:lpstr>
      <vt:lpstr>VII Ytri jöfnuður</vt:lpstr>
      <vt:lpstr>VII Ytri jöfnuður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</vt:vector>
  </TitlesOfParts>
  <Company>Seðlabanki Íslands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Þórarinn Gunnar Pétursson</dc:creator>
  <cp:lastModifiedBy>gudjon</cp:lastModifiedBy>
  <cp:revision>142</cp:revision>
  <dcterms:created xsi:type="dcterms:W3CDTF">2006-03-23T10:35:51Z</dcterms:created>
  <dcterms:modified xsi:type="dcterms:W3CDTF">2011-04-20T14:46:21Z</dcterms:modified>
</cp:coreProperties>
</file>