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3" r:id="rId3"/>
    <p:sldId id="334" r:id="rId4"/>
    <p:sldId id="326" r:id="rId5"/>
    <p:sldId id="337" r:id="rId6"/>
    <p:sldId id="338" r:id="rId7"/>
    <p:sldId id="339" r:id="rId8"/>
    <p:sldId id="340" r:id="rId9"/>
    <p:sldId id="341" r:id="rId10"/>
    <p:sldId id="327" r:id="rId11"/>
    <p:sldId id="330" r:id="rId12"/>
    <p:sldId id="328" r:id="rId13"/>
    <p:sldId id="329" r:id="rId14"/>
    <p:sldId id="331" r:id="rId15"/>
    <p:sldId id="336" r:id="rId16"/>
    <p:sldId id="342" r:id="rId17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FF"/>
    <a:srgbClr val="339933"/>
    <a:srgbClr val="00CC66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9599" autoAdjust="0"/>
  </p:normalViewPr>
  <p:slideViewPr>
    <p:cSldViewPr>
      <p:cViewPr>
        <p:scale>
          <a:sx n="66" d="100"/>
          <a:sy n="66" d="100"/>
        </p:scale>
        <p:origin x="-2298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t" anchorCtr="0" compatLnSpc="1">
            <a:prstTxWarp prst="textNoShape">
              <a:avLst/>
            </a:prstTxWarp>
          </a:bodyPr>
          <a:lstStyle>
            <a:lvl1pPr defTabSz="921983">
              <a:defRPr sz="1200"/>
            </a:lvl1pPr>
          </a:lstStyle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777" y="0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t" anchorCtr="0" compatLnSpc="1">
            <a:prstTxWarp prst="textNoShape">
              <a:avLst/>
            </a:prstTxWarp>
          </a:bodyPr>
          <a:lstStyle>
            <a:lvl1pPr algn="r" defTabSz="921983">
              <a:defRPr sz="1200"/>
            </a:lvl1pPr>
          </a:lstStyle>
          <a:p>
            <a:endParaRPr lang="en-US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224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b" anchorCtr="0" compatLnSpc="1">
            <a:prstTxWarp prst="textNoShape">
              <a:avLst/>
            </a:prstTxWarp>
          </a:bodyPr>
          <a:lstStyle>
            <a:lvl1pPr defTabSz="921983">
              <a:defRPr sz="1200"/>
            </a:lvl1pPr>
          </a:lstStyle>
          <a:p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777" y="9430224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b" anchorCtr="0" compatLnSpc="1">
            <a:prstTxWarp prst="textNoShape">
              <a:avLst/>
            </a:prstTxWarp>
          </a:bodyPr>
          <a:lstStyle>
            <a:lvl1pPr algn="r" defTabSz="921983">
              <a:defRPr sz="1200"/>
            </a:lvl1pPr>
          </a:lstStyle>
          <a:p>
            <a:fld id="{A545902D-56C9-4B19-98EF-B76841A91D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t" anchorCtr="0" compatLnSpc="1">
            <a:prstTxWarp prst="textNoShape">
              <a:avLst/>
            </a:prstTxWarp>
          </a:bodyPr>
          <a:lstStyle>
            <a:lvl1pPr defTabSz="921983">
              <a:defRPr sz="1200"/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777" y="0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t" anchorCtr="0" compatLnSpc="1">
            <a:prstTxWarp prst="textNoShape">
              <a:avLst/>
            </a:prstTxWarp>
          </a:bodyPr>
          <a:lstStyle>
            <a:lvl1pPr algn="r" defTabSz="921983">
              <a:defRPr sz="1200"/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29" y="4715907"/>
            <a:ext cx="5440021" cy="446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224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b" anchorCtr="0" compatLnSpc="1">
            <a:prstTxWarp prst="textNoShape">
              <a:avLst/>
            </a:prstTxWarp>
          </a:bodyPr>
          <a:lstStyle>
            <a:lvl1pPr defTabSz="921983">
              <a:defRPr sz="1200"/>
            </a:lvl1pPr>
          </a:lstStyle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777" y="9430224"/>
            <a:ext cx="2947331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8" tIns="46089" rIns="92178" bIns="46089" numCol="1" anchor="b" anchorCtr="0" compatLnSpc="1">
            <a:prstTxWarp prst="textNoShape">
              <a:avLst/>
            </a:prstTxWarp>
          </a:bodyPr>
          <a:lstStyle>
            <a:lvl1pPr algn="r" defTabSz="921983">
              <a:defRPr sz="1200"/>
            </a:lvl1pPr>
          </a:lstStyle>
          <a:p>
            <a:fld id="{BAE86A82-7F40-4E48-84F7-F5A17D21DA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ECAD1-A15E-47CD-B2B9-9D516D1FA65C}" type="slidenum">
              <a:rPr lang="en-US"/>
              <a:pPr/>
              <a:t>1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86A82-7F40-4E48-84F7-F5A17D21DA2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3F806-72A0-48C9-92B2-5A2ED7AFB196}" type="slidenum">
              <a:rPr lang="is-IS" smtClean="0"/>
              <a:pPr/>
              <a:t>3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2522A-4F7E-4D4F-9291-21772977357E}" type="slidenum">
              <a:rPr lang="en-US"/>
              <a:pPr/>
              <a:t>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2522A-4F7E-4D4F-9291-21772977357E}" type="slidenum">
              <a:rPr lang="en-US"/>
              <a:pPr/>
              <a:t>10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2522A-4F7E-4D4F-9291-21772977357E}" type="slidenum">
              <a:rPr lang="en-US"/>
              <a:pPr/>
              <a:t>11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2522A-4F7E-4D4F-9291-21772977357E}" type="slidenum">
              <a:rPr lang="en-US"/>
              <a:pPr/>
              <a:t>12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2522A-4F7E-4D4F-9291-21772977357E}" type="slidenum">
              <a:rPr lang="en-US"/>
              <a:pPr/>
              <a:t>13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2522A-4F7E-4D4F-9291-21772977357E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3F806-72A0-48C9-92B2-5A2ED7AFB196}" type="slidenum">
              <a:rPr lang="is-IS" smtClean="0"/>
              <a:pPr/>
              <a:t>15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7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908050"/>
            <a:ext cx="5040312" cy="936625"/>
          </a:xfrm>
          <a:prstGeom prst="rect">
            <a:avLst/>
          </a:prstGeom>
          <a:noFill/>
        </p:spPr>
      </p:pic>
      <p:sp>
        <p:nvSpPr>
          <p:cNvPr id="3737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9388" y="2924175"/>
            <a:ext cx="7200900" cy="1008063"/>
          </a:xfrm>
        </p:spPr>
        <p:txBody>
          <a:bodyPr/>
          <a:lstStyle>
            <a:lvl1pPr>
              <a:defRPr/>
            </a:lvl1pPr>
          </a:lstStyle>
          <a:p>
            <a:r>
              <a:rPr lang="is-IS"/>
              <a:t>Click to edit Master title style</a:t>
            </a:r>
          </a:p>
        </p:txBody>
      </p:sp>
      <p:sp>
        <p:nvSpPr>
          <p:cNvPr id="3737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365625"/>
            <a:ext cx="7200900" cy="1800225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is-IS"/>
              <a:t>Click to edit Master subtitle style</a:t>
            </a:r>
          </a:p>
        </p:txBody>
      </p:sp>
      <p:pic>
        <p:nvPicPr>
          <p:cNvPr id="373765" name="Picture 5" descr="SEDLOGR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</a:blip>
          <a:srcRect/>
          <a:stretch>
            <a:fillRect/>
          </a:stretch>
        </p:blipFill>
        <p:spPr bwMode="auto">
          <a:xfrm>
            <a:off x="250825" y="981075"/>
            <a:ext cx="792163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3766" name="Text Box 6"/>
          <p:cNvSpPr txBox="1">
            <a:spLocks noChangeArrowheads="1"/>
          </p:cNvSpPr>
          <p:nvPr/>
        </p:nvSpPr>
        <p:spPr bwMode="auto">
          <a:xfrm>
            <a:off x="1187450" y="1052513"/>
            <a:ext cx="38163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s-IS" sz="3400">
                <a:solidFill>
                  <a:schemeClr val="bg1"/>
                </a:solidFill>
              </a:rPr>
              <a:t>Seðlabanki Íslands</a:t>
            </a:r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179388" y="4076700"/>
            <a:ext cx="8564562" cy="90488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3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3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/>
      <p:bldP spid="37376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37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73764"/>
                        </p:tgtEl>
                      </p:cBhvr>
                    </p:animEffec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373764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67317-1867-4FD0-AAD6-C2E59E86A088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63500"/>
            <a:ext cx="2141537" cy="6389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63500"/>
            <a:ext cx="6275388" cy="6389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64033-5D19-41D0-9EFD-CB54FACB0D95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908050"/>
            <a:ext cx="4208463" cy="2695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3850" y="3756025"/>
            <a:ext cx="4208463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84713" y="908050"/>
            <a:ext cx="4208462" cy="5545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95288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79BE1FA8-6181-4BA6-94F5-1021F5C05748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908050"/>
            <a:ext cx="8569325" cy="5545138"/>
          </a:xfrm>
        </p:spPr>
        <p:txBody>
          <a:bodyPr/>
          <a:lstStyle/>
          <a:p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E2BE2D51-F5F8-4E56-A065-4CC2B3305EA0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208463" cy="5545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908050"/>
            <a:ext cx="4208462" cy="5545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288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F3555D55-903B-4829-9174-57BA016F4F58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208463" cy="5545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4713" y="908050"/>
            <a:ext cx="4208462" cy="2695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4713" y="3756025"/>
            <a:ext cx="4208462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95288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B3D41DB7-76C6-4592-9F04-6581176D7434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23850" y="63500"/>
            <a:ext cx="777716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908050"/>
            <a:ext cx="4208463" cy="2695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4713" y="908050"/>
            <a:ext cx="4208462" cy="2695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23850" y="3756025"/>
            <a:ext cx="4208463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4713" y="3756025"/>
            <a:ext cx="4208462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95288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B9E45762-AB19-4CD5-BC4A-A62F780B605C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8569325" cy="2695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" y="3756025"/>
            <a:ext cx="8569325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288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96850"/>
          </a:xfrm>
        </p:spPr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62158620-A559-4A70-BBEF-591BEED57756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9B070-57C7-4BC8-9EC7-CD7D25529F1F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7968D-102B-43A0-B18A-158051D6F638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908050"/>
            <a:ext cx="4208463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908050"/>
            <a:ext cx="4208462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01178-F795-497E-937E-99CD0FC989E5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1A9E2-EFB5-47D1-99DF-E85165C0CFCE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52539-5656-4D70-A14C-57C642B67231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B9C86-F9E9-46D8-82DA-AE41FCF9539F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711F0-AB0E-40D9-B7D7-33E5C0DD9DA6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16E95-8155-4F08-BD40-53FF33667640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63500"/>
            <a:ext cx="77771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title style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908050"/>
            <a:ext cx="85693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524625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s-I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4625"/>
            <a:ext cx="2895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2"/>
                </a:solidFill>
              </a:defRPr>
            </a:lvl1pPr>
          </a:lstStyle>
          <a:p>
            <a:endParaRPr lang="is-I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4625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F1FB96E9-230D-48D6-911D-A8DD422444B2}" type="slidenum">
              <a:rPr lang="is-IS"/>
              <a:pPr/>
              <a:t>‹#›</a:t>
            </a:fld>
            <a:endParaRPr lang="is-IS"/>
          </a:p>
        </p:txBody>
      </p:sp>
      <p:pic>
        <p:nvPicPr>
          <p:cNvPr id="372743" name="Picture 7" descr="SEDLOGR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272463" y="115888"/>
            <a:ext cx="757237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372744" name="Picture 8"/>
          <p:cNvPicPr>
            <a:picLocks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-4763" y="0"/>
            <a:ext cx="76201" cy="6858000"/>
          </a:xfrm>
          <a:prstGeom prst="rect">
            <a:avLst/>
          </a:prstGeom>
          <a:noFill/>
        </p:spPr>
      </p:pic>
      <p:sp>
        <p:nvSpPr>
          <p:cNvPr id="372745" name="Rectangle 9"/>
          <p:cNvSpPr>
            <a:spLocks noChangeArrowheads="1"/>
          </p:cNvSpPr>
          <p:nvPr/>
        </p:nvSpPr>
        <p:spPr bwMode="auto">
          <a:xfrm>
            <a:off x="323850" y="692150"/>
            <a:ext cx="7773988" cy="39688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</p:sldLayoutIdLst>
  <p:transition advClick="0"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205038"/>
            <a:ext cx="8208144" cy="1470025"/>
          </a:xfrm>
          <a:solidFill>
            <a:srgbClr val="FFFFFF">
              <a:alpha val="0"/>
            </a:srgbClr>
          </a:solidFill>
          <a:ln/>
        </p:spPr>
        <p:txBody>
          <a:bodyPr/>
          <a:lstStyle/>
          <a:p>
            <a:r>
              <a:rPr lang="is-IS" dirty="0" smtClean="0"/>
              <a:t>Hvað skuldar þjóðin?</a:t>
            </a:r>
            <a:br>
              <a:rPr lang="is-IS" dirty="0" smtClean="0"/>
            </a:br>
            <a:r>
              <a:rPr lang="is-IS" sz="2600" dirty="0" smtClean="0"/>
              <a:t>Hin dulda staða þjóðarbúsins og viðskiptajöfnuður </a:t>
            </a:r>
            <a:r>
              <a:rPr lang="is-IS" dirty="0" smtClean="0"/>
              <a:t/>
            </a:r>
            <a:br>
              <a:rPr lang="is-IS" dirty="0" smtClean="0"/>
            </a:br>
            <a:endParaRPr lang="en-US" b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221163"/>
            <a:ext cx="7272338" cy="1752600"/>
          </a:xfrm>
          <a:noFill/>
          <a:ln/>
        </p:spPr>
        <p:txBody>
          <a:bodyPr/>
          <a:lstStyle/>
          <a:p>
            <a:r>
              <a:rPr lang="is-IS" dirty="0" smtClean="0"/>
              <a:t>8. mars 2011</a:t>
            </a:r>
            <a:endParaRPr lang="is-IS" dirty="0"/>
          </a:p>
          <a:p>
            <a:r>
              <a:rPr lang="is-IS" sz="2600" dirty="0" smtClean="0"/>
              <a:t>Arnór Sighvatsson, Ásgeir Daníelsson, Daníel Svavarsson, Freyr Hermannsson, Gunnar Gunnarsson, Hrönn Helgadóttir, Regína Bjarnadóttir og Ríkarður Bergstað Ríkarðsson</a:t>
            </a:r>
          </a:p>
          <a:p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323850" y="765175"/>
            <a:ext cx="84963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endParaRPr lang="is-IS" sz="2800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72816"/>
            <a:ext cx="807355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7777163" cy="609600"/>
          </a:xfrm>
        </p:spPr>
        <p:txBody>
          <a:bodyPr/>
          <a:lstStyle/>
          <a:p>
            <a:r>
              <a:rPr lang="is-IS" sz="3000" dirty="0" smtClean="0"/>
              <a:t>Heildarskuldir</a:t>
            </a:r>
            <a:endParaRPr lang="en-US" sz="3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7777163" cy="864096"/>
          </a:xfrm>
        </p:spPr>
        <p:txBody>
          <a:bodyPr/>
          <a:lstStyle/>
          <a:p>
            <a:r>
              <a:rPr lang="is-IS" sz="3000" dirty="0" smtClean="0"/>
              <a:t>Erlendar skuldir hins opinbera ná hámarki 2011</a:t>
            </a:r>
            <a:endParaRPr lang="en-US" sz="3000" dirty="0"/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323850" y="765175"/>
            <a:ext cx="84963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endParaRPr lang="is-IS" sz="2800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817625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323850" y="765175"/>
            <a:ext cx="84963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endParaRPr lang="is-IS" sz="2800" b="1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16832"/>
            <a:ext cx="8405390" cy="282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7777163" cy="609600"/>
          </a:xfrm>
        </p:spPr>
        <p:txBody>
          <a:bodyPr/>
          <a:lstStyle/>
          <a:p>
            <a:r>
              <a:rPr lang="is-IS" sz="3000" dirty="0" smtClean="0"/>
              <a:t>Hrein staða þjóðarbúsins </a:t>
            </a:r>
            <a:endParaRPr lang="en-US" sz="3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323850" y="765175"/>
            <a:ext cx="84963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endParaRPr lang="is-IS" sz="2800" b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980728"/>
            <a:ext cx="8186461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7777163" cy="609600"/>
          </a:xfrm>
        </p:spPr>
        <p:txBody>
          <a:bodyPr/>
          <a:lstStyle/>
          <a:p>
            <a:r>
              <a:rPr lang="is-IS" sz="3000" dirty="0" smtClean="0"/>
              <a:t>Þáttatekjujöfnuður</a:t>
            </a:r>
            <a:endParaRPr lang="en-US" sz="3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323850" y="765175"/>
            <a:ext cx="84963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endParaRPr lang="is-IS" sz="2800" b="1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8540487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7992888" cy="609600"/>
          </a:xfrm>
        </p:spPr>
        <p:txBody>
          <a:bodyPr/>
          <a:lstStyle/>
          <a:p>
            <a:r>
              <a:rPr lang="is-IS" sz="3000" dirty="0" smtClean="0"/>
              <a:t>Undirliggjandi afgangur á viðskiptajöfnuði</a:t>
            </a:r>
            <a:endParaRPr lang="en-US" sz="3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Niðurstöður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 fontScale="77500" lnSpcReduction="20000"/>
          </a:bodyPr>
          <a:lstStyle/>
          <a:p>
            <a:r>
              <a:rPr lang="is-IS" dirty="0" smtClean="0"/>
              <a:t>Hrunið hefur gjörbreytt skuldastöðu Íslands</a:t>
            </a:r>
          </a:p>
          <a:p>
            <a:pPr lvl="1"/>
            <a:r>
              <a:rPr lang="is-IS" dirty="0" smtClean="0"/>
              <a:t>Skuldsett fyrirtæki hverfa af sviðinu en minna skuldsett fyrirtæki standa eftir</a:t>
            </a:r>
          </a:p>
          <a:p>
            <a:pPr lvl="1"/>
            <a:r>
              <a:rPr lang="is-IS" dirty="0" smtClean="0"/>
              <a:t>Erlendar skuldir munu lækka meira en sem nemur lækkun erlendra eigna innlendra aðila</a:t>
            </a:r>
          </a:p>
          <a:p>
            <a:pPr lvl="1"/>
            <a:r>
              <a:rPr lang="is-IS" dirty="0" smtClean="0"/>
              <a:t>Efnahagsreikningur þjóðarbúsins í heild sinni hefur skroppið saman</a:t>
            </a:r>
          </a:p>
          <a:p>
            <a:pPr lvl="2"/>
            <a:r>
              <a:rPr lang="is-IS" dirty="0" smtClean="0"/>
              <a:t>Dregur úr greiðsluflæðisáhættu </a:t>
            </a:r>
            <a:r>
              <a:rPr lang="is-IS" u="sng" dirty="0" smtClean="0"/>
              <a:t>til lengdar</a:t>
            </a:r>
          </a:p>
          <a:p>
            <a:pPr lvl="1"/>
            <a:r>
              <a:rPr lang="is-IS" dirty="0" smtClean="0"/>
              <a:t>Erlendar skuldir hins opinbera hafa hins vegar aukist</a:t>
            </a:r>
          </a:p>
          <a:p>
            <a:r>
              <a:rPr lang="is-IS" dirty="0" smtClean="0"/>
              <a:t>Hrein staða á bilinu 18-38% af VLF er langt frá því að vera ósjálfbær</a:t>
            </a:r>
          </a:p>
          <a:p>
            <a:r>
              <a:rPr lang="is-IS" dirty="0" smtClean="0"/>
              <a:t>Dulinn viðskiptaafgangur &gt; 10% af VLF er óþarflega mikill – endurspeglar litla fjármunamyndun</a:t>
            </a:r>
            <a:endParaRPr lang="is-I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777163" cy="609600"/>
          </a:xfrm>
        </p:spPr>
        <p:txBody>
          <a:bodyPr/>
          <a:lstStyle/>
          <a:p>
            <a:r>
              <a:rPr lang="is-IS" dirty="0" smtClean="0"/>
              <a:t>Hvað skuldar þjóðin?</a:t>
            </a:r>
            <a:br>
              <a:rPr lang="is-IS" dirty="0" smtClean="0"/>
            </a:br>
            <a:r>
              <a:rPr lang="is-IS" sz="3600" dirty="0" smtClean="0"/>
              <a:t> </a:t>
            </a:r>
            <a:r>
              <a:rPr lang="is-IS" sz="2400" dirty="0" smtClean="0"/>
              <a:t>Hin dulda staða þjóðarbúsins og viðskiptajöfnuður 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is-IS" sz="4000" dirty="0" smtClean="0"/>
              <a:t>Takk fyrir</a:t>
            </a:r>
            <a:endParaRPr lang="is-IS" sz="4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777163" cy="936104"/>
          </a:xfrm>
        </p:spPr>
        <p:txBody>
          <a:bodyPr>
            <a:noAutofit/>
          </a:bodyPr>
          <a:lstStyle/>
          <a:p>
            <a:r>
              <a:rPr lang="is-IS" sz="3100" dirty="0" smtClean="0"/>
              <a:t>Hrunið og efnahagsreikningur þjóðarbúsins</a:t>
            </a:r>
            <a:endParaRPr lang="is-I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464496"/>
          </a:xfrm>
        </p:spPr>
        <p:txBody>
          <a:bodyPr>
            <a:normAutofit fontScale="92500" lnSpcReduction="20000"/>
          </a:bodyPr>
          <a:lstStyle/>
          <a:p>
            <a:r>
              <a:rPr lang="is-IS" dirty="0" smtClean="0"/>
              <a:t>Gríðarleg útþensla efnahagsreiknings þjóðarbúsins 2003-2008 og hrun</a:t>
            </a:r>
          </a:p>
          <a:p>
            <a:r>
              <a:rPr lang="is-IS" dirty="0" smtClean="0"/>
              <a:t>Veldur óvissu um</a:t>
            </a:r>
          </a:p>
          <a:p>
            <a:pPr lvl="1"/>
            <a:r>
              <a:rPr lang="is-IS" dirty="0" smtClean="0"/>
              <a:t>Skuldbindingu á milli innlendra og erlendra aðila sem leiðir af ráðstöfun eigna þrotabúa </a:t>
            </a:r>
          </a:p>
          <a:p>
            <a:pPr lvl="2"/>
            <a:r>
              <a:rPr lang="is-IS" dirty="0" smtClean="0"/>
              <a:t>fallinna fjármálafyrirtækja</a:t>
            </a:r>
          </a:p>
          <a:p>
            <a:pPr lvl="2"/>
            <a:r>
              <a:rPr lang="is-IS" dirty="0" smtClean="0"/>
              <a:t>fallinna eignarhaldsfyrirtækja og annarra fyrirtækja í endurskipulagningu</a:t>
            </a:r>
          </a:p>
          <a:p>
            <a:r>
              <a:rPr lang="is-IS" dirty="0" smtClean="0"/>
              <a:t>Miklar skuldir eins fyrirtækis skekkja myndina</a:t>
            </a:r>
          </a:p>
          <a:p>
            <a:r>
              <a:rPr lang="is-IS" dirty="0" smtClean="0">
                <a:sym typeface="Symbol"/>
              </a:rPr>
              <a:t> </a:t>
            </a:r>
            <a:r>
              <a:rPr lang="is-IS" dirty="0" smtClean="0"/>
              <a:t>Uppgjör skv. alþjóðlegum stöðlum gefa villandi mynd</a:t>
            </a:r>
          </a:p>
          <a:p>
            <a:pPr lvl="1"/>
            <a:endParaRPr lang="is-I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Vandinn við alþjóðleg uppgjör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Skuldir sem ljóst er að aldrei verða greiddar teljast enn til skulda þjóðarbúsins</a:t>
            </a:r>
          </a:p>
          <a:p>
            <a:r>
              <a:rPr lang="is-IS" dirty="0" smtClean="0"/>
              <a:t>Áfallnir vextir á þessar skuldir teljast til þáttagjalda, þótt ljóst sé að þeir verði ekki greiddir</a:t>
            </a:r>
          </a:p>
          <a:p>
            <a:r>
              <a:rPr lang="is-IS" dirty="0" smtClean="0"/>
              <a:t>Erfitt er að meta óefnislegar eignir þekkingarfyrirtækja sem eru uppspretta tekjustreymis þeirra</a:t>
            </a:r>
          </a:p>
          <a:p>
            <a:r>
              <a:rPr lang="is-IS" dirty="0" smtClean="0"/>
              <a:t>Víkjandi skuldir eru metnar á sama hátt og aðrar skuldir þótt ljóst sé að greiðsluerfiðleikar fyrirtækis vegna þeirra sé fremur vandi skuldareiganda en fyrirtækis og innlend starfsemi þess geti aldrei staðið undir greiðslu skuldarinnar</a:t>
            </a:r>
            <a:endParaRPr lang="is-I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3500"/>
            <a:ext cx="7920558" cy="701204"/>
          </a:xfrm>
        </p:spPr>
        <p:txBody>
          <a:bodyPr/>
          <a:lstStyle/>
          <a:p>
            <a:r>
              <a:rPr lang="is-IS" sz="3000" dirty="0" smtClean="0"/>
              <a:t>Blaðran sem sprakk</a:t>
            </a:r>
            <a:endParaRPr lang="is-IS" sz="3000" dirty="0"/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323850" y="765175"/>
            <a:ext cx="84963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endParaRPr lang="is-I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96752"/>
            <a:ext cx="4017243" cy="5414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196752"/>
            <a:ext cx="4110475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77163" cy="936104"/>
          </a:xfrm>
        </p:spPr>
        <p:txBody>
          <a:bodyPr>
            <a:normAutofit fontScale="90000"/>
          </a:bodyPr>
          <a:lstStyle/>
          <a:p>
            <a:r>
              <a:rPr lang="is-IS" sz="3600" dirty="0" smtClean="0"/>
              <a:t>Hugmyndafræðin við</a:t>
            </a:r>
            <a:br>
              <a:rPr lang="is-IS" sz="3600" dirty="0" smtClean="0"/>
            </a:br>
            <a:r>
              <a:rPr lang="is-IS" sz="3600" dirty="0" smtClean="0"/>
              <a:t>stofnun nýju bankanna</a:t>
            </a:r>
            <a:endParaRPr lang="is-I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28800"/>
            <a:ext cx="8569325" cy="4824388"/>
          </a:xfrm>
        </p:spPr>
        <p:txBody>
          <a:bodyPr>
            <a:normAutofit/>
          </a:bodyPr>
          <a:lstStyle/>
          <a:p>
            <a:r>
              <a:rPr lang="is-IS" sz="2800" dirty="0" smtClean="0"/>
              <a:t>Gömlu bankarnir voru samblanda af innlendum og erlendum viðskiptabönkum</a:t>
            </a:r>
          </a:p>
          <a:p>
            <a:pPr lvl="1"/>
            <a:r>
              <a:rPr lang="is-IS" sz="2000" dirty="0" smtClean="0"/>
              <a:t>Fjármögnun var innlend og erlend</a:t>
            </a:r>
          </a:p>
          <a:p>
            <a:r>
              <a:rPr lang="is-IS" sz="2400" dirty="0" smtClean="0"/>
              <a:t>Nýju bankarnir voru settir saman úr</a:t>
            </a:r>
          </a:p>
          <a:p>
            <a:pPr lvl="1"/>
            <a:r>
              <a:rPr lang="is-IS" sz="2000" dirty="0" smtClean="0"/>
              <a:t>Innlendri innstæðufjármögnun</a:t>
            </a:r>
          </a:p>
          <a:p>
            <a:pPr lvl="1"/>
            <a:r>
              <a:rPr lang="is-IS" sz="2000" dirty="0" smtClean="0"/>
              <a:t>Innlendum eignum</a:t>
            </a:r>
          </a:p>
          <a:p>
            <a:pPr lvl="1"/>
            <a:r>
              <a:rPr lang="is-IS" sz="2000" dirty="0" smtClean="0"/>
              <a:t>Mismunur myndaði stöðu við gamla bankann</a:t>
            </a:r>
          </a:p>
          <a:p>
            <a:endParaRPr lang="is-IS" sz="2400" dirty="0" smtClean="0"/>
          </a:p>
          <a:p>
            <a:pPr>
              <a:buNone/>
            </a:pPr>
            <a:endParaRPr lang="is-IS" sz="2400" dirty="0" smtClean="0"/>
          </a:p>
          <a:p>
            <a:pPr lvl="1"/>
            <a:endParaRPr lang="is-IS" sz="2000" dirty="0" smtClean="0"/>
          </a:p>
          <a:p>
            <a:endParaRPr lang="is-IS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1277268"/>
          </a:xfrm>
        </p:spPr>
        <p:txBody>
          <a:bodyPr>
            <a:noAutofit/>
          </a:bodyPr>
          <a:lstStyle/>
          <a:p>
            <a:r>
              <a:rPr lang="is-IS" sz="4000" dirty="0" smtClean="0"/>
              <a:t>Hugmyndafræðin við</a:t>
            </a:r>
            <a:br>
              <a:rPr lang="is-IS" sz="4000" dirty="0" smtClean="0"/>
            </a:br>
            <a:r>
              <a:rPr lang="is-IS" sz="4000" dirty="0" smtClean="0"/>
              <a:t>að áætla stöðu þjóðarbúsins </a:t>
            </a:r>
            <a:endParaRPr lang="is-I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84784"/>
            <a:ext cx="8569325" cy="4968404"/>
          </a:xfrm>
        </p:spPr>
        <p:txBody>
          <a:bodyPr>
            <a:normAutofit/>
          </a:bodyPr>
          <a:lstStyle/>
          <a:p>
            <a:r>
              <a:rPr lang="is-IS" sz="2800" dirty="0" smtClean="0"/>
              <a:t>Skuldir gömlu bankanna verða ekki greiddar</a:t>
            </a:r>
          </a:p>
          <a:p>
            <a:r>
              <a:rPr lang="is-IS" sz="2800" dirty="0" smtClean="0"/>
              <a:t>Eignum gömlu bankanna verður dreift til kröfuhafa</a:t>
            </a:r>
          </a:p>
          <a:p>
            <a:r>
              <a:rPr lang="is-IS" sz="2800" dirty="0" smtClean="0"/>
              <a:t>Eignir gömlu bankanna eru innlendar og erlendar</a:t>
            </a:r>
          </a:p>
          <a:p>
            <a:r>
              <a:rPr lang="is-IS" sz="2800" dirty="0" smtClean="0"/>
              <a:t>Kröfuhafar gömlu bankanna eru innlendir og erlendir</a:t>
            </a:r>
          </a:p>
          <a:p>
            <a:endParaRPr lang="is-IS" sz="2800" dirty="0"/>
          </a:p>
          <a:p>
            <a:r>
              <a:rPr lang="is-IS" dirty="0" smtClean="0"/>
              <a:t>Greining á skiptingu eigna og krafna gefur mynd af endanlegri stöðu þjóðarbúsins</a:t>
            </a:r>
            <a:endParaRPr lang="is-I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1637308"/>
          </a:xfrm>
        </p:spPr>
        <p:txBody>
          <a:bodyPr>
            <a:normAutofit/>
          </a:bodyPr>
          <a:lstStyle/>
          <a:p>
            <a:r>
              <a:rPr lang="is-IS" dirty="0" smtClean="0"/>
              <a:t>Áætluð staða þjóðarbúsins</a:t>
            </a:r>
            <a:br>
              <a:rPr lang="is-IS" dirty="0" smtClean="0"/>
            </a:br>
            <a:r>
              <a:rPr lang="is-IS" sz="2600" dirty="0" smtClean="0"/>
              <a:t>vegna Glitnis, Kaupþings, Landsbankans &amp; Straums</a:t>
            </a:r>
            <a:endParaRPr lang="is-IS" sz="2600" dirty="0"/>
          </a:p>
        </p:txBody>
      </p:sp>
      <p:sp>
        <p:nvSpPr>
          <p:cNvPr id="12" name="Rounded Rectangle 11"/>
          <p:cNvSpPr/>
          <p:nvPr/>
        </p:nvSpPr>
        <p:spPr>
          <a:xfrm>
            <a:off x="1490045" y="1700808"/>
            <a:ext cx="1440160" cy="410445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3" name="Rounded Rectangle 12"/>
          <p:cNvSpPr/>
          <p:nvPr/>
        </p:nvSpPr>
        <p:spPr>
          <a:xfrm>
            <a:off x="3938317" y="1700808"/>
            <a:ext cx="1800200" cy="410445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4" name="Rectangle 13"/>
          <p:cNvSpPr/>
          <p:nvPr/>
        </p:nvSpPr>
        <p:spPr>
          <a:xfrm>
            <a:off x="697957" y="3861048"/>
            <a:ext cx="6912768" cy="1728192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5" name="Rectangle 14"/>
          <p:cNvSpPr/>
          <p:nvPr/>
        </p:nvSpPr>
        <p:spPr>
          <a:xfrm>
            <a:off x="697957" y="2348880"/>
            <a:ext cx="5112568" cy="720080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6" name="TextBox 15"/>
          <p:cNvSpPr txBox="1"/>
          <p:nvPr/>
        </p:nvSpPr>
        <p:spPr>
          <a:xfrm>
            <a:off x="1506869" y="1700808"/>
            <a:ext cx="1423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 smtClean="0"/>
              <a:t>Áætlaðar</a:t>
            </a:r>
          </a:p>
          <a:p>
            <a:pPr algn="ctr"/>
            <a:r>
              <a:rPr lang="is-IS" dirty="0" smtClean="0"/>
              <a:t>eignir</a:t>
            </a:r>
            <a:endParaRPr lang="is-IS" dirty="0"/>
          </a:p>
        </p:txBody>
      </p:sp>
      <p:sp>
        <p:nvSpPr>
          <p:cNvPr id="17" name="TextBox 16"/>
          <p:cNvSpPr txBox="1"/>
          <p:nvPr/>
        </p:nvSpPr>
        <p:spPr>
          <a:xfrm>
            <a:off x="3938317" y="170080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dirty="0" smtClean="0"/>
              <a:t>Áætluð skipting</a:t>
            </a:r>
          </a:p>
          <a:p>
            <a:pPr algn="ctr"/>
            <a:r>
              <a:rPr lang="is-IS" dirty="0" smtClean="0"/>
              <a:t>endurheimta</a:t>
            </a:r>
            <a:endParaRPr lang="is-IS" dirty="0"/>
          </a:p>
        </p:txBody>
      </p:sp>
      <p:sp>
        <p:nvSpPr>
          <p:cNvPr id="18" name="TextBox 17"/>
          <p:cNvSpPr txBox="1"/>
          <p:nvPr/>
        </p:nvSpPr>
        <p:spPr>
          <a:xfrm>
            <a:off x="697957" y="2508285"/>
            <a:ext cx="79208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s-IS" sz="1600" dirty="0" smtClean="0"/>
              <a:t>Erlent</a:t>
            </a:r>
            <a:endParaRPr lang="is-I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97957" y="4587225"/>
            <a:ext cx="86409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s-IS" sz="1600" dirty="0" smtClean="0"/>
              <a:t>Innlent</a:t>
            </a:r>
            <a:endParaRPr lang="is-I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490045" y="2508285"/>
            <a:ext cx="136640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s-IS" sz="1600" dirty="0" smtClean="0"/>
              <a:t>1.780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90045" y="4571836"/>
            <a:ext cx="1366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aseline="0" dirty="0" smtClean="0"/>
              <a:t>1.110</a:t>
            </a:r>
            <a:endParaRPr lang="is-I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938317" y="249289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dirty="0" smtClean="0"/>
              <a:t>2.457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38317" y="460261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aseline="0" dirty="0" smtClean="0"/>
              <a:t>434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14181" y="2924944"/>
            <a:ext cx="1515049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46100" dist="241300" dir="6840000" algn="t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/>
          </a:p>
        </p:txBody>
      </p:sp>
      <p:sp>
        <p:nvSpPr>
          <p:cNvPr id="25" name="TextBox 24"/>
          <p:cNvSpPr txBox="1"/>
          <p:nvPr/>
        </p:nvSpPr>
        <p:spPr>
          <a:xfrm>
            <a:off x="2627784" y="3152871"/>
            <a:ext cx="165618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s-IS" b="1" dirty="0" smtClean="0"/>
              <a:t>Áætlaðar eignir</a:t>
            </a:r>
            <a:r>
              <a:rPr lang="is-IS" b="1" baseline="0" dirty="0" smtClean="0"/>
              <a:t> og endurheimtur</a:t>
            </a:r>
          </a:p>
          <a:p>
            <a:pPr algn="ctr"/>
            <a:endParaRPr lang="is-IS" b="1" baseline="0" dirty="0" smtClean="0"/>
          </a:p>
        </p:txBody>
      </p:sp>
      <p:cxnSp>
        <p:nvCxnSpPr>
          <p:cNvPr id="26" name="Elbow Connector 25"/>
          <p:cNvCxnSpPr/>
          <p:nvPr/>
        </p:nvCxnSpPr>
        <p:spPr>
          <a:xfrm>
            <a:off x="2858197" y="2708920"/>
            <a:ext cx="360040" cy="216024"/>
          </a:xfrm>
          <a:prstGeom prst="bentConnector3">
            <a:avLst>
              <a:gd name="adj1" fmla="val 99985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84"/>
          <p:cNvCxnSpPr/>
          <p:nvPr/>
        </p:nvCxnSpPr>
        <p:spPr>
          <a:xfrm flipV="1">
            <a:off x="2786189" y="4581128"/>
            <a:ext cx="432048" cy="216024"/>
          </a:xfrm>
          <a:prstGeom prst="bentConnector3">
            <a:avLst>
              <a:gd name="adj1" fmla="val 100206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38517" y="3861048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dirty="0" smtClean="0"/>
              <a:t>Erlend skuld: 944</a:t>
            </a:r>
          </a:p>
          <a:p>
            <a:pPr>
              <a:lnSpc>
                <a:spcPct val="150000"/>
              </a:lnSpc>
            </a:pPr>
            <a:r>
              <a:rPr lang="is-IS" sz="1600" dirty="0" smtClean="0"/>
              <a:t>Erlend eign: 268</a:t>
            </a:r>
            <a:endParaRPr lang="is-IS" sz="1600" dirty="0"/>
          </a:p>
          <a:p>
            <a:pPr>
              <a:lnSpc>
                <a:spcPct val="150000"/>
              </a:lnSpc>
            </a:pPr>
            <a:r>
              <a:rPr lang="is-IS" sz="1600" dirty="0" smtClean="0"/>
              <a:t>Nettó staða:</a:t>
            </a:r>
            <a:endParaRPr lang="is-IS" sz="1600" dirty="0"/>
          </a:p>
          <a:p>
            <a:pPr algn="ctr"/>
            <a:r>
              <a:rPr lang="is-IS" sz="1600" b="1" dirty="0"/>
              <a:t>-</a:t>
            </a:r>
            <a:r>
              <a:rPr lang="is-IS" sz="1600" b="1" dirty="0" smtClean="0"/>
              <a:t>676 </a:t>
            </a:r>
            <a:r>
              <a:rPr lang="is-IS" sz="1600" b="1" dirty="0" err="1" smtClean="0"/>
              <a:t>ma.kr</a:t>
            </a:r>
            <a:r>
              <a:rPr lang="is-IS" sz="1600" b="1" dirty="0" smtClean="0"/>
              <a:t>.</a:t>
            </a:r>
            <a:endParaRPr lang="is-IS" sz="1600" b="1" dirty="0"/>
          </a:p>
          <a:p>
            <a:pPr algn="ctr"/>
            <a:r>
              <a:rPr lang="is-IS" sz="1600" b="1" dirty="0"/>
              <a:t>-</a:t>
            </a:r>
            <a:r>
              <a:rPr lang="is-IS" sz="1600" b="1" dirty="0" smtClean="0"/>
              <a:t>43% </a:t>
            </a:r>
            <a:r>
              <a:rPr lang="is-IS" sz="1600" b="1" dirty="0"/>
              <a:t>af VLF </a:t>
            </a:r>
            <a:r>
              <a:rPr lang="is-IS" sz="1600" b="1" dirty="0" smtClean="0"/>
              <a:t>2010</a:t>
            </a:r>
            <a:endParaRPr lang="is-IS" sz="1600" b="1" dirty="0"/>
          </a:p>
        </p:txBody>
      </p:sp>
      <p:sp>
        <p:nvSpPr>
          <p:cNvPr id="29" name="Right Arrow 28"/>
          <p:cNvSpPr/>
          <p:nvPr/>
        </p:nvSpPr>
        <p:spPr>
          <a:xfrm>
            <a:off x="7610725" y="3645024"/>
            <a:ext cx="835318" cy="216024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cxnSp>
        <p:nvCxnSpPr>
          <p:cNvPr id="30" name="Elbow Connector 29"/>
          <p:cNvCxnSpPr/>
          <p:nvPr/>
        </p:nvCxnSpPr>
        <p:spPr>
          <a:xfrm flipV="1">
            <a:off x="3650285" y="2708923"/>
            <a:ext cx="288032" cy="216021"/>
          </a:xfrm>
          <a:prstGeom prst="bentConnector3">
            <a:avLst>
              <a:gd name="adj1" fmla="val -2911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>
            <a:off x="3650285" y="4581128"/>
            <a:ext cx="288032" cy="216024"/>
          </a:xfrm>
          <a:prstGeom prst="bentConnector3">
            <a:avLst>
              <a:gd name="adj1" fmla="val 2049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34261" y="2348880"/>
            <a:ext cx="587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s-IS" sz="1600" dirty="0" smtClean="0"/>
              <a:t> 85%</a:t>
            </a:r>
            <a:endParaRPr lang="is-I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3362253" y="4797152"/>
            <a:ext cx="6799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s-IS" sz="1600" dirty="0" smtClean="0"/>
              <a:t>  15% </a:t>
            </a:r>
            <a:endParaRPr lang="is-I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7956" y="5877272"/>
            <a:ext cx="42340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100" dirty="0" smtClean="0"/>
              <a:t>Upphæðir í milljörðum íslenskra króna</a:t>
            </a:r>
          </a:p>
          <a:p>
            <a:r>
              <a:rPr lang="is-IS" sz="1100" dirty="0" smtClean="0"/>
              <a:t>Heimild: Seðlabanki Íslands</a:t>
            </a:r>
            <a:endParaRPr lang="is-I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3131840" y="400506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baseline="0" dirty="0" smtClean="0"/>
              <a:t>2.890</a:t>
            </a:r>
            <a:endParaRPr lang="is-I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 animBg="1"/>
      <p:bldP spid="25" grpId="0"/>
      <p:bldP spid="28" grpId="0"/>
      <p:bldP spid="32" grpId="0"/>
      <p:bldP spid="33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3850" y="63500"/>
            <a:ext cx="7777163" cy="1205260"/>
          </a:xfrm>
        </p:spPr>
        <p:txBody>
          <a:bodyPr>
            <a:normAutofit/>
          </a:bodyPr>
          <a:lstStyle/>
          <a:p>
            <a:r>
              <a:rPr lang="is-IS" sz="3600" dirty="0" smtClean="0"/>
              <a:t>Áætlaðar innlendar eignir</a:t>
            </a:r>
            <a:br>
              <a:rPr lang="is-IS" sz="3600" dirty="0" smtClean="0"/>
            </a:br>
            <a:r>
              <a:rPr lang="is-IS" sz="3600" dirty="0" smtClean="0"/>
              <a:t>föllnu bankanna</a:t>
            </a:r>
            <a:endParaRPr lang="is-IS" sz="3600" dirty="0"/>
          </a:p>
        </p:txBody>
      </p:sp>
      <p:sp>
        <p:nvSpPr>
          <p:cNvPr id="7" name="Rectangle 6"/>
          <p:cNvSpPr/>
          <p:nvPr/>
        </p:nvSpPr>
        <p:spPr>
          <a:xfrm>
            <a:off x="4860032" y="5517232"/>
            <a:ext cx="21602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grpSp>
        <p:nvGrpSpPr>
          <p:cNvPr id="2" name="Group 9"/>
          <p:cNvGrpSpPr/>
          <p:nvPr/>
        </p:nvGrpSpPr>
        <p:grpSpPr>
          <a:xfrm>
            <a:off x="4823520" y="1484784"/>
            <a:ext cx="4320480" cy="4279577"/>
            <a:chOff x="4644008" y="1556792"/>
            <a:chExt cx="4320480" cy="4279577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14733" y="1628800"/>
              <a:ext cx="4226315" cy="4207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Rectangle 7"/>
            <p:cNvSpPr/>
            <p:nvPr/>
          </p:nvSpPr>
          <p:spPr>
            <a:xfrm>
              <a:off x="4644008" y="1556792"/>
              <a:ext cx="4320480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s-IS"/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1628800"/>
          <a:ext cx="4427983" cy="4547360"/>
        </p:xfrm>
        <a:graphic>
          <a:graphicData uri="http://schemas.openxmlformats.org/drawingml/2006/table">
            <a:tbl>
              <a:tblPr/>
              <a:tblGrid>
                <a:gridCol w="173646"/>
                <a:gridCol w="3642778"/>
                <a:gridCol w="611559"/>
              </a:tblGrid>
              <a:tr h="379679">
                <a:tc>
                  <a:txBody>
                    <a:bodyPr/>
                    <a:lstStyle/>
                    <a:p>
                      <a:pPr algn="l" fontAlgn="b"/>
                      <a:endParaRPr lang="is-I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s-IS" sz="16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400" b="0" i="1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Ma.kr</a:t>
                      </a:r>
                      <a:r>
                        <a:rPr lang="is-IS" sz="14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Innstæður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is-IS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í </a:t>
                      </a:r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krónum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í </a:t>
                      </a:r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erlendum gjaldeyri hjá innlánsstofnunum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í </a:t>
                      </a:r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erlendum gjaldeyri hjá Seðlabanka Íslands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Lán til viðskiptavina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Lán til fjármálastofnana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Skuldabréf frá nýja </a:t>
                      </a:r>
                      <a:r>
                        <a:rPr lang="is-I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bankanum</a:t>
                      </a:r>
                    </a:p>
                    <a:p>
                      <a:pPr algn="l" fontAlgn="b"/>
                      <a:r>
                        <a:rPr lang="is-I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vegna </a:t>
                      </a:r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yfirfærslu eigna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Verðbréf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Eign í dóttur- og hlutdeildarfyrirtækjum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Aðrar eignir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6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Alls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s-I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84784"/>
          </a:xfrm>
        </p:spPr>
        <p:txBody>
          <a:bodyPr>
            <a:noAutofit/>
          </a:bodyPr>
          <a:lstStyle/>
          <a:p>
            <a:r>
              <a:rPr lang="is-IS" sz="3200" dirty="0" smtClean="0"/>
              <a:t>Smærri fjármálafyrirtæki og eignarhaldsfélög</a:t>
            </a:r>
            <a:endParaRPr lang="is-I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Eignarhaldsfélög í slitameðferð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s-IS" sz="2000" dirty="0" smtClean="0"/>
              <a:t>Hluti af innlendum endurheimtum renna til innlánsstofnana í slitameðferð</a:t>
            </a:r>
          </a:p>
          <a:p>
            <a:endParaRPr lang="is-I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Smærri fjármálafyrirtæki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84984"/>
            <a:ext cx="4987548" cy="313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s-IS" dirty="0" smtClean="0"/>
              <a:t>Mikið af eignum veðsettar og ganga beint upp í kröfur eða innstæðuskuldbindingar</a:t>
            </a:r>
          </a:p>
          <a:p>
            <a:r>
              <a:rPr lang="is-IS" dirty="0" smtClean="0"/>
              <a:t>Áætlað er að hrein áhrif á erlenda stöðu verði ekki meiri en 4% af VLF</a:t>
            </a:r>
          </a:p>
          <a:p>
            <a:endParaRPr lang="is-I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Sniðmót fyrir kynningar">
  <a:themeElements>
    <a:clrScheme name="PP Sniðmót fyrir kynninga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 Sniðmót fyrir kynning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 Sniðmót fyrir kynning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Sniðmót fyrir kynning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Sniðmót fyrir kynning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Sniðmót fyrir kynning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Sniðmót fyrir kynning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Sniðmót fyrir kynning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Sniðmót fyrir kynning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Sniðmót fyrir kynning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Sniðmót fyrir kynning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Sniðmót fyrir kynning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Sniðmót fyrir kynning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Sniðmót fyrir kynning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18589</TotalTime>
  <Words>503</Words>
  <Application>Microsoft Office PowerPoint</Application>
  <PresentationFormat>On-screen Show (4:3)</PresentationFormat>
  <Paragraphs>111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PP Sniðmót fyrir kynningar</vt:lpstr>
      <vt:lpstr>Hvað skuldar þjóðin? Hin dulda staða þjóðarbúsins og viðskiptajöfnuður  </vt:lpstr>
      <vt:lpstr>Hrunið og efnahagsreikningur þjóðarbúsins</vt:lpstr>
      <vt:lpstr>Vandinn við alþjóðleg uppgjör</vt:lpstr>
      <vt:lpstr>Blaðran sem sprakk</vt:lpstr>
      <vt:lpstr>Hugmyndafræðin við stofnun nýju bankanna</vt:lpstr>
      <vt:lpstr>Hugmyndafræðin við að áætla stöðu þjóðarbúsins </vt:lpstr>
      <vt:lpstr>Áætluð staða þjóðarbúsins vegna Glitnis, Kaupþings, Landsbankans &amp; Straums</vt:lpstr>
      <vt:lpstr>Áætlaðar innlendar eignir föllnu bankanna</vt:lpstr>
      <vt:lpstr>Smærri fjármálafyrirtæki og eignarhaldsfélög</vt:lpstr>
      <vt:lpstr>Heildarskuldir</vt:lpstr>
      <vt:lpstr>Erlendar skuldir hins opinbera ná hámarki 2011</vt:lpstr>
      <vt:lpstr>Hrein staða þjóðarbúsins </vt:lpstr>
      <vt:lpstr>Þáttatekjujöfnuður</vt:lpstr>
      <vt:lpstr>Undirliggjandi afgangur á viðskiptajöfnuði</vt:lpstr>
      <vt:lpstr>Niðurstöður</vt:lpstr>
      <vt:lpstr>Hvað skuldar þjóðin?  Hin dulda staða þjóðarbúsins og viðskiptajöfnuður </vt:lpstr>
    </vt:vector>
  </TitlesOfParts>
  <Company>Sedlabanki Islands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Peningamál 2006/1 Ytri skilyrði</dc:title>
  <dc:creator>Daníel Svavarsson</dc:creator>
  <cp:lastModifiedBy>stefanj</cp:lastModifiedBy>
  <cp:revision>550</cp:revision>
  <dcterms:created xsi:type="dcterms:W3CDTF">2006-02-21T10:12:25Z</dcterms:created>
  <dcterms:modified xsi:type="dcterms:W3CDTF">2011-03-08T16:40:49Z</dcterms:modified>
</cp:coreProperties>
</file>