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8" r:id="rId3"/>
    <p:sldId id="279" r:id="rId4"/>
    <p:sldId id="283" r:id="rId5"/>
    <p:sldId id="284" r:id="rId6"/>
    <p:sldId id="285" r:id="rId7"/>
    <p:sldId id="287" r:id="rId8"/>
    <p:sldId id="288" r:id="rId9"/>
    <p:sldId id="290" r:id="rId10"/>
    <p:sldId id="289" r:id="rId11"/>
    <p:sldId id="280" r:id="rId12"/>
    <p:sldId id="281" r:id="rId13"/>
    <p:sldId id="282" r:id="rId14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2331" autoAdjust="0"/>
  </p:normalViewPr>
  <p:slideViewPr>
    <p:cSldViewPr>
      <p:cViewPr varScale="1">
        <p:scale>
          <a:sx n="93" d="100"/>
          <a:sy n="93" d="100"/>
        </p:scale>
        <p:origin x="-15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elios\notendur$\freyr\M&#225;r\ASISA%20_%20For&#240;i%20og%20endurgrei&#240;slur%202010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8022139593662244E-2"/>
          <c:y val="6.132323016740835E-2"/>
          <c:w val="0.91025335374744709"/>
          <c:h val="0.66570289704652763"/>
        </c:manualLayout>
      </c:layout>
      <c:barChart>
        <c:barDir val="col"/>
        <c:grouping val="stacked"/>
        <c:ser>
          <c:idx val="0"/>
          <c:order val="0"/>
          <c:tx>
            <c:strRef>
              <c:f>'BIS201009'!$C$42</c:f>
              <c:strCache>
                <c:ptCount val="1"/>
                <c:pt idx="0">
                  <c:v>Forði að frádregnum skammtímaskuldbindingum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'BIS201009'!$C$43:$C$59</c:f>
              <c:numCache>
                <c:formatCode>General</c:formatCode>
                <c:ptCount val="17"/>
                <c:pt idx="0" formatCode="#,##0">
                  <c:v>1746.21900903644</c:v>
                </c:pt>
              </c:numCache>
            </c:numRef>
          </c:val>
        </c:ser>
        <c:ser>
          <c:idx val="1"/>
          <c:order val="1"/>
          <c:tx>
            <c:strRef>
              <c:f>'BIS201009'!$D$42</c:f>
              <c:strCache>
                <c:ptCount val="1"/>
                <c:pt idx="0">
                  <c:v>Aukning forða vegna Avens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'BIS201009'!$D$43:$D$59</c:f>
              <c:numCache>
                <c:formatCode>General</c:formatCode>
                <c:ptCount val="17"/>
                <c:pt idx="0" formatCode="#,##0">
                  <c:v>452.5</c:v>
                </c:pt>
              </c:numCache>
            </c:numRef>
          </c:val>
        </c:ser>
        <c:ser>
          <c:idx val="2"/>
          <c:order val="2"/>
          <c:tx>
            <c:strRef>
              <c:f>'BIS201009'!$E$42</c:f>
              <c:strCache>
                <c:ptCount val="1"/>
                <c:pt idx="0">
                  <c:v>Reiðufé vegna sölu á FIH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'BIS201009'!$E$43:$E$59</c:f>
              <c:numCache>
                <c:formatCode>General</c:formatCode>
                <c:ptCount val="17"/>
                <c:pt idx="0" formatCode="#,##0">
                  <c:v>255</c:v>
                </c:pt>
              </c:numCache>
            </c:numRef>
          </c:val>
        </c:ser>
        <c:ser>
          <c:idx val="3"/>
          <c:order val="3"/>
          <c:tx>
            <c:strRef>
              <c:f>'BIS201009'!$F$42</c:f>
              <c:strCache>
                <c:ptCount val="1"/>
                <c:pt idx="0">
                  <c:v>Aðgengileg lán í framhaldi af þriðju endurskoðun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'BIS201009'!$F$43:$F$59</c:f>
              <c:numCache>
                <c:formatCode>General</c:formatCode>
                <c:ptCount val="17"/>
                <c:pt idx="0" formatCode="#,##0">
                  <c:v>620.19194395796853</c:v>
                </c:pt>
              </c:numCache>
            </c:numRef>
          </c:val>
        </c:ser>
        <c:ser>
          <c:idx val="4"/>
          <c:order val="4"/>
          <c:tx>
            <c:strRef>
              <c:f>'BIS201009'!$G$42</c:f>
              <c:strCache>
                <c:ptCount val="1"/>
                <c:pt idx="0">
                  <c:v>Aðgengileg lán í framhaldi af fjórðu endurskoðun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'BIS201009'!$G$43:$G$59</c:f>
              <c:numCache>
                <c:formatCode>General</c:formatCode>
                <c:ptCount val="17"/>
                <c:pt idx="0" formatCode="#,##0">
                  <c:v>1131.9780560420331</c:v>
                </c:pt>
              </c:numCache>
            </c:numRef>
          </c:val>
        </c:ser>
        <c:ser>
          <c:idx val="5"/>
          <c:order val="5"/>
          <c:tx>
            <c:strRef>
              <c:f>'BIS201009'!$H$42</c:f>
              <c:strCache>
                <c:ptCount val="1"/>
              </c:strCache>
            </c:strRef>
          </c:tx>
          <c:spPr>
            <a:noFill/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'BIS201009'!$H$43:$H$59</c:f>
              <c:numCache>
                <c:formatCode>General</c:formatCode>
                <c:ptCount val="17"/>
                <c:pt idx="2">
                  <c:v>101</c:v>
                </c:pt>
                <c:pt idx="3">
                  <c:v>1276</c:v>
                </c:pt>
                <c:pt idx="4">
                  <c:v>1992</c:v>
                </c:pt>
                <c:pt idx="5">
                  <c:v>2592</c:v>
                </c:pt>
                <c:pt idx="6">
                  <c:v>3343</c:v>
                </c:pt>
                <c:pt idx="7">
                  <c:v>4102</c:v>
                </c:pt>
                <c:pt idx="8">
                  <c:v>4606</c:v>
                </c:pt>
                <c:pt idx="9">
                  <c:v>4960</c:v>
                </c:pt>
                <c:pt idx="10">
                  <c:v>5289</c:v>
                </c:pt>
                <c:pt idx="11">
                  <c:v>5616</c:v>
                </c:pt>
                <c:pt idx="12">
                  <c:v>5913</c:v>
                </c:pt>
                <c:pt idx="13">
                  <c:v>6193</c:v>
                </c:pt>
                <c:pt idx="14">
                  <c:v>6229</c:v>
                </c:pt>
                <c:pt idx="15">
                  <c:v>6250</c:v>
                </c:pt>
                <c:pt idx="16">
                  <c:v>6270</c:v>
                </c:pt>
              </c:numCache>
            </c:numRef>
          </c:val>
        </c:ser>
        <c:ser>
          <c:idx val="6"/>
          <c:order val="6"/>
          <c:tx>
            <c:strRef>
              <c:f>'BIS201009'!$I$42</c:f>
              <c:strCache>
                <c:ptCount val="1"/>
                <c:pt idx="0">
                  <c:v>Lán tekin fyrir áætlunina með IMF (leiðrétt fyrir uppkaupum)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'BIS201009'!$I$43:$I$59</c:f>
              <c:numCache>
                <c:formatCode>General</c:formatCode>
                <c:ptCount val="17"/>
                <c:pt idx="1">
                  <c:v>31</c:v>
                </c:pt>
                <c:pt idx="2">
                  <c:v>995</c:v>
                </c:pt>
                <c:pt idx="3">
                  <c:v>235</c:v>
                </c:pt>
                <c:pt idx="4">
                  <c:v>27</c:v>
                </c:pt>
                <c:pt idx="5">
                  <c:v>181</c:v>
                </c:pt>
                <c:pt idx="6">
                  <c:v>19</c:v>
                </c:pt>
                <c:pt idx="7">
                  <c:v>37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7"/>
          <c:order val="7"/>
          <c:tx>
            <c:strRef>
              <c:f>'BIS201009'!$J$42</c:f>
              <c:strCache>
                <c:ptCount val="1"/>
                <c:pt idx="0">
                  <c:v>IMF lánið m.v. fullan ádrátt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'BIS201009'!$J$43:$J$59</c:f>
              <c:numCache>
                <c:formatCode>General</c:formatCode>
                <c:ptCount val="17"/>
                <c:pt idx="1">
                  <c:v>16</c:v>
                </c:pt>
                <c:pt idx="2">
                  <c:v>28</c:v>
                </c:pt>
                <c:pt idx="3">
                  <c:v>349</c:v>
                </c:pt>
                <c:pt idx="4">
                  <c:v>445</c:v>
                </c:pt>
                <c:pt idx="5">
                  <c:v>373</c:v>
                </c:pt>
                <c:pt idx="6">
                  <c:v>369</c:v>
                </c:pt>
                <c:pt idx="7">
                  <c:v>115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8"/>
          <c:order val="8"/>
          <c:tx>
            <c:strRef>
              <c:f>'BIS201009'!$K$42</c:f>
              <c:strCache>
                <c:ptCount val="1"/>
                <c:pt idx="0">
                  <c:v>Tvíhliða lán m.v. fullan ádrátt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'BIS201009'!$K$43:$K$59</c:f>
              <c:numCache>
                <c:formatCode>General</c:formatCode>
                <c:ptCount val="17"/>
                <c:pt idx="1">
                  <c:v>21</c:v>
                </c:pt>
                <c:pt idx="2">
                  <c:v>76</c:v>
                </c:pt>
                <c:pt idx="3">
                  <c:v>76</c:v>
                </c:pt>
                <c:pt idx="4">
                  <c:v>86</c:v>
                </c:pt>
                <c:pt idx="5">
                  <c:v>155</c:v>
                </c:pt>
                <c:pt idx="6">
                  <c:v>335</c:v>
                </c:pt>
                <c:pt idx="7">
                  <c:v>323</c:v>
                </c:pt>
                <c:pt idx="8">
                  <c:v>326</c:v>
                </c:pt>
                <c:pt idx="9">
                  <c:v>301</c:v>
                </c:pt>
                <c:pt idx="10">
                  <c:v>300</c:v>
                </c:pt>
                <c:pt idx="11">
                  <c:v>271</c:v>
                </c:pt>
                <c:pt idx="12">
                  <c:v>256</c:v>
                </c:pt>
                <c:pt idx="13">
                  <c:v>13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9"/>
          <c:order val="9"/>
          <c:tx>
            <c:strRef>
              <c:f>'BIS201009'!$L$42</c:f>
              <c:strCache>
                <c:ptCount val="1"/>
                <c:pt idx="0">
                  <c:v>Skuldabréf  vegna Avens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'BIS201009'!$B$43:$B$59</c:f>
              <c:strCache>
                <c:ptCount val="17"/>
                <c:pt idx="0">
                  <c:v>Framtíðarstærð forðans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</c:strCache>
            </c:strRef>
          </c:cat>
          <c:val>
            <c:numRef>
              <c:f>'BIS201009'!$L$43:$L$59</c:f>
              <c:numCache>
                <c:formatCode>General</c:formatCode>
                <c:ptCount val="17"/>
                <c:pt idx="1">
                  <c:v>33</c:v>
                </c:pt>
                <c:pt idx="2">
                  <c:v>76</c:v>
                </c:pt>
                <c:pt idx="3">
                  <c:v>56</c:v>
                </c:pt>
                <c:pt idx="4">
                  <c:v>42</c:v>
                </c:pt>
                <c:pt idx="5">
                  <c:v>42</c:v>
                </c:pt>
                <c:pt idx="6">
                  <c:v>36</c:v>
                </c:pt>
                <c:pt idx="7">
                  <c:v>29</c:v>
                </c:pt>
                <c:pt idx="8">
                  <c:v>28</c:v>
                </c:pt>
                <c:pt idx="9">
                  <c:v>28</c:v>
                </c:pt>
                <c:pt idx="10">
                  <c:v>27</c:v>
                </c:pt>
                <c:pt idx="11">
                  <c:v>26</c:v>
                </c:pt>
                <c:pt idx="12">
                  <c:v>24</c:v>
                </c:pt>
                <c:pt idx="13">
                  <c:v>23</c:v>
                </c:pt>
                <c:pt idx="14">
                  <c:v>21</c:v>
                </c:pt>
                <c:pt idx="15">
                  <c:v>20</c:v>
                </c:pt>
                <c:pt idx="16">
                  <c:v>10</c:v>
                </c:pt>
              </c:numCache>
            </c:numRef>
          </c:val>
        </c:ser>
        <c:overlap val="100"/>
        <c:axId val="47701376"/>
        <c:axId val="48043136"/>
      </c:barChart>
      <c:catAx>
        <c:axId val="47701376"/>
        <c:scaling>
          <c:orientation val="minMax"/>
        </c:scaling>
        <c:axPos val="b"/>
        <c:tickLblPos val="nextTo"/>
        <c:txPr>
          <a:bodyPr rot="5400000" vert="horz"/>
          <a:lstStyle/>
          <a:p>
            <a:pPr>
              <a:defRPr sz="1050"/>
            </a:pPr>
            <a:endParaRPr lang="is-IS"/>
          </a:p>
        </c:txPr>
        <c:crossAx val="48043136"/>
        <c:crosses val="autoZero"/>
        <c:auto val="1"/>
        <c:lblAlgn val="ctr"/>
        <c:lblOffset val="100"/>
      </c:catAx>
      <c:valAx>
        <c:axId val="48043136"/>
        <c:scaling>
          <c:orientation val="minMax"/>
          <c:max val="63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050"/>
                </a:pPr>
                <a:r>
                  <a:rPr lang="is-IS" sz="1050" dirty="0" smtClean="0"/>
                  <a:t>Milljónir evra</a:t>
                </a:r>
                <a:endParaRPr lang="is-IS" sz="1050" dirty="0"/>
              </a:p>
            </c:rich>
          </c:tx>
          <c:layout/>
        </c:title>
        <c:numFmt formatCode="#,##0" sourceLinked="1"/>
        <c:tickLblPos val="nextTo"/>
        <c:crossAx val="47701376"/>
        <c:crosses val="autoZero"/>
        <c:crossBetween val="between"/>
      </c:valAx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45503025663458729"/>
          <c:y val="0.30376906220946293"/>
          <c:w val="0.54331753669680183"/>
          <c:h val="0.47345214566802518"/>
        </c:manualLayout>
      </c:layout>
      <c:spPr>
        <a:solidFill>
          <a:schemeClr val="bg1"/>
        </a:solidFill>
      </c:sp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82A9235-BF23-442A-8163-6F1B1A185F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7888"/>
            <a:ext cx="5375275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72600"/>
            <a:ext cx="29114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2A693D0-2C61-4DD1-96EB-12D244EE3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C0BC6-347F-40DD-9689-47454A4D1C86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693D0-2C61-4DD1-96EB-12D244EE39F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51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s-IS" sz="2400">
                <a:latin typeface="Times New Roman" pitchFamily="18" charset="0"/>
              </a:endParaRPr>
            </a:p>
          </p:txBody>
        </p:sp>
        <p:sp>
          <p:nvSpPr>
            <p:cNvPr id="27652" name="Rectangle 4"/>
            <p:cNvSpPr>
              <a:spLocks noChangeArrowheads="1"/>
            </p:cNvSpPr>
            <p:nvPr userDrawn="1"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s-IS" sz="2400">
                <a:latin typeface="Times New Roman" pitchFamily="18" charset="0"/>
              </a:endParaRPr>
            </a:p>
          </p:txBody>
        </p:sp>
        <p:grpSp>
          <p:nvGrpSpPr>
            <p:cNvPr id="27653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765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5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5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5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5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5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6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6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6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  <p:sp>
            <p:nvSpPr>
              <p:cNvPr id="2766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s-I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766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6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6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958591-08E7-4DE4-92AE-7B072CBCE2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6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66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27669" name="Picture 21" descr="Picture  sí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7363" y="3140075"/>
            <a:ext cx="549275" cy="579438"/>
          </a:xfrm>
          <a:prstGeom prst="rect">
            <a:avLst/>
          </a:prstGeom>
          <a:noFill/>
        </p:spPr>
      </p:pic>
      <p:pic>
        <p:nvPicPr>
          <p:cNvPr id="27670" name="Picture 22" descr="Picture  sí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0988" y="260350"/>
            <a:ext cx="820737" cy="8651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C0541C-9BDE-4000-A151-0066C79B861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144D3D-B816-47CC-89B4-44F763175F5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5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28775"/>
            <a:ext cx="40386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E00291D-3D0E-40B3-948A-609EF9E6AF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D05205-86E6-4771-AF13-C4FFB61424F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10B5B9-F63C-4DBF-852E-546528F2B74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1FEC2C-1BB9-449B-92BA-B75B6B70BAB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668EF8-E9C4-4AF0-8F1D-6088B05558D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A9633A-4781-4690-A269-107BAA23FEE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BC68B2-8D0C-49F5-B8D8-B71FA6E5091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80B0F8-1AE2-4832-8369-07E82FF1904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CAC632-ADD9-4437-88E7-8A1C3935411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CBC51B3E-F9BF-4DB1-9C72-0971E839B0D9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0" y="0"/>
            <a:ext cx="9144000" cy="333375"/>
            <a:chOff x="0" y="0"/>
            <a:chExt cx="5760" cy="344"/>
          </a:xfrm>
        </p:grpSpPr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266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66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pic>
        <p:nvPicPr>
          <p:cNvPr id="26641" name="Picture 17" descr="Picture  sí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88350" y="115888"/>
            <a:ext cx="614363" cy="6477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7422" y="2357430"/>
            <a:ext cx="6634178" cy="1785950"/>
          </a:xfrm>
        </p:spPr>
        <p:txBody>
          <a:bodyPr/>
          <a:lstStyle/>
          <a:p>
            <a:r>
              <a:rPr lang="is-IS" sz="4000" b="1" dirty="0" smtClean="0"/>
              <a:t>Leiðin úr viðjum gjaldeyrishafta</a:t>
            </a:r>
            <a:endParaRPr lang="is-IS" sz="4000" b="1" noProof="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264025"/>
            <a:ext cx="6480175" cy="1325563"/>
          </a:xfrm>
          <a:noFill/>
        </p:spPr>
        <p:txBody>
          <a:bodyPr wrap="none" lIns="72000" rIns="72000" anchor="ctr"/>
          <a:lstStyle/>
          <a:p>
            <a:pPr marL="647700" indent="-647700"/>
            <a:r>
              <a:rPr lang="is-IS" noProof="0" dirty="0" smtClean="0"/>
              <a:t>Morgunfundur fyrir fagfjárfesta</a:t>
            </a:r>
          </a:p>
          <a:p>
            <a:pPr marL="647700" indent="-647700"/>
            <a:r>
              <a:rPr lang="is-IS" sz="1800" dirty="0" smtClean="0"/>
              <a:t>7. </a:t>
            </a:r>
            <a:r>
              <a:rPr lang="is-IS" sz="1800" dirty="0" smtClean="0"/>
              <a:t>október </a:t>
            </a:r>
            <a:r>
              <a:rPr lang="is-IS" sz="1800" dirty="0" smtClean="0"/>
              <a:t>2010</a:t>
            </a:r>
            <a:endParaRPr lang="is-IS" sz="1800" noProof="0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300788" y="5734050"/>
            <a:ext cx="230346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is-IS" sz="1800"/>
              <a:t>Arnór Sighvatsson</a:t>
            </a:r>
          </a:p>
          <a:p>
            <a:pPr algn="r" eaLnBrk="0" hangingPunct="0"/>
            <a:r>
              <a:rPr lang="is-IS" sz="1400"/>
              <a:t>aðstoðarseðlabankastjóri</a:t>
            </a:r>
          </a:p>
          <a:p>
            <a:pPr algn="r" eaLnBrk="0" hangingPunct="0"/>
            <a:endParaRPr lang="en-US" sz="1400">
              <a:latin typeface="Times New Roman" pitchFamily="18" charset="0"/>
            </a:endParaRPr>
          </a:p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89142"/>
            <a:ext cx="4824536" cy="629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Hvernig skal afnema höftin?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08513"/>
          </a:xfrm>
        </p:spPr>
        <p:txBody>
          <a:bodyPr/>
          <a:lstStyle/>
          <a:p>
            <a:r>
              <a:rPr lang="is-IS" sz="2800" dirty="0" smtClean="0"/>
              <a:t>Áætlun um afnám gjaldeyrishafta frá ágúst 2008</a:t>
            </a:r>
          </a:p>
          <a:p>
            <a:pPr lvl="1"/>
            <a:r>
              <a:rPr lang="is-IS" sz="2400" dirty="0" smtClean="0"/>
              <a:t>Áfangi 1: Innstreymi</a:t>
            </a:r>
          </a:p>
          <a:p>
            <a:pPr lvl="1"/>
            <a:r>
              <a:rPr lang="is-IS" sz="2400" dirty="0" smtClean="0"/>
              <a:t>Áfangi </a:t>
            </a:r>
            <a:r>
              <a:rPr lang="is-IS" sz="2400" dirty="0" smtClean="0"/>
              <a:t>2: </a:t>
            </a:r>
            <a:r>
              <a:rPr lang="is-IS" sz="2400" dirty="0" smtClean="0"/>
              <a:t>Útstreymi</a:t>
            </a:r>
          </a:p>
          <a:p>
            <a:pPr lvl="2"/>
            <a:r>
              <a:rPr lang="is-IS" sz="2000" dirty="0" smtClean="0"/>
              <a:t>Langtímabréf o.s.frv. ….skiptiútboð</a:t>
            </a:r>
          </a:p>
          <a:p>
            <a:r>
              <a:rPr lang="is-IS" sz="2800" dirty="0" smtClean="0"/>
              <a:t>Samkomulag við </a:t>
            </a:r>
            <a:r>
              <a:rPr lang="is-IS" sz="2800" dirty="0" err="1" smtClean="0"/>
              <a:t>Banque</a:t>
            </a:r>
            <a:r>
              <a:rPr lang="is-IS" sz="2800" dirty="0" smtClean="0"/>
              <a:t> </a:t>
            </a:r>
            <a:r>
              <a:rPr lang="is-IS" sz="2800" dirty="0" err="1" smtClean="0"/>
              <a:t>Centrale</a:t>
            </a:r>
            <a:r>
              <a:rPr lang="is-IS" sz="2800" dirty="0" smtClean="0"/>
              <a:t> </a:t>
            </a:r>
            <a:r>
              <a:rPr lang="is-IS" sz="2800" dirty="0" err="1" smtClean="0"/>
              <a:t>du</a:t>
            </a:r>
            <a:r>
              <a:rPr lang="is-IS" sz="2800" dirty="0" smtClean="0"/>
              <a:t> </a:t>
            </a:r>
            <a:r>
              <a:rPr lang="is-IS" sz="2800" dirty="0" err="1" smtClean="0"/>
              <a:t>Luxembourg</a:t>
            </a:r>
            <a:r>
              <a:rPr lang="is-IS" sz="2800" dirty="0" smtClean="0"/>
              <a:t> </a:t>
            </a:r>
          </a:p>
          <a:p>
            <a:pPr lvl="1"/>
            <a:r>
              <a:rPr lang="is-IS" sz="2400" dirty="0" smtClean="0"/>
              <a:t>→ sumir flokkar að mestu í höndum innlendra langtímafjárfesta</a:t>
            </a:r>
          </a:p>
          <a:p>
            <a:r>
              <a:rPr lang="is-IS" sz="2800" dirty="0" smtClean="0"/>
              <a:t>Ástæða til að endurskoða áætlun vegna breyttra aðstæðna </a:t>
            </a:r>
            <a:endParaRPr lang="is-I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Að binda óstöðugt fjármagn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Skiptiútboð áður en 1. áfangi byrjar?</a:t>
            </a:r>
          </a:p>
          <a:p>
            <a:r>
              <a:rPr lang="is-IS" dirty="0" smtClean="0"/>
              <a:t>Stiglækkandi útgönguskattur</a:t>
            </a:r>
          </a:p>
          <a:p>
            <a:r>
              <a:rPr lang="is-IS" dirty="0" smtClean="0"/>
              <a:t>Beina frystum krónueignum í langtímafjárfestingu</a:t>
            </a:r>
          </a:p>
          <a:p>
            <a:r>
              <a:rPr lang="is-IS" dirty="0" smtClean="0"/>
              <a:t>Mikilvægt </a:t>
            </a:r>
            <a:r>
              <a:rPr lang="is-IS" dirty="0" smtClean="0"/>
              <a:t>að innlendum fjárfestingarkostum fjölgi</a:t>
            </a:r>
            <a:endParaRPr lang="is-I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Að lokum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Spurning um traust</a:t>
            </a:r>
          </a:p>
          <a:p>
            <a:r>
              <a:rPr lang="is-IS" dirty="0" smtClean="0"/>
              <a:t>Þjóðhagslegar forsendur til að hefja undirbúning eru til staðar</a:t>
            </a:r>
          </a:p>
          <a:p>
            <a:r>
              <a:rPr lang="is-IS" dirty="0" smtClean="0"/>
              <a:t>Losað verður um höft í eins mörgum skrefum og þarf til þess að lágmarka hættu á óstöðugleika</a:t>
            </a:r>
          </a:p>
          <a:p>
            <a:r>
              <a:rPr lang="is-IS" dirty="0" smtClean="0"/>
              <a:t>Vandaður undirbúningur áður en næstu skref verða tekin</a:t>
            </a:r>
            <a:endParaRPr lang="is-I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Hvers vegna gjaldeyrishöft?</a:t>
            </a:r>
            <a:endParaRPr lang="is-IS" noProof="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96783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s-IS" noProof="0" dirty="0" smtClean="0"/>
              <a:t>Ríki og gjaldmiðill rúin trausti</a:t>
            </a:r>
          </a:p>
          <a:p>
            <a:pPr>
              <a:lnSpc>
                <a:spcPct val="90000"/>
              </a:lnSpc>
            </a:pPr>
            <a:r>
              <a:rPr lang="is-IS" dirty="0" smtClean="0"/>
              <a:t>Skörð höggvin í forða í hruni</a:t>
            </a:r>
          </a:p>
          <a:p>
            <a:pPr>
              <a:lnSpc>
                <a:spcPct val="90000"/>
              </a:lnSpc>
            </a:pPr>
            <a:r>
              <a:rPr lang="is-IS" noProof="0" dirty="0" smtClean="0"/>
              <a:t>Endurskipulagning skulda heimila og fyrirtækja erfið </a:t>
            </a:r>
            <a:r>
              <a:rPr lang="is-IS" noProof="0" dirty="0" smtClean="0"/>
              <a:t>án </a:t>
            </a:r>
            <a:r>
              <a:rPr lang="is-IS" noProof="0" dirty="0" smtClean="0"/>
              <a:t>stöðugs gengis</a:t>
            </a:r>
          </a:p>
          <a:p>
            <a:pPr>
              <a:lnSpc>
                <a:spcPct val="90000"/>
              </a:lnSpc>
            </a:pPr>
            <a:r>
              <a:rPr lang="is-IS" dirty="0" smtClean="0"/>
              <a:t>Endurfjármögnunarþörf 2011 – 2012</a:t>
            </a:r>
          </a:p>
          <a:p>
            <a:pPr>
              <a:lnSpc>
                <a:spcPct val="90000"/>
              </a:lnSpc>
            </a:pPr>
            <a:r>
              <a:rPr lang="is-IS" dirty="0" smtClean="0"/>
              <a:t>“Óþolinmótt” skammtímafjármagn</a:t>
            </a:r>
          </a:p>
          <a:p>
            <a:pPr>
              <a:lnSpc>
                <a:spcPct val="90000"/>
              </a:lnSpc>
            </a:pPr>
            <a:r>
              <a:rPr lang="is-IS" dirty="0" smtClean="0"/>
              <a:t>Endurreisn fjármálakerfis krefst gengisstöðugleika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Skilyrði fyrir losun hafta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5"/>
          </a:xfrm>
        </p:spPr>
        <p:txBody>
          <a:bodyPr/>
          <a:lstStyle/>
          <a:p>
            <a:r>
              <a:rPr lang="is-IS" sz="2800" dirty="0" smtClean="0"/>
              <a:t>Nægur gjaldeyrir</a:t>
            </a:r>
          </a:p>
          <a:p>
            <a:r>
              <a:rPr lang="is-IS" sz="2800" dirty="0" smtClean="0"/>
              <a:t>Jafnvægi í ríkisfjármálum</a:t>
            </a:r>
          </a:p>
          <a:p>
            <a:r>
              <a:rPr lang="is-IS" sz="2800" dirty="0" smtClean="0"/>
              <a:t>Fjármálakerfi sem staðist getur áföll</a:t>
            </a:r>
          </a:p>
          <a:p>
            <a:r>
              <a:rPr lang="is-IS" sz="2800" dirty="0" smtClean="0"/>
              <a:t>Viðunandi aðstæður á alþjóðlegum fjármálamörkuðum</a:t>
            </a:r>
          </a:p>
          <a:p>
            <a:r>
              <a:rPr lang="is-IS" sz="2800" dirty="0" smtClean="0"/>
              <a:t>Nægur áhættuleiðréttur vaxtamunur</a:t>
            </a:r>
          </a:p>
          <a:p>
            <a:r>
              <a:rPr lang="is-IS" sz="2800" dirty="0" smtClean="0"/>
              <a:t>Viðunandi jafnvægi í utanríkisviðskiptum</a:t>
            </a:r>
          </a:p>
          <a:p>
            <a:r>
              <a:rPr lang="is-IS" sz="2800" dirty="0" smtClean="0"/>
              <a:t>Hagstætt raungengi</a:t>
            </a:r>
          </a:p>
          <a:p>
            <a:r>
              <a:rPr lang="is-IS" sz="2800" dirty="0" smtClean="0"/>
              <a:t>Binding óstöðugs fjármagns</a:t>
            </a:r>
            <a:endParaRPr lang="is-I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539552" y="1556792"/>
          <a:ext cx="80855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Gjaldeyrisforði og afborganir</a:t>
            </a:r>
            <a:endParaRPr lang="is-I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04664"/>
            <a:ext cx="4608512" cy="631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558964"/>
            <a:ext cx="5040560" cy="622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2696"/>
            <a:ext cx="437644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620688"/>
            <a:ext cx="460985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4989549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7259"/>
            <a:ext cx="5112568" cy="630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Úr viðjum fjármálakreppu og gjaldeyrishafta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Úr viðjum fjármálakreppu og gjaldeyrishafta</Template>
  <TotalTime>2086</TotalTime>
  <Words>199</Words>
  <Application>Microsoft Office PowerPoint</Application>
  <PresentationFormat>On-screen Show (4:3)</PresentationFormat>
  <Paragraphs>43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Úr viðjum fjármálakreppu og gjaldeyrishafta</vt:lpstr>
      <vt:lpstr>Leiðin úr viðjum gjaldeyrishafta</vt:lpstr>
      <vt:lpstr>Hvers vegna gjaldeyrishöft?</vt:lpstr>
      <vt:lpstr>Skilyrði fyrir losun hafta</vt:lpstr>
      <vt:lpstr>Gjaldeyrisforði og afborganir</vt:lpstr>
      <vt:lpstr>Slide 5</vt:lpstr>
      <vt:lpstr>Slide 6</vt:lpstr>
      <vt:lpstr>Slide 7</vt:lpstr>
      <vt:lpstr>Slide 8</vt:lpstr>
      <vt:lpstr>Slide 9</vt:lpstr>
      <vt:lpstr>Slide 10</vt:lpstr>
      <vt:lpstr>Hvernig skal afnema höftin?</vt:lpstr>
      <vt:lpstr>Að binda óstöðugt fjármagn</vt:lpstr>
      <vt:lpstr>Að lokum</vt:lpstr>
    </vt:vector>
  </TitlesOfParts>
  <Company>Seðlabanki Íslands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Úr viðjum fjármálakreppu og gjaldeyrishafta</dc:title>
  <dc:creator>Arnór Sighvatsson</dc:creator>
  <cp:lastModifiedBy>stefanj</cp:lastModifiedBy>
  <cp:revision>153</cp:revision>
  <dcterms:created xsi:type="dcterms:W3CDTF">2010-05-12T14:36:11Z</dcterms:created>
  <dcterms:modified xsi:type="dcterms:W3CDTF">2010-10-07T14:42:00Z</dcterms:modified>
</cp:coreProperties>
</file>