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555" r:id="rId3"/>
    <p:sldId id="553" r:id="rId4"/>
    <p:sldId id="548" r:id="rId5"/>
    <p:sldId id="547" r:id="rId6"/>
    <p:sldId id="544" r:id="rId7"/>
    <p:sldId id="549" r:id="rId8"/>
    <p:sldId id="550" r:id="rId9"/>
    <p:sldId id="554" r:id="rId10"/>
    <p:sldId id="561" r:id="rId11"/>
    <p:sldId id="556" r:id="rId12"/>
    <p:sldId id="557" r:id="rId13"/>
    <p:sldId id="558" r:id="rId14"/>
    <p:sldId id="559" r:id="rId15"/>
    <p:sldId id="560" r:id="rId16"/>
  </p:sldIdLst>
  <p:sldSz cx="9144000" cy="6858000" type="screen4x3"/>
  <p:notesSz cx="6797675" cy="9926638"/>
  <p:defaultTextStyle>
    <a:defPPr>
      <a:defRPr lang="is-I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Benassi" initials="" lastIdx="1" clrIdx="0"/>
  <p:cmAuthor id="1" name="SÍ Már Guðmundsson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1351" autoAdjust="0"/>
  </p:normalViewPr>
  <p:slideViewPr>
    <p:cSldViewPr>
      <p:cViewPr>
        <p:scale>
          <a:sx n="66" d="100"/>
          <a:sy n="66" d="100"/>
        </p:scale>
        <p:origin x="-2460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0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2980A2-EB58-484C-87FD-FAAEE75B0D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99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noProof="0" smtClean="0"/>
              <a:t>Click to edit Master text styles</a:t>
            </a:r>
          </a:p>
          <a:p>
            <a:pPr lvl="1"/>
            <a:r>
              <a:rPr lang="is-IS" noProof="0" smtClean="0"/>
              <a:t>Second level</a:t>
            </a:r>
          </a:p>
          <a:p>
            <a:pPr lvl="2"/>
            <a:r>
              <a:rPr lang="is-IS" noProof="0" smtClean="0"/>
              <a:t>Third level</a:t>
            </a:r>
          </a:p>
          <a:p>
            <a:pPr lvl="3"/>
            <a:r>
              <a:rPr lang="is-IS" noProof="0" smtClean="0"/>
              <a:t>Fourth level</a:t>
            </a:r>
          </a:p>
          <a:p>
            <a:pPr lvl="4"/>
            <a:r>
              <a:rPr lang="is-I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89" rIns="92181" bIns="460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99D060-6F02-4204-A687-A305F05D3185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41143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1C876-2B19-44C6-AE83-0DFB73AE172F}" type="slidenum">
              <a:rPr lang="is-IS" smtClean="0"/>
              <a:pPr/>
              <a:t>1</a:t>
            </a:fld>
            <a:endParaRPr lang="is-I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60291-36E9-4245-B613-3B9EF9C8391E}" type="slidenum">
              <a:rPr lang="is-IS" smtClean="0"/>
              <a:pPr/>
              <a:t>3</a:t>
            </a:fld>
            <a:endParaRPr lang="is-I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GB" sz="140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79F138-9277-4361-8E31-69648D7BA130}" type="slidenum">
              <a:rPr lang="is-IS" smtClean="0"/>
              <a:pPr/>
              <a:t>4</a:t>
            </a:fld>
            <a:endParaRPr lang="is-I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is-IS" sz="1400" smtClean="0"/>
              <a:t> 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31614C-0A91-4265-9964-8A04D32C6763}" type="slidenum">
              <a:rPr lang="is-IS" smtClean="0"/>
              <a:pPr/>
              <a:t>5</a:t>
            </a:fld>
            <a:endParaRPr lang="is-I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GB" sz="140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2371D-C064-4A55-8B6D-FBE6EA44F606}" type="slidenum">
              <a:rPr lang="is-IS" smtClean="0"/>
              <a:pPr/>
              <a:t>7</a:t>
            </a:fld>
            <a:endParaRPr lang="is-I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GB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46B8E8-630B-46A0-8AC6-2BF0AECECFF8}" type="slidenum">
              <a:rPr lang="is-IS" smtClean="0"/>
              <a:pPr/>
              <a:t>8</a:t>
            </a:fld>
            <a:endParaRPr lang="is-I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Republic of Iceland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CBA2A6-76AA-4C5D-85D5-A1BE1A6498F4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388" y="747713"/>
            <a:ext cx="59055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SEDLOGR"/>
          <p:cNvPicPr>
            <a:picLocks noChangeAspect="1" noChangeArrowheads="1"/>
          </p:cNvPicPr>
          <p:nvPr userDrawn="1"/>
        </p:nvPicPr>
        <p:blipFill>
          <a:blip r:embed="rId3">
            <a:lum bright="80000" contrast="-70000"/>
          </a:blip>
          <a:srcRect/>
          <a:stretch>
            <a:fillRect/>
          </a:stretch>
        </p:blipFill>
        <p:spPr bwMode="auto">
          <a:xfrm>
            <a:off x="250825" y="981075"/>
            <a:ext cx="792163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4"/>
          <p:cNvSpPr txBox="1">
            <a:spLocks noChangeArrowheads="1"/>
          </p:cNvSpPr>
          <p:nvPr userDrawn="1"/>
        </p:nvSpPr>
        <p:spPr bwMode="auto">
          <a:xfrm>
            <a:off x="1187450" y="1052513"/>
            <a:ext cx="47529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800" dirty="0">
                <a:solidFill>
                  <a:schemeClr val="bg1"/>
                </a:solidFill>
                <a:latin typeface="Calibri" pitchFamily="34" charset="0"/>
              </a:rPr>
              <a:t>Central Bank of Iceland</a:t>
            </a:r>
          </a:p>
        </p:txBody>
      </p:sp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179388" y="4076700"/>
            <a:ext cx="8564562" cy="90488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s-IS" sz="1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205038"/>
            <a:ext cx="7200900" cy="1727200"/>
          </a:xfrm>
        </p:spPr>
        <p:txBody>
          <a:bodyPr/>
          <a:lstStyle>
            <a:lvl1pPr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365625"/>
            <a:ext cx="7200900" cy="180022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63500"/>
            <a:ext cx="2141537" cy="667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63500"/>
            <a:ext cx="6275388" cy="667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920038" cy="12049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341438"/>
            <a:ext cx="8569325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" y="4117975"/>
            <a:ext cx="8569325" cy="2624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920038" cy="12049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341438"/>
            <a:ext cx="8569325" cy="5400675"/>
          </a:xfrm>
        </p:spPr>
        <p:txBody>
          <a:bodyPr/>
          <a:lstStyle/>
          <a:p>
            <a:pPr lvl="0"/>
            <a:endParaRPr lang="is-I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341438"/>
            <a:ext cx="42084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341438"/>
            <a:ext cx="42084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s-I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63500"/>
            <a:ext cx="7920038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341438"/>
            <a:ext cx="85693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</a:p>
        </p:txBody>
      </p:sp>
      <p:pic>
        <p:nvPicPr>
          <p:cNvPr id="1028" name="Picture 12" descr="SEDLOGR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272463" y="115888"/>
            <a:ext cx="757237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029" name="Picture 14"/>
          <p:cNvPicPr>
            <a:picLocks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-4763" y="0"/>
            <a:ext cx="1111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133600"/>
            <a:ext cx="7921625" cy="1800225"/>
          </a:xfrm>
        </p:spPr>
        <p:txBody>
          <a:bodyPr/>
          <a:lstStyle/>
          <a:p>
            <a:pPr eaLnBrk="1" hangingPunct="1"/>
            <a:r>
              <a:rPr lang="en-US" sz="4800" noProof="1" smtClean="0"/>
              <a:t>Prospects and policy challenges during the recovery</a:t>
            </a:r>
            <a:endParaRPr lang="en-US" sz="2800" noProof="1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365625"/>
            <a:ext cx="8640762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noProof="1" smtClean="0"/>
              <a:t>Már Guðmundsson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noProof="1" smtClean="0"/>
              <a:t>Governor, Central Bank of Iceland</a:t>
            </a:r>
          </a:p>
          <a:p>
            <a:pPr eaLnBrk="1" hangingPunct="1">
              <a:lnSpc>
                <a:spcPct val="90000"/>
              </a:lnSpc>
            </a:pPr>
            <a:endParaRPr lang="en-US" sz="1600" noProof="1" smtClean="0"/>
          </a:p>
          <a:p>
            <a:pPr eaLnBrk="1" hangingPunct="1">
              <a:lnSpc>
                <a:spcPct val="90000"/>
              </a:lnSpc>
            </a:pPr>
            <a:r>
              <a:rPr lang="en-US" sz="2600" noProof="1"/>
              <a:t>British Icelandic Chamber of </a:t>
            </a:r>
            <a:r>
              <a:rPr lang="en-US" sz="2600" noProof="1" smtClean="0"/>
              <a:t>Commerce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noProof="1" smtClean="0"/>
              <a:t>London, 29 September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92162"/>
          </a:xfrm>
        </p:spPr>
        <p:txBody>
          <a:bodyPr/>
          <a:lstStyle/>
          <a:p>
            <a:pPr eaLnBrk="1" hangingPunct="1"/>
            <a:r>
              <a:rPr lang="is-IS" smtClean="0"/>
              <a:t>International headwinds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23850" y="980728"/>
            <a:ext cx="8569325" cy="5761385"/>
          </a:xfrm>
        </p:spPr>
        <p:txBody>
          <a:bodyPr/>
          <a:lstStyle/>
          <a:p>
            <a:pPr eaLnBrk="1" hangingPunct="1"/>
            <a:r>
              <a:rPr lang="en-GB" dirty="0" smtClean="0"/>
              <a:t>Strength, duration and effects on Iceland are uncertain.</a:t>
            </a:r>
          </a:p>
          <a:p>
            <a:pPr eaLnBrk="1" hangingPunct="1"/>
            <a:r>
              <a:rPr lang="en-GB" dirty="0" smtClean="0"/>
              <a:t>Very different from 2008 due to a changed banking system, capital controls, strong external liquidity and pre-financing of the Treasury </a:t>
            </a:r>
            <a:r>
              <a:rPr lang="en-GB" sz="3000" dirty="0" smtClean="0"/>
              <a:t>(including $1bn in foreign borrowing in June)</a:t>
            </a:r>
          </a:p>
          <a:p>
            <a:pPr eaLnBrk="1" hangingPunct="1"/>
            <a:r>
              <a:rPr lang="en-GB" dirty="0" smtClean="0"/>
              <a:t>“Old-fashioned” real economy effects </a:t>
            </a:r>
            <a:r>
              <a:rPr lang="en-GB" sz="2800" dirty="0" smtClean="0"/>
              <a:t>(export demand, terms of trade, global inflation, FDI)</a:t>
            </a:r>
          </a:p>
          <a:p>
            <a:pPr eaLnBrk="1" hangingPunct="1"/>
            <a:r>
              <a:rPr lang="en-GB" dirty="0" smtClean="0"/>
              <a:t>Wealth effects </a:t>
            </a:r>
            <a:r>
              <a:rPr lang="en-GB" sz="3000" dirty="0" smtClean="0"/>
              <a:t>(pension funds, estates of failed banks, CB foreign asset recovery)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smtClean="0"/>
              <a:t>External liquidity has improved significantly </a:t>
            </a:r>
          </a:p>
        </p:txBody>
      </p:sp>
      <p:pic>
        <p:nvPicPr>
          <p:cNvPr id="33794" name="Picture 2" descr="C:\Users\ragnheidur\AppData\Local\Microsoft\Windows\Temporary Internet Files\Content.Outlook\NAZYBL1W\Foreign exchange reserv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75"/>
            <a:ext cx="4105275" cy="500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 descr="C:\Users\ragnheidur\AppData\Local\Microsoft\Windows\Temporary Internet Files\Content.Outlook\NAZYBL1W\FX reserves and repaym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3288" y="1412875"/>
            <a:ext cx="4162425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4"/>
          <p:cNvSpPr>
            <a:spLocks noGrp="1"/>
          </p:cNvSpPr>
          <p:nvPr>
            <p:ph type="title"/>
          </p:nvPr>
        </p:nvSpPr>
        <p:spPr>
          <a:xfrm>
            <a:off x="323850" y="115888"/>
            <a:ext cx="7920038" cy="1225550"/>
          </a:xfrm>
        </p:spPr>
        <p:txBody>
          <a:bodyPr/>
          <a:lstStyle/>
          <a:p>
            <a:pPr eaLnBrk="1" hangingPunct="1"/>
            <a:r>
              <a:rPr lang="is-IS" smtClean="0"/>
              <a:t>Financial sector soundness and stability</a:t>
            </a:r>
          </a:p>
        </p:txBody>
      </p:sp>
      <p:sp>
        <p:nvSpPr>
          <p:cNvPr id="3481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3000" smtClean="0"/>
              <a:t>The new banks’ accounts probably seem confusing at first glance </a:t>
            </a:r>
            <a:r>
              <a:rPr lang="en-GB" sz="2800" smtClean="0"/>
              <a:t>(strong capital position and high return on equity concurrent with very high NPL ratios).</a:t>
            </a:r>
          </a:p>
          <a:p>
            <a:pPr eaLnBrk="1" hangingPunct="1"/>
            <a:r>
              <a:rPr lang="en-GB" sz="3000" smtClean="0"/>
              <a:t>This is explained by the nature of the balance sheets when the new banks were established </a:t>
            </a:r>
            <a:r>
              <a:rPr lang="en-GB" sz="2800" smtClean="0"/>
              <a:t>(e.g., transfer of assets at deep discounts).</a:t>
            </a:r>
          </a:p>
          <a:p>
            <a:pPr eaLnBrk="1" hangingPunct="1"/>
            <a:r>
              <a:rPr lang="en-GB" sz="3000" smtClean="0"/>
              <a:t>Capital position is strong: average CAD for three major banks is 21% in H1/2011, well above the 16% regulatory minimum – mostly common equity.</a:t>
            </a:r>
          </a:p>
          <a:p>
            <a:pPr eaLnBrk="1" hangingPunct="1"/>
            <a:r>
              <a:rPr lang="en-GB" sz="3000" smtClean="0"/>
              <a:t>Liquidity and funding after capital controls?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92162"/>
          </a:xfrm>
        </p:spPr>
        <p:txBody>
          <a:bodyPr/>
          <a:lstStyle/>
          <a:p>
            <a:pPr eaLnBrk="1" hangingPunct="1"/>
            <a:r>
              <a:rPr lang="is-IS" smtClean="0"/>
              <a:t>Removal of capital controls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23850" y="1052513"/>
            <a:ext cx="8569325" cy="5689600"/>
          </a:xfrm>
        </p:spPr>
        <p:txBody>
          <a:bodyPr/>
          <a:lstStyle/>
          <a:p>
            <a:pPr eaLnBrk="1" hangingPunct="1"/>
            <a:r>
              <a:rPr lang="en-GB" smtClean="0"/>
              <a:t>Revised capital account strategy published on 25 March 2011</a:t>
            </a:r>
          </a:p>
          <a:p>
            <a:pPr eaLnBrk="1" hangingPunct="1"/>
            <a:r>
              <a:rPr lang="en-GB" smtClean="0"/>
              <a:t>New legislation in September 2011:</a:t>
            </a:r>
          </a:p>
          <a:p>
            <a:pPr lvl="1" eaLnBrk="1" hangingPunct="1"/>
            <a:r>
              <a:rPr lang="en-GB" smtClean="0"/>
              <a:t>Legal mandate for controls extended to end-2013</a:t>
            </a:r>
          </a:p>
          <a:p>
            <a:pPr lvl="1" eaLnBrk="1" hangingPunct="1"/>
            <a:r>
              <a:rPr lang="en-GB" smtClean="0"/>
              <a:t>Existing regulations codified in law</a:t>
            </a:r>
          </a:p>
          <a:p>
            <a:pPr lvl="1" eaLnBrk="1" hangingPunct="1"/>
            <a:r>
              <a:rPr lang="en-GB" smtClean="0"/>
              <a:t>Central Bank given clearer powers to take necessary measures in order to abolish controls</a:t>
            </a:r>
          </a:p>
          <a:p>
            <a:pPr eaLnBrk="1" hangingPunct="1"/>
            <a:r>
              <a:rPr lang="en-GB" smtClean="0"/>
              <a:t>Bill of legislation to be put before Parliament by November, with the aim of simplifying and removing unnecessary restrictions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19137"/>
          </a:xfrm>
        </p:spPr>
        <p:txBody>
          <a:bodyPr/>
          <a:lstStyle/>
          <a:p>
            <a:pPr eaLnBrk="1" hangingPunct="1"/>
            <a:r>
              <a:rPr lang="en-GB" smtClean="0"/>
              <a:t>Capital account liberalisation</a:t>
            </a:r>
          </a:p>
        </p:txBody>
      </p:sp>
      <p:sp>
        <p:nvSpPr>
          <p:cNvPr id="3686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468313" y="6265863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Central Bank of Iceland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B8DF36D-4689-4EE6-A767-B683D7DC43A6}" type="slidenum">
              <a:rPr lang="en-US" sz="1800"/>
              <a:pPr/>
              <a:t>14</a:t>
            </a:fld>
            <a:endParaRPr lang="en-US" sz="1800"/>
          </a:p>
        </p:txBody>
      </p:sp>
      <p:grpSp>
        <p:nvGrpSpPr>
          <p:cNvPr id="36868" name="Group 55"/>
          <p:cNvGrpSpPr>
            <a:grpSpLocks/>
          </p:cNvGrpSpPr>
          <p:nvPr/>
        </p:nvGrpSpPr>
        <p:grpSpPr bwMode="auto">
          <a:xfrm>
            <a:off x="684213" y="1249363"/>
            <a:ext cx="7775575" cy="5059362"/>
            <a:chOff x="179512" y="980728"/>
            <a:chExt cx="8802841" cy="5636574"/>
          </a:xfrm>
        </p:grpSpPr>
        <p:sp>
          <p:nvSpPr>
            <p:cNvPr id="36869" name="Rectangle 56"/>
            <p:cNvSpPr>
              <a:spLocks noChangeArrowheads="1"/>
            </p:cNvSpPr>
            <p:nvPr/>
          </p:nvSpPr>
          <p:spPr bwMode="auto">
            <a:xfrm>
              <a:off x="1654950" y="1392826"/>
              <a:ext cx="4465222" cy="3800370"/>
            </a:xfrm>
            <a:prstGeom prst="rect">
              <a:avLst/>
            </a:prstGeom>
            <a:noFill/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140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6870" name="Rectangle 57"/>
            <p:cNvSpPr>
              <a:spLocks noChangeArrowheads="1"/>
            </p:cNvSpPr>
            <p:nvPr/>
          </p:nvSpPr>
          <p:spPr bwMode="auto">
            <a:xfrm>
              <a:off x="6120172" y="1392826"/>
              <a:ext cx="1764196" cy="3800370"/>
            </a:xfrm>
            <a:prstGeom prst="rect">
              <a:avLst/>
            </a:prstGeom>
            <a:noFill/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140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6871" name="Rectangle 58"/>
            <p:cNvSpPr>
              <a:spLocks noChangeArrowheads="1"/>
            </p:cNvSpPr>
            <p:nvPr/>
          </p:nvSpPr>
          <p:spPr bwMode="auto">
            <a:xfrm>
              <a:off x="6120172" y="5193196"/>
              <a:ext cx="1764196" cy="1424106"/>
            </a:xfrm>
            <a:prstGeom prst="rect">
              <a:avLst/>
            </a:prstGeom>
            <a:noFill/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140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36872" name="Rectangle 59"/>
            <p:cNvSpPr>
              <a:spLocks noChangeArrowheads="1"/>
            </p:cNvSpPr>
            <p:nvPr/>
          </p:nvSpPr>
          <p:spPr bwMode="auto">
            <a:xfrm>
              <a:off x="1654950" y="5193196"/>
              <a:ext cx="4465222" cy="1424106"/>
            </a:xfrm>
            <a:prstGeom prst="rect">
              <a:avLst/>
            </a:prstGeom>
            <a:noFill/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140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36873" name="Rectangle 60"/>
            <p:cNvSpPr>
              <a:spLocks noChangeArrowheads="1"/>
            </p:cNvSpPr>
            <p:nvPr/>
          </p:nvSpPr>
          <p:spPr bwMode="auto">
            <a:xfrm>
              <a:off x="6120172" y="980728"/>
              <a:ext cx="1764196" cy="412098"/>
            </a:xfrm>
            <a:prstGeom prst="rect">
              <a:avLst/>
            </a:prstGeom>
            <a:solidFill>
              <a:srgbClr val="002060"/>
            </a:solidFill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400">
                  <a:solidFill>
                    <a:srgbClr val="FFFFFF"/>
                  </a:solidFill>
                  <a:latin typeface="Verdana" pitchFamily="34" charset="0"/>
                </a:rPr>
                <a:t>Phase II</a:t>
              </a:r>
            </a:p>
          </p:txBody>
        </p:sp>
        <p:sp>
          <p:nvSpPr>
            <p:cNvPr id="36874" name="Rectangle 61"/>
            <p:cNvSpPr>
              <a:spLocks noChangeArrowheads="1"/>
            </p:cNvSpPr>
            <p:nvPr/>
          </p:nvSpPr>
          <p:spPr bwMode="auto">
            <a:xfrm>
              <a:off x="1654950" y="980728"/>
              <a:ext cx="4465222" cy="412098"/>
            </a:xfrm>
            <a:prstGeom prst="rect">
              <a:avLst/>
            </a:prstGeom>
            <a:solidFill>
              <a:srgbClr val="002060"/>
            </a:solidFill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400">
                  <a:solidFill>
                    <a:srgbClr val="FFFFFF"/>
                  </a:solidFill>
                  <a:latin typeface="Verdana" pitchFamily="34" charset="0"/>
                </a:rPr>
                <a:t>Phase I</a:t>
              </a:r>
            </a:p>
          </p:txBody>
        </p:sp>
        <p:sp>
          <p:nvSpPr>
            <p:cNvPr id="36875" name="Rectangle 62"/>
            <p:cNvSpPr>
              <a:spLocks noChangeArrowheads="1"/>
            </p:cNvSpPr>
            <p:nvPr/>
          </p:nvSpPr>
          <p:spPr bwMode="auto">
            <a:xfrm>
              <a:off x="179512" y="980728"/>
              <a:ext cx="1475438" cy="412098"/>
            </a:xfrm>
            <a:prstGeom prst="rect">
              <a:avLst/>
            </a:prstGeom>
            <a:solidFill>
              <a:srgbClr val="002060"/>
            </a:solidFill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200" b="1">
                  <a:solidFill>
                    <a:srgbClr val="FFFFFF"/>
                  </a:solidFill>
                  <a:latin typeface="Verdana" pitchFamily="34" charset="0"/>
                </a:rPr>
                <a:t>Objectives</a:t>
              </a:r>
            </a:p>
          </p:txBody>
        </p:sp>
        <p:sp>
          <p:nvSpPr>
            <p:cNvPr id="36876" name="Rectangle 63"/>
            <p:cNvSpPr>
              <a:spLocks noChangeArrowheads="1"/>
            </p:cNvSpPr>
            <p:nvPr/>
          </p:nvSpPr>
          <p:spPr bwMode="auto">
            <a:xfrm>
              <a:off x="181814" y="1392826"/>
              <a:ext cx="1473135" cy="3800370"/>
            </a:xfrm>
            <a:prstGeom prst="rect">
              <a:avLst/>
            </a:prstGeom>
            <a:solidFill>
              <a:srgbClr val="EBF1DE"/>
            </a:solidFill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Verdana" pitchFamily="34" charset="0"/>
                </a:rPr>
                <a:t>Decreasing offshore ISK holdings </a:t>
              </a:r>
            </a:p>
            <a:p>
              <a:pPr eaLnBrk="0" hangingPunct="0"/>
              <a:endParaRPr lang="is-IS" sz="1200">
                <a:solidFill>
                  <a:srgbClr val="000000"/>
                </a:solidFill>
                <a:latin typeface="Verdana" pitchFamily="34" charset="0"/>
              </a:endParaRPr>
            </a:p>
            <a:p>
              <a:pPr eaLnBrk="0" hangingPunct="0"/>
              <a:endParaRPr lang="is-IS" sz="1200">
                <a:solidFill>
                  <a:srgbClr val="000000"/>
                </a:solidFill>
                <a:latin typeface="Verdana" pitchFamily="34" charset="0"/>
              </a:endParaRPr>
            </a:p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Verdana" pitchFamily="34" charset="0"/>
                </a:rPr>
                <a:t>Increasing domestic investment</a:t>
              </a:r>
            </a:p>
            <a:p>
              <a:pPr eaLnBrk="0" hangingPunct="0"/>
              <a:endParaRPr lang="is-IS" sz="1200">
                <a:solidFill>
                  <a:srgbClr val="000000"/>
                </a:solidFill>
                <a:latin typeface="Verdana" pitchFamily="34" charset="0"/>
              </a:endParaRPr>
            </a:p>
            <a:p>
              <a:pPr eaLnBrk="0" hangingPunct="0"/>
              <a:endParaRPr lang="is-IS" sz="1200">
                <a:solidFill>
                  <a:srgbClr val="000000"/>
                </a:solidFill>
                <a:latin typeface="Verdana" pitchFamily="34" charset="0"/>
              </a:endParaRPr>
            </a:p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Verdana" pitchFamily="34" charset="0"/>
                </a:rPr>
                <a:t>Actions to enhance economic stability</a:t>
              </a:r>
            </a:p>
          </p:txBody>
        </p:sp>
        <p:sp>
          <p:nvSpPr>
            <p:cNvPr id="36877" name="Rectangle 64"/>
            <p:cNvSpPr>
              <a:spLocks noChangeArrowheads="1"/>
            </p:cNvSpPr>
            <p:nvPr/>
          </p:nvSpPr>
          <p:spPr bwMode="auto">
            <a:xfrm>
              <a:off x="181815" y="5193196"/>
              <a:ext cx="1475438" cy="1424106"/>
            </a:xfrm>
            <a:prstGeom prst="rect">
              <a:avLst/>
            </a:prstGeom>
            <a:solidFill>
              <a:srgbClr val="EBF1DE"/>
            </a:solidFill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/>
              <a:r>
                <a:rPr lang="is-IS" sz="1200">
                  <a:solidFill>
                    <a:srgbClr val="000000"/>
                  </a:solidFill>
                  <a:latin typeface="Verdana" pitchFamily="34" charset="0"/>
                </a:rPr>
                <a:t>Lifting capital controls on onshore ISK holdings</a:t>
              </a:r>
            </a:p>
          </p:txBody>
        </p:sp>
        <p:sp>
          <p:nvSpPr>
            <p:cNvPr id="36878" name="Rectangle 65"/>
            <p:cNvSpPr>
              <a:spLocks noChangeArrowheads="1"/>
            </p:cNvSpPr>
            <p:nvPr/>
          </p:nvSpPr>
          <p:spPr bwMode="auto">
            <a:xfrm>
              <a:off x="2376864" y="1736812"/>
              <a:ext cx="3547332" cy="288032"/>
            </a:xfrm>
            <a:prstGeom prst="rect">
              <a:avLst/>
            </a:prstGeom>
            <a:solidFill>
              <a:srgbClr val="DCE6F2"/>
            </a:solidFill>
            <a:ln w="127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Direct investment supporting financial stability</a:t>
              </a:r>
            </a:p>
          </p:txBody>
        </p:sp>
        <p:sp>
          <p:nvSpPr>
            <p:cNvPr id="36879" name="Rectangle 66"/>
            <p:cNvSpPr>
              <a:spLocks noChangeArrowheads="1"/>
            </p:cNvSpPr>
            <p:nvPr/>
          </p:nvSpPr>
          <p:spPr bwMode="auto">
            <a:xfrm>
              <a:off x="2375756" y="3032956"/>
              <a:ext cx="3547332" cy="288032"/>
            </a:xfrm>
            <a:prstGeom prst="rect">
              <a:avLst/>
            </a:prstGeom>
            <a:solidFill>
              <a:srgbClr val="DCE6F2"/>
            </a:solidFill>
            <a:ln w="127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Investment in long-term Treasury bonds</a:t>
              </a:r>
            </a:p>
          </p:txBody>
        </p:sp>
        <p:sp>
          <p:nvSpPr>
            <p:cNvPr id="36880" name="Rectangle 67"/>
            <p:cNvSpPr>
              <a:spLocks noChangeArrowheads="1"/>
            </p:cNvSpPr>
            <p:nvPr/>
          </p:nvSpPr>
          <p:spPr bwMode="auto">
            <a:xfrm>
              <a:off x="2979860" y="3717032"/>
              <a:ext cx="2961705" cy="288032"/>
            </a:xfrm>
            <a:prstGeom prst="rect">
              <a:avLst/>
            </a:prstGeom>
            <a:solidFill>
              <a:srgbClr val="DCE6F2"/>
            </a:solidFill>
            <a:ln w="127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Long-term FX-denominated Treasury bond</a:t>
              </a:r>
            </a:p>
          </p:txBody>
        </p:sp>
        <p:sp>
          <p:nvSpPr>
            <p:cNvPr id="36881" name="Rectangle 68"/>
            <p:cNvSpPr>
              <a:spLocks noChangeArrowheads="1"/>
            </p:cNvSpPr>
            <p:nvPr/>
          </p:nvSpPr>
          <p:spPr bwMode="auto">
            <a:xfrm>
              <a:off x="3851920" y="4437112"/>
              <a:ext cx="2529695" cy="288032"/>
            </a:xfrm>
            <a:prstGeom prst="rect">
              <a:avLst/>
            </a:prstGeom>
            <a:solidFill>
              <a:srgbClr val="DCE6F2"/>
            </a:solidFill>
            <a:ln w="127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Exit levy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884244" y="1392815"/>
              <a:ext cx="1098109" cy="5224487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127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vert="vert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is-IS" sz="1600" dirty="0" err="1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Free</a:t>
              </a:r>
              <a:r>
                <a:rPr lang="is-IS" sz="1600" dirty="0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s-IS" sz="1600" dirty="0" err="1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flow</a:t>
              </a:r>
              <a:r>
                <a:rPr lang="is-IS" sz="1600" dirty="0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 of </a:t>
              </a:r>
              <a:r>
                <a:rPr lang="is-IS" sz="1600" dirty="0" err="1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capital</a:t>
              </a:r>
              <a:endParaRPr lang="is-IS" sz="16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>
                <a:defRPr/>
              </a:pPr>
              <a:r>
                <a:rPr lang="is-IS" sz="1600" dirty="0" err="1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Precautionary</a:t>
              </a:r>
              <a:r>
                <a:rPr lang="is-IS" sz="1600" dirty="0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s-IS" sz="1600" dirty="0" err="1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regulatory</a:t>
              </a:r>
              <a:r>
                <a:rPr lang="is-IS" sz="1600" dirty="0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s-IS" sz="1600" dirty="0" err="1" smtClean="0">
                  <a:solidFill>
                    <a:sysClr val="windowText" lastClr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framework</a:t>
              </a:r>
              <a:endParaRPr lang="is-IS" sz="1600" dirty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grpSp>
          <p:nvGrpSpPr>
            <p:cNvPr id="36883" name="Group 70"/>
            <p:cNvGrpSpPr>
              <a:grpSpLocks/>
            </p:cNvGrpSpPr>
            <p:nvPr/>
          </p:nvGrpSpPr>
          <p:grpSpPr bwMode="auto">
            <a:xfrm>
              <a:off x="2361544" y="2071878"/>
              <a:ext cx="864095" cy="1033081"/>
              <a:chOff x="1979712" y="2385465"/>
              <a:chExt cx="573124" cy="719499"/>
            </a:xfrm>
          </p:grpSpPr>
          <p:sp>
            <p:nvSpPr>
              <p:cNvPr id="36913" name="Flowchart: Connector 100"/>
              <p:cNvSpPr>
                <a:spLocks noChangeArrowheads="1"/>
              </p:cNvSpPr>
              <p:nvPr/>
            </p:nvSpPr>
            <p:spPr bwMode="auto">
              <a:xfrm>
                <a:off x="1979712" y="2564904"/>
                <a:ext cx="288032" cy="288032"/>
              </a:xfrm>
              <a:prstGeom prst="flowChartConnector">
                <a:avLst/>
              </a:prstGeom>
              <a:solidFill>
                <a:srgbClr val="DCE6F2"/>
              </a:solidFill>
              <a:ln w="12700" algn="ctr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100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cxnSp>
            <p:nvCxnSpPr>
              <p:cNvPr id="36914" name="Straight Arrow Connector 101"/>
              <p:cNvCxnSpPr>
                <a:cxnSpLocks noChangeShapeType="1"/>
                <a:stCxn id="36913" idx="7"/>
              </p:cNvCxnSpPr>
              <p:nvPr/>
            </p:nvCxnSpPr>
            <p:spPr bwMode="auto">
              <a:xfrm flipV="1">
                <a:off x="2225563" y="2390521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6915" name="Straight Arrow Connector 102"/>
              <p:cNvCxnSpPr>
                <a:cxnSpLocks noChangeShapeType="1"/>
              </p:cNvCxnSpPr>
              <p:nvPr/>
            </p:nvCxnSpPr>
            <p:spPr bwMode="auto">
              <a:xfrm rot="5400000" flipV="1">
                <a:off x="2219003" y="2822762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6916" name="TextBox 53"/>
              <p:cNvSpPr txBox="1">
                <a:spLocks noChangeArrowheads="1"/>
              </p:cNvSpPr>
              <p:nvPr/>
            </p:nvSpPr>
            <p:spPr bwMode="auto">
              <a:xfrm>
                <a:off x="2094162" y="2385465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  <p:sp>
            <p:nvSpPr>
              <p:cNvPr id="36917" name="TextBox 54"/>
              <p:cNvSpPr txBox="1">
                <a:spLocks noChangeArrowheads="1"/>
              </p:cNvSpPr>
              <p:nvPr/>
            </p:nvSpPr>
            <p:spPr bwMode="auto">
              <a:xfrm>
                <a:off x="2094160" y="2889520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</p:grpSp>
        <p:grpSp>
          <p:nvGrpSpPr>
            <p:cNvPr id="36884" name="Group 71"/>
            <p:cNvGrpSpPr>
              <a:grpSpLocks/>
            </p:cNvGrpSpPr>
            <p:nvPr/>
          </p:nvGrpSpPr>
          <p:grpSpPr bwMode="auto">
            <a:xfrm>
              <a:off x="2973612" y="2060844"/>
              <a:ext cx="864095" cy="1033081"/>
              <a:chOff x="1979712" y="2385465"/>
              <a:chExt cx="573124" cy="719499"/>
            </a:xfrm>
          </p:grpSpPr>
          <p:sp>
            <p:nvSpPr>
              <p:cNvPr id="36908" name="Flowchart: Connector 95"/>
              <p:cNvSpPr>
                <a:spLocks noChangeArrowheads="1"/>
              </p:cNvSpPr>
              <p:nvPr/>
            </p:nvSpPr>
            <p:spPr bwMode="auto">
              <a:xfrm>
                <a:off x="1979712" y="2564904"/>
                <a:ext cx="288032" cy="288032"/>
              </a:xfrm>
              <a:prstGeom prst="flowChartConnector">
                <a:avLst/>
              </a:prstGeom>
              <a:solidFill>
                <a:srgbClr val="DCE6F2"/>
              </a:solidFill>
              <a:ln w="12700" algn="ctr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100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cxnSp>
            <p:nvCxnSpPr>
              <p:cNvPr id="36909" name="Straight Arrow Connector 96"/>
              <p:cNvCxnSpPr>
                <a:cxnSpLocks noChangeShapeType="1"/>
                <a:stCxn id="36908" idx="7"/>
              </p:cNvCxnSpPr>
              <p:nvPr/>
            </p:nvCxnSpPr>
            <p:spPr bwMode="auto">
              <a:xfrm flipV="1">
                <a:off x="2225563" y="2390521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6910" name="Straight Arrow Connector 97"/>
              <p:cNvCxnSpPr>
                <a:cxnSpLocks noChangeShapeType="1"/>
              </p:cNvCxnSpPr>
              <p:nvPr/>
            </p:nvCxnSpPr>
            <p:spPr bwMode="auto">
              <a:xfrm rot="5400000" flipV="1">
                <a:off x="2219003" y="2822762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6911" name="TextBox 48"/>
              <p:cNvSpPr txBox="1">
                <a:spLocks noChangeArrowheads="1"/>
              </p:cNvSpPr>
              <p:nvPr/>
            </p:nvSpPr>
            <p:spPr bwMode="auto">
              <a:xfrm>
                <a:off x="2094162" y="2385465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  <p:sp>
            <p:nvSpPr>
              <p:cNvPr id="36912" name="TextBox 49"/>
              <p:cNvSpPr txBox="1">
                <a:spLocks noChangeArrowheads="1"/>
              </p:cNvSpPr>
              <p:nvPr/>
            </p:nvSpPr>
            <p:spPr bwMode="auto">
              <a:xfrm>
                <a:off x="2094160" y="2889520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</p:grpSp>
        <p:grpSp>
          <p:nvGrpSpPr>
            <p:cNvPr id="36885" name="Group 72"/>
            <p:cNvGrpSpPr>
              <a:grpSpLocks/>
            </p:cNvGrpSpPr>
            <p:nvPr/>
          </p:nvGrpSpPr>
          <p:grpSpPr bwMode="auto">
            <a:xfrm>
              <a:off x="3657688" y="2060844"/>
              <a:ext cx="864095" cy="1033081"/>
              <a:chOff x="1979712" y="2385465"/>
              <a:chExt cx="573124" cy="719499"/>
            </a:xfrm>
          </p:grpSpPr>
          <p:sp>
            <p:nvSpPr>
              <p:cNvPr id="36903" name="Flowchart: Connector 90"/>
              <p:cNvSpPr>
                <a:spLocks noChangeArrowheads="1"/>
              </p:cNvSpPr>
              <p:nvPr/>
            </p:nvSpPr>
            <p:spPr bwMode="auto">
              <a:xfrm>
                <a:off x="1979712" y="2564904"/>
                <a:ext cx="288032" cy="288032"/>
              </a:xfrm>
              <a:prstGeom prst="flowChartConnector">
                <a:avLst/>
              </a:prstGeom>
              <a:solidFill>
                <a:srgbClr val="DCE6F2"/>
              </a:solidFill>
              <a:ln w="12700" algn="ctr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100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cxnSp>
            <p:nvCxnSpPr>
              <p:cNvPr id="36904" name="Straight Arrow Connector 91"/>
              <p:cNvCxnSpPr>
                <a:cxnSpLocks noChangeShapeType="1"/>
                <a:stCxn id="36903" idx="7"/>
              </p:cNvCxnSpPr>
              <p:nvPr/>
            </p:nvCxnSpPr>
            <p:spPr bwMode="auto">
              <a:xfrm flipV="1">
                <a:off x="2225563" y="2390521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6905" name="Straight Arrow Connector 92"/>
              <p:cNvCxnSpPr>
                <a:cxnSpLocks noChangeShapeType="1"/>
              </p:cNvCxnSpPr>
              <p:nvPr/>
            </p:nvCxnSpPr>
            <p:spPr bwMode="auto">
              <a:xfrm rot="5400000" flipV="1">
                <a:off x="2219003" y="2822762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6906" name="TextBox 43"/>
              <p:cNvSpPr txBox="1">
                <a:spLocks noChangeArrowheads="1"/>
              </p:cNvSpPr>
              <p:nvPr/>
            </p:nvSpPr>
            <p:spPr bwMode="auto">
              <a:xfrm>
                <a:off x="2094162" y="2385465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  <p:sp>
            <p:nvSpPr>
              <p:cNvPr id="36907" name="TextBox 44"/>
              <p:cNvSpPr txBox="1">
                <a:spLocks noChangeArrowheads="1"/>
              </p:cNvSpPr>
              <p:nvPr/>
            </p:nvSpPr>
            <p:spPr bwMode="auto">
              <a:xfrm>
                <a:off x="2094160" y="2889520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</p:grpSp>
        <p:grpSp>
          <p:nvGrpSpPr>
            <p:cNvPr id="36886" name="Group 73"/>
            <p:cNvGrpSpPr>
              <a:grpSpLocks/>
            </p:cNvGrpSpPr>
            <p:nvPr/>
          </p:nvGrpSpPr>
          <p:grpSpPr bwMode="auto">
            <a:xfrm>
              <a:off x="4845820" y="2060844"/>
              <a:ext cx="864095" cy="1033081"/>
              <a:chOff x="1979712" y="2385465"/>
              <a:chExt cx="573124" cy="719499"/>
            </a:xfrm>
          </p:grpSpPr>
          <p:sp>
            <p:nvSpPr>
              <p:cNvPr id="36898" name="Flowchart: Connector 85"/>
              <p:cNvSpPr>
                <a:spLocks noChangeArrowheads="1"/>
              </p:cNvSpPr>
              <p:nvPr/>
            </p:nvSpPr>
            <p:spPr bwMode="auto">
              <a:xfrm>
                <a:off x="1979712" y="2564904"/>
                <a:ext cx="288032" cy="288032"/>
              </a:xfrm>
              <a:prstGeom prst="flowChartConnector">
                <a:avLst/>
              </a:prstGeom>
              <a:solidFill>
                <a:srgbClr val="DCE6F2"/>
              </a:solidFill>
              <a:ln w="12700" algn="ctr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1000">
                  <a:solidFill>
                    <a:srgbClr val="000000"/>
                  </a:solidFill>
                  <a:latin typeface="Verdana" pitchFamily="34" charset="0"/>
                </a:endParaRPr>
              </a:p>
            </p:txBody>
          </p:sp>
          <p:cxnSp>
            <p:nvCxnSpPr>
              <p:cNvPr id="36899" name="Straight Arrow Connector 86"/>
              <p:cNvCxnSpPr>
                <a:cxnSpLocks noChangeShapeType="1"/>
                <a:stCxn id="36898" idx="7"/>
              </p:cNvCxnSpPr>
              <p:nvPr/>
            </p:nvCxnSpPr>
            <p:spPr bwMode="auto">
              <a:xfrm flipV="1">
                <a:off x="2225563" y="2390521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6900" name="Straight Arrow Connector 87"/>
              <p:cNvCxnSpPr>
                <a:cxnSpLocks noChangeShapeType="1"/>
              </p:cNvCxnSpPr>
              <p:nvPr/>
            </p:nvCxnSpPr>
            <p:spPr bwMode="auto">
              <a:xfrm rot="5400000" flipV="1">
                <a:off x="2219003" y="2822762"/>
                <a:ext cx="222201" cy="21656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36901" name="TextBox 38"/>
              <p:cNvSpPr txBox="1">
                <a:spLocks noChangeArrowheads="1"/>
              </p:cNvSpPr>
              <p:nvPr/>
            </p:nvSpPr>
            <p:spPr bwMode="auto">
              <a:xfrm>
                <a:off x="2094162" y="2385465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  <p:sp>
            <p:nvSpPr>
              <p:cNvPr id="36902" name="TextBox 39"/>
              <p:cNvSpPr txBox="1">
                <a:spLocks noChangeArrowheads="1"/>
              </p:cNvSpPr>
              <p:nvPr/>
            </p:nvSpPr>
            <p:spPr bwMode="auto">
              <a:xfrm>
                <a:off x="2094160" y="2889520"/>
                <a:ext cx="45867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s-IS" sz="800">
                    <a:solidFill>
                      <a:srgbClr val="000000"/>
                    </a:solidFill>
                    <a:latin typeface="Verdana" pitchFamily="34" charset="0"/>
                  </a:rPr>
                  <a:t>ISK</a:t>
                </a:r>
              </a:p>
            </p:txBody>
          </p:sp>
        </p:grpSp>
        <p:sp>
          <p:nvSpPr>
            <p:cNvPr id="36887" name="TextBox 24"/>
            <p:cNvSpPr txBox="1">
              <a:spLocks noChangeArrowheads="1"/>
            </p:cNvSpPr>
            <p:nvPr/>
          </p:nvSpPr>
          <p:spPr bwMode="auto">
            <a:xfrm>
              <a:off x="2303840" y="2413306"/>
              <a:ext cx="3811928" cy="282978"/>
            </a:xfrm>
            <a:prstGeom prst="rect">
              <a:avLst/>
            </a:prstGeom>
            <a:solidFill>
              <a:srgbClr val="D9D9D9">
                <a:alpha val="61176"/>
              </a:srgbClr>
            </a:solidFill>
            <a:ln w="9525">
              <a:solidFill>
                <a:srgbClr val="7F7F7F">
                  <a:alpha val="65881"/>
                </a:srgb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FX auctions to reduce pressure from offshore ISK</a:t>
              </a:r>
            </a:p>
          </p:txBody>
        </p:sp>
        <p:sp>
          <p:nvSpPr>
            <p:cNvPr id="36888" name="Rectangle 75"/>
            <p:cNvSpPr>
              <a:spLocks noChangeArrowheads="1"/>
            </p:cNvSpPr>
            <p:nvPr/>
          </p:nvSpPr>
          <p:spPr bwMode="auto">
            <a:xfrm>
              <a:off x="1835696" y="5301208"/>
              <a:ext cx="1732898" cy="604039"/>
            </a:xfrm>
            <a:prstGeom prst="rect">
              <a:avLst/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Capital control adoption regarding Phase I</a:t>
              </a:r>
            </a:p>
          </p:txBody>
        </p:sp>
        <p:sp>
          <p:nvSpPr>
            <p:cNvPr id="36889" name="Rectangle 76"/>
            <p:cNvSpPr>
              <a:spLocks noChangeArrowheads="1"/>
            </p:cNvSpPr>
            <p:nvPr/>
          </p:nvSpPr>
          <p:spPr bwMode="auto">
            <a:xfrm>
              <a:off x="3716151" y="5301207"/>
              <a:ext cx="1732898" cy="604041"/>
            </a:xfrm>
            <a:prstGeom prst="rect">
              <a:avLst/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Precautionary regulatory framework</a:t>
              </a:r>
            </a:p>
          </p:txBody>
        </p:sp>
        <p:sp>
          <p:nvSpPr>
            <p:cNvPr id="36890" name="Rectangle 77"/>
            <p:cNvSpPr>
              <a:spLocks noChangeArrowheads="1"/>
            </p:cNvSpPr>
            <p:nvPr/>
          </p:nvSpPr>
          <p:spPr bwMode="auto">
            <a:xfrm>
              <a:off x="3716151" y="6000460"/>
              <a:ext cx="1732899" cy="524884"/>
            </a:xfrm>
            <a:prstGeom prst="rect">
              <a:avLst/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Formulation of long-term monetary policy</a:t>
              </a:r>
            </a:p>
          </p:txBody>
        </p:sp>
        <p:sp>
          <p:nvSpPr>
            <p:cNvPr id="36891" name="Rectangle 78"/>
            <p:cNvSpPr>
              <a:spLocks noChangeArrowheads="1"/>
            </p:cNvSpPr>
            <p:nvPr/>
          </p:nvSpPr>
          <p:spPr bwMode="auto">
            <a:xfrm>
              <a:off x="6192181" y="5334021"/>
              <a:ext cx="1620180" cy="802050"/>
            </a:xfrm>
            <a:prstGeom prst="rect">
              <a:avLst/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000000"/>
                  </a:solidFill>
                  <a:latin typeface="Verdana" pitchFamily="34" charset="0"/>
                </a:rPr>
                <a:t>Removal of capital controls on onshore ISK holdings</a:t>
              </a:r>
            </a:p>
          </p:txBody>
        </p:sp>
        <p:sp>
          <p:nvSpPr>
            <p:cNvPr id="36892" name="Rectangle 79"/>
            <p:cNvSpPr>
              <a:spLocks noChangeArrowheads="1"/>
            </p:cNvSpPr>
            <p:nvPr/>
          </p:nvSpPr>
          <p:spPr bwMode="auto">
            <a:xfrm>
              <a:off x="7884368" y="980729"/>
              <a:ext cx="1097985" cy="412098"/>
            </a:xfrm>
            <a:prstGeom prst="rect">
              <a:avLst/>
            </a:prstGeom>
            <a:solidFill>
              <a:srgbClr val="002060"/>
            </a:solidFill>
            <a:ln w="12700" algn="ctr">
              <a:solidFill>
                <a:srgbClr val="4F81BD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200" b="1">
                  <a:solidFill>
                    <a:srgbClr val="FFFFFF"/>
                  </a:solidFill>
                  <a:latin typeface="Verdana" pitchFamily="34" charset="0"/>
                </a:rPr>
                <a:t>Outcome</a:t>
              </a:r>
            </a:p>
          </p:txBody>
        </p:sp>
        <p:sp>
          <p:nvSpPr>
            <p:cNvPr id="36893" name="Rectangle 80"/>
            <p:cNvSpPr>
              <a:spLocks noChangeArrowheads="1"/>
            </p:cNvSpPr>
            <p:nvPr/>
          </p:nvSpPr>
          <p:spPr bwMode="auto">
            <a:xfrm rot="-5400000">
              <a:off x="51932" y="3127655"/>
              <a:ext cx="3627026" cy="288032"/>
            </a:xfrm>
            <a:prstGeom prst="rect">
              <a:avLst/>
            </a:prstGeom>
            <a:solidFill>
              <a:srgbClr val="C0504D"/>
            </a:solidFill>
            <a:ln w="127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is-IS" sz="1000">
                  <a:solidFill>
                    <a:srgbClr val="FFFFFF"/>
                  </a:solidFill>
                  <a:latin typeface="Verdana" pitchFamily="34" charset="0"/>
                </a:rPr>
                <a:t>Offshore ISK holdings channelled towards investment</a:t>
              </a:r>
            </a:p>
          </p:txBody>
        </p:sp>
        <p:cxnSp>
          <p:nvCxnSpPr>
            <p:cNvPr id="36894" name="Straight Arrow Connector 81"/>
            <p:cNvCxnSpPr>
              <a:cxnSpLocks noChangeShapeType="1"/>
              <a:endCxn id="36878" idx="1"/>
            </p:cNvCxnSpPr>
            <p:nvPr/>
          </p:nvCxnSpPr>
          <p:spPr bwMode="auto">
            <a:xfrm>
              <a:off x="2009462" y="1880828"/>
              <a:ext cx="367402" cy="0"/>
            </a:xfrm>
            <a:prstGeom prst="straightConnector1">
              <a:avLst/>
            </a:prstGeom>
            <a:noFill/>
            <a:ln w="9525" algn="ctr">
              <a:solidFill>
                <a:srgbClr val="632523"/>
              </a:solidFill>
              <a:round/>
              <a:headEnd/>
              <a:tailEnd type="triangle" w="med" len="med"/>
            </a:ln>
          </p:spPr>
        </p:cxnSp>
        <p:cxnSp>
          <p:nvCxnSpPr>
            <p:cNvPr id="36895" name="Straight Arrow Connector 82"/>
            <p:cNvCxnSpPr>
              <a:cxnSpLocks noChangeShapeType="1"/>
            </p:cNvCxnSpPr>
            <p:nvPr/>
          </p:nvCxnSpPr>
          <p:spPr bwMode="auto">
            <a:xfrm>
              <a:off x="2015716" y="3176972"/>
              <a:ext cx="367402" cy="0"/>
            </a:xfrm>
            <a:prstGeom prst="straightConnector1">
              <a:avLst/>
            </a:prstGeom>
            <a:noFill/>
            <a:ln w="9525" algn="ctr">
              <a:solidFill>
                <a:srgbClr val="632523"/>
              </a:solidFill>
              <a:round/>
              <a:headEnd/>
              <a:tailEnd type="triangle" w="med" len="med"/>
            </a:ln>
          </p:spPr>
        </p:cxnSp>
        <p:cxnSp>
          <p:nvCxnSpPr>
            <p:cNvPr id="36896" name="Straight Arrow Connector 83"/>
            <p:cNvCxnSpPr>
              <a:cxnSpLocks noChangeShapeType="1"/>
              <a:endCxn id="36880" idx="1"/>
            </p:cNvCxnSpPr>
            <p:nvPr/>
          </p:nvCxnSpPr>
          <p:spPr bwMode="auto">
            <a:xfrm>
              <a:off x="2009462" y="3861048"/>
              <a:ext cx="970398" cy="0"/>
            </a:xfrm>
            <a:prstGeom prst="straightConnector1">
              <a:avLst/>
            </a:prstGeom>
            <a:noFill/>
            <a:ln w="9525" algn="ctr">
              <a:solidFill>
                <a:srgbClr val="632523"/>
              </a:solidFill>
              <a:round/>
              <a:headEnd/>
              <a:tailEnd type="triangle" w="med" len="med"/>
            </a:ln>
          </p:spPr>
        </p:cxnSp>
        <p:cxnSp>
          <p:nvCxnSpPr>
            <p:cNvPr id="36897" name="Straight Arrow Connector 84"/>
            <p:cNvCxnSpPr>
              <a:cxnSpLocks noChangeShapeType="1"/>
            </p:cNvCxnSpPr>
            <p:nvPr/>
          </p:nvCxnSpPr>
          <p:spPr bwMode="auto">
            <a:xfrm>
              <a:off x="2009462" y="4581128"/>
              <a:ext cx="1842458" cy="0"/>
            </a:xfrm>
            <a:prstGeom prst="straightConnector1">
              <a:avLst/>
            </a:prstGeom>
            <a:noFill/>
            <a:ln w="9525" algn="ctr">
              <a:solidFill>
                <a:srgbClr val="632523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92162"/>
          </a:xfrm>
        </p:spPr>
        <p:txBody>
          <a:bodyPr/>
          <a:lstStyle/>
          <a:p>
            <a:pPr eaLnBrk="1" hangingPunct="1"/>
            <a:r>
              <a:rPr lang="is-IS" smtClean="0"/>
              <a:t>Final remarks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323850" y="981075"/>
            <a:ext cx="8569325" cy="5616575"/>
          </a:xfrm>
        </p:spPr>
        <p:txBody>
          <a:bodyPr/>
          <a:lstStyle/>
          <a:p>
            <a:pPr eaLnBrk="1" hangingPunct="1"/>
            <a:r>
              <a:rPr lang="en-GB" smtClean="0"/>
              <a:t>Iceland has stabilised through the programme with the IMF.</a:t>
            </a:r>
          </a:p>
          <a:p>
            <a:pPr eaLnBrk="1" hangingPunct="1"/>
            <a:r>
              <a:rPr lang="en-GB" smtClean="0"/>
              <a:t>Iceland is currently recovering.</a:t>
            </a:r>
          </a:p>
          <a:p>
            <a:pPr eaLnBrk="1" hangingPunct="1"/>
            <a:r>
              <a:rPr lang="en-GB" smtClean="0"/>
              <a:t>The next tasks are to:</a:t>
            </a:r>
          </a:p>
          <a:p>
            <a:pPr lvl="1" eaLnBrk="1" hangingPunct="1"/>
            <a:r>
              <a:rPr lang="en-GB" smtClean="0"/>
              <a:t> maintain the recovery through international headwinds;</a:t>
            </a:r>
          </a:p>
          <a:p>
            <a:pPr lvl="1" eaLnBrk="1" hangingPunct="1"/>
            <a:r>
              <a:rPr lang="en-GB" smtClean="0"/>
              <a:t>contain inflation;</a:t>
            </a:r>
          </a:p>
          <a:p>
            <a:pPr lvl="1" eaLnBrk="1" hangingPunct="1"/>
            <a:r>
              <a:rPr lang="en-GB" smtClean="0"/>
              <a:t>remove the capital controls without undue exchange rate instability, while securing financial sector soundness.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863600"/>
          </a:xfrm>
        </p:spPr>
        <p:txBody>
          <a:bodyPr/>
          <a:lstStyle/>
          <a:p>
            <a:pPr eaLnBrk="1" hangingPunct="1"/>
            <a:r>
              <a:rPr lang="is-IS" smtClean="0"/>
              <a:t>The economic policy challenges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23850" y="1124745"/>
            <a:ext cx="8569325" cy="5328592"/>
          </a:xfrm>
        </p:spPr>
        <p:txBody>
          <a:bodyPr/>
          <a:lstStyle/>
          <a:p>
            <a:pPr eaLnBrk="1" hangingPunct="1"/>
            <a:r>
              <a:rPr lang="en-GB" dirty="0" smtClean="0"/>
              <a:t>Support the recovery while fiscal consolidation is completed (primary surplus in 2012 and overall surplus in 2014) and inflation is contained</a:t>
            </a:r>
          </a:p>
          <a:p>
            <a:pPr eaLnBrk="1" hangingPunct="1"/>
            <a:r>
              <a:rPr lang="en-GB" dirty="0" smtClean="0"/>
              <a:t>Maintain the conditions for and proceed with removal of controls on capital outflows:</a:t>
            </a:r>
          </a:p>
          <a:p>
            <a:pPr lvl="1" eaLnBrk="1" hangingPunct="1"/>
            <a:r>
              <a:rPr lang="en-GB" dirty="0" smtClean="0"/>
              <a:t>Macroeconomic balance</a:t>
            </a:r>
          </a:p>
          <a:p>
            <a:pPr lvl="1" eaLnBrk="1" hangingPunct="1"/>
            <a:r>
              <a:rPr lang="en-GB" dirty="0" smtClean="0"/>
              <a:t>Medium-term fiscal sustainability</a:t>
            </a:r>
          </a:p>
          <a:p>
            <a:pPr lvl="1" eaLnBrk="1" hangingPunct="1"/>
            <a:r>
              <a:rPr lang="en-GB" dirty="0" smtClean="0"/>
              <a:t>Sound financial sector</a:t>
            </a:r>
          </a:p>
          <a:p>
            <a:pPr lvl="1" eaLnBrk="1" hangingPunct="1"/>
            <a:r>
              <a:rPr lang="en-GB" dirty="0" smtClean="0"/>
              <a:t>Sufficient external liquidity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92162"/>
          </a:xfrm>
        </p:spPr>
        <p:txBody>
          <a:bodyPr/>
          <a:lstStyle/>
          <a:p>
            <a:pPr eaLnBrk="1" hangingPunct="1"/>
            <a:r>
              <a:rPr lang="en-US" noProof="1" smtClean="0"/>
              <a:t>Adjustment and three shocks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95288" y="1052736"/>
            <a:ext cx="8569325" cy="5255989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is-IS" dirty="0" smtClean="0"/>
              <a:t>The s</a:t>
            </a:r>
            <a:r>
              <a:rPr lang="is-IS" noProof="1" smtClean="0"/>
              <a:t>ubsiding of the large macroeconomic imbalances in 2005-2007 was bound to be associated with a significant slowdown, if not an outright recession (from 2006 onwards, the CBI consistently predicted a recession in 2009).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is-IS" noProof="1" smtClean="0"/>
              <a:t>Shocks: currency crisis in early 2008; collapse of the banks </a:t>
            </a:r>
            <a:r>
              <a:rPr lang="is-IS" dirty="0" smtClean="0"/>
              <a:t>in </a:t>
            </a:r>
            <a:r>
              <a:rPr lang="is-IS" noProof="1" smtClean="0"/>
              <a:t>October 2008; global contraction.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is-IS" noProof="1" smtClean="0"/>
              <a:t>GDP contracted by almost 12% from its peak in </a:t>
            </a:r>
            <a:r>
              <a:rPr lang="is-IS" dirty="0" smtClean="0"/>
              <a:t>Q4/2007</a:t>
            </a:r>
            <a:r>
              <a:rPr lang="is-IS" noProof="1" smtClean="0"/>
              <a:t> to its trough in </a:t>
            </a:r>
            <a:r>
              <a:rPr lang="is-IS" dirty="0" smtClean="0"/>
              <a:t>H1/</a:t>
            </a:r>
            <a:r>
              <a:rPr lang="is-IS" noProof="1" smtClean="0"/>
              <a:t>2010</a:t>
            </a:r>
            <a:r>
              <a:rPr lang="is-IS" dirty="0" smtClean="0"/>
              <a:t>.</a:t>
            </a:r>
            <a:endParaRPr lang="is-IS" noProof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/>
          <p:cNvSpPr>
            <a:spLocks noGrp="1"/>
          </p:cNvSpPr>
          <p:nvPr>
            <p:ph type="title"/>
          </p:nvPr>
        </p:nvSpPr>
        <p:spPr>
          <a:xfrm>
            <a:off x="323850" y="63500"/>
            <a:ext cx="8351838" cy="1204913"/>
          </a:xfrm>
        </p:spPr>
        <p:txBody>
          <a:bodyPr/>
          <a:lstStyle/>
          <a:p>
            <a:pPr eaLnBrk="1" hangingPunct="1"/>
            <a:r>
              <a:rPr lang="en-GB" smtClean="0"/>
              <a:t>The crisis triggered a large adjustment in the real economy</a:t>
            </a:r>
          </a:p>
        </p:txBody>
      </p:sp>
      <p:pic>
        <p:nvPicPr>
          <p:cNvPr id="22530" name="Content Placeholder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3850" y="1439863"/>
            <a:ext cx="4367213" cy="5400675"/>
          </a:xfrm>
        </p:spPr>
      </p:pic>
      <p:pic>
        <p:nvPicPr>
          <p:cNvPr id="22531" name="Picture 2" descr="C:\Users\ragnheidur\AppData\Local\Microsoft\Windows\Temporary Internet Files\Content.Outlook\NAZYBL1W\Current account balanc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1341438"/>
            <a:ext cx="3673475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8105775" cy="1204913"/>
          </a:xfrm>
        </p:spPr>
        <p:txBody>
          <a:bodyPr/>
          <a:lstStyle/>
          <a:p>
            <a:pPr eaLnBrk="1" hangingPunct="1"/>
            <a:r>
              <a:rPr lang="en-GB" smtClean="0"/>
              <a:t>But net exports provided a buffer for output and employment</a:t>
            </a:r>
            <a:endParaRPr lang="en-GB" sz="3000" smtClean="0"/>
          </a:p>
        </p:txBody>
      </p:sp>
      <p:pic>
        <p:nvPicPr>
          <p:cNvPr id="2457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84713" y="1439863"/>
            <a:ext cx="4208462" cy="5203825"/>
          </a:xfrm>
        </p:spPr>
      </p:pic>
      <p:pic>
        <p:nvPicPr>
          <p:cNvPr id="24579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23850" y="1430338"/>
            <a:ext cx="4208463" cy="5222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19137"/>
          </a:xfrm>
        </p:spPr>
        <p:txBody>
          <a:bodyPr/>
          <a:lstStyle/>
          <a:p>
            <a:pPr eaLnBrk="1" hangingPunct="1"/>
            <a:r>
              <a:rPr lang="en-US" noProof="1" smtClean="0"/>
              <a:t>Iceland was not the hardest hit</a:t>
            </a:r>
            <a:endParaRPr lang="is-IS" smtClean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484313"/>
            <a:ext cx="3954462" cy="4525962"/>
          </a:xfrm>
        </p:spPr>
      </p:pic>
      <p:pic>
        <p:nvPicPr>
          <p:cNvPr id="266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95825" y="1484313"/>
            <a:ext cx="394335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92162"/>
          </a:xfrm>
        </p:spPr>
        <p:txBody>
          <a:bodyPr/>
          <a:lstStyle/>
          <a:p>
            <a:pPr eaLnBrk="1" hangingPunct="1"/>
            <a:r>
              <a:rPr lang="en-GB" smtClean="0"/>
              <a:t>A recovery is under way</a:t>
            </a:r>
            <a:endParaRPr lang="en-GB" sz="3000" smtClean="0"/>
          </a:p>
        </p:txBody>
      </p:sp>
      <p:pic>
        <p:nvPicPr>
          <p:cNvPr id="27650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84713" y="1366838"/>
            <a:ext cx="4246562" cy="5399087"/>
          </a:xfrm>
        </p:spPr>
      </p:pic>
      <p:pic>
        <p:nvPicPr>
          <p:cNvPr id="27651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23850" y="1430338"/>
            <a:ext cx="4349750" cy="5399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But inflation has begun to rise again on the back of large wage increases</a:t>
            </a:r>
          </a:p>
        </p:txBody>
      </p:sp>
      <p:pic>
        <p:nvPicPr>
          <p:cNvPr id="2969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87900" y="1352550"/>
            <a:ext cx="4356100" cy="5399088"/>
          </a:xfrm>
        </p:spPr>
      </p:pic>
      <p:pic>
        <p:nvPicPr>
          <p:cNvPr id="29699" name="Picture 2" descr="C:\Users\ragnheidur\AppData\Local\Microsoft\Windows\Temporary Internet Files\Content.Outlook\NAZYBL1W\Unit labour cos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412875"/>
            <a:ext cx="4162425" cy="533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4"/>
          <p:cNvSpPr>
            <a:spLocks noGrp="1"/>
          </p:cNvSpPr>
          <p:nvPr>
            <p:ph type="title"/>
          </p:nvPr>
        </p:nvSpPr>
        <p:spPr>
          <a:xfrm>
            <a:off x="323850" y="188913"/>
            <a:ext cx="7920038" cy="792162"/>
          </a:xfrm>
        </p:spPr>
        <p:txBody>
          <a:bodyPr/>
          <a:lstStyle/>
          <a:p>
            <a:pPr eaLnBrk="1" hangingPunct="1"/>
            <a:r>
              <a:rPr lang="is-IS" smtClean="0"/>
              <a:t>Macroeconomic policies</a:t>
            </a:r>
          </a:p>
        </p:txBody>
      </p:sp>
      <p:sp>
        <p:nvSpPr>
          <p:cNvPr id="31746" name="Content Placeholder 5"/>
          <p:cNvSpPr>
            <a:spLocks noGrp="1"/>
          </p:cNvSpPr>
          <p:nvPr>
            <p:ph idx="1"/>
          </p:nvPr>
        </p:nvSpPr>
        <p:spPr>
          <a:xfrm>
            <a:off x="323850" y="981075"/>
            <a:ext cx="8569325" cy="5761038"/>
          </a:xfrm>
        </p:spPr>
        <p:txBody>
          <a:bodyPr/>
          <a:lstStyle/>
          <a:p>
            <a:pPr eaLnBrk="1" hangingPunct="1"/>
            <a:r>
              <a:rPr lang="en-GB" sz="3000" smtClean="0"/>
              <a:t>Fiscal policy: consolidation from 2010 onwards, with the primary Treasury balance expected to increase by almost 6½% of GDP from 2009 to 2011. Contractionary demand effects in the short run but positive confidence effects over the medium term.</a:t>
            </a:r>
          </a:p>
          <a:p>
            <a:pPr eaLnBrk="1" hangingPunct="1"/>
            <a:r>
              <a:rPr lang="en-GB" sz="3000" smtClean="0"/>
              <a:t>Due to worsening inflation prospects and high inflation expectations, CB rates were raised by 25 bp in August (7-day LR at 4.5%) and the positive bias was kept. </a:t>
            </a:r>
          </a:p>
          <a:p>
            <a:pPr eaLnBrk="1" hangingPunct="1"/>
            <a:r>
              <a:rPr lang="en-GB" sz="3000" smtClean="0"/>
              <a:t>Monetary policy is still highly accommodative, with a negative real policy rate supporting the recovery.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17554</TotalTime>
  <Words>698</Words>
  <Application>Microsoft Office PowerPoint</Application>
  <PresentationFormat>On-screen Show (4:3)</PresentationFormat>
  <Paragraphs>96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Prospects and policy challenges during the recovery</vt:lpstr>
      <vt:lpstr>The economic policy challenges</vt:lpstr>
      <vt:lpstr>Adjustment and three shocks</vt:lpstr>
      <vt:lpstr>The crisis triggered a large adjustment in the real economy</vt:lpstr>
      <vt:lpstr>But net exports provided a buffer for output and employment</vt:lpstr>
      <vt:lpstr>Iceland was not the hardest hit</vt:lpstr>
      <vt:lpstr>A recovery is under way</vt:lpstr>
      <vt:lpstr>But inflation has begun to rise again on the back of large wage increases</vt:lpstr>
      <vt:lpstr>Macroeconomic policies</vt:lpstr>
      <vt:lpstr>International headwinds</vt:lpstr>
      <vt:lpstr>External liquidity has improved significantly </vt:lpstr>
      <vt:lpstr>Financial sector soundness and stability</vt:lpstr>
      <vt:lpstr>Removal of capital controls</vt:lpstr>
      <vt:lpstr>Capital account liberalisation</vt:lpstr>
      <vt:lpstr>Final remarks</vt:lpstr>
    </vt:vector>
  </TitlesOfParts>
  <Company>Seðlabanki Íslands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Þórarinn Gunnar Pétursson</dc:creator>
  <cp:lastModifiedBy>SÍ Stefán Jóhann Stefánsson</cp:lastModifiedBy>
  <cp:revision>1099</cp:revision>
  <cp:lastPrinted>2011-09-27T10:33:28Z</cp:lastPrinted>
  <dcterms:created xsi:type="dcterms:W3CDTF">2006-03-23T10:35:51Z</dcterms:created>
  <dcterms:modified xsi:type="dcterms:W3CDTF">2011-09-29T13:38:09Z</dcterms:modified>
</cp:coreProperties>
</file>