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30" r:id="rId21"/>
    <p:sldId id="329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</p:sldIdLst>
  <p:sldSz cx="9144000" cy="6858000" type="screen4x3"/>
  <p:notesSz cx="6858000" cy="9715500"/>
  <p:defaultTextStyle>
    <a:defPPr>
      <a:defRPr lang="is-I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6" autoAdjust="0"/>
    <p:restoredTop sz="94660"/>
  </p:normalViewPr>
  <p:slideViewPr>
    <p:cSldViewPr>
      <p:cViewPr varScale="1">
        <p:scale>
          <a:sx n="103" d="100"/>
          <a:sy n="103" d="100"/>
        </p:scale>
        <p:origin x="-1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28"/>
    </p:cViewPr>
  </p:sorterViewPr>
  <p:notesViewPr>
    <p:cSldViewPr>
      <p:cViewPr varScale="1">
        <p:scale>
          <a:sx n="82" d="100"/>
          <a:sy n="82" d="100"/>
        </p:scale>
        <p:origin x="-2010" y="-84"/>
      </p:cViewPr>
      <p:guideLst>
        <p:guide orient="horz" pos="306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27317C-251C-400F-8903-0CDB9A8606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s-I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s-I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28663"/>
            <a:ext cx="485775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4863"/>
            <a:ext cx="548640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s-I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837A12-BE62-45ED-8A88-10746A90FB81}" type="slidenum">
              <a:rPr lang="is-IS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E0ECB1-1CC3-42C3-A675-D3AADD8300B0}" type="slidenum">
              <a:rPr lang="is-IS"/>
              <a:pPr/>
              <a:t>1</a:t>
            </a:fld>
            <a:endParaRPr lang="is-I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9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908050"/>
            <a:ext cx="5040312" cy="936625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924175"/>
            <a:ext cx="7200900" cy="1008063"/>
          </a:xfrm>
        </p:spPr>
        <p:txBody>
          <a:bodyPr/>
          <a:lstStyle>
            <a:lvl1pPr>
              <a:defRPr/>
            </a:lvl1pPr>
          </a:lstStyle>
          <a:p>
            <a:r>
              <a:rPr lang="is-I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365625"/>
            <a:ext cx="7200900" cy="1800225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is-IS"/>
              <a:t>Click to edit Master subtitle style</a:t>
            </a:r>
          </a:p>
        </p:txBody>
      </p:sp>
      <p:pic>
        <p:nvPicPr>
          <p:cNvPr id="4108" name="Picture 12" descr="SEDLOGR"/>
          <p:cNvPicPr>
            <a:picLocks noChangeAspect="1" noChangeArrowheads="1"/>
          </p:cNvPicPr>
          <p:nvPr userDrawn="1"/>
        </p:nvPicPr>
        <p:blipFill>
          <a:blip r:embed="rId3" cstate="print">
            <a:lum bright="80000" contrast="-70000"/>
          </a:blip>
          <a:srcRect/>
          <a:stretch>
            <a:fillRect/>
          </a:stretch>
        </p:blipFill>
        <p:spPr bwMode="auto">
          <a:xfrm>
            <a:off x="250825" y="981075"/>
            <a:ext cx="792163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0" name="Text Box 14"/>
          <p:cNvSpPr txBox="1">
            <a:spLocks noChangeArrowheads="1"/>
          </p:cNvSpPr>
          <p:nvPr userDrawn="1"/>
        </p:nvSpPr>
        <p:spPr bwMode="auto">
          <a:xfrm>
            <a:off x="1187450" y="1052513"/>
            <a:ext cx="38163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s-IS" sz="3400">
                <a:solidFill>
                  <a:schemeClr val="bg1"/>
                </a:solidFill>
              </a:rPr>
              <a:t>Seðlabanki Íslands</a:t>
            </a:r>
          </a:p>
        </p:txBody>
      </p:sp>
      <p:sp>
        <p:nvSpPr>
          <p:cNvPr id="4111" name="Rectangle 15"/>
          <p:cNvSpPr>
            <a:spLocks noChangeArrowheads="1"/>
          </p:cNvSpPr>
          <p:nvPr userDrawn="1"/>
        </p:nvSpPr>
        <p:spPr bwMode="auto">
          <a:xfrm>
            <a:off x="179388" y="4076700"/>
            <a:ext cx="8564562" cy="90488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8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A55A5-3AB3-483C-A0DB-75636DC1376D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638" y="63500"/>
            <a:ext cx="2141537" cy="6389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63500"/>
            <a:ext cx="6275388" cy="6389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D3F6A-9209-417C-9657-7B7EEA7BBC2D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D4248-8296-41F0-9D5C-A8BDD833468F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C2363-E3BB-4AA4-A3F5-1ED41128A0E6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908050"/>
            <a:ext cx="4208463" cy="5545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908050"/>
            <a:ext cx="4208462" cy="5545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0AF03-6500-4681-8BBD-93F4F83F5901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274B9-1AE2-406E-B205-9AE439C709B5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641CB-D72A-413F-BAF1-1B517E133706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E77CA-77FE-4266-8E59-33004F899398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433E7-266E-4549-8BEF-B1BDF21A22A7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B7EBE-0FEC-486B-9136-9E9CF5DFF844}" type="slidenum">
              <a:rPr lang="is-IS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63500"/>
            <a:ext cx="77771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s-I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908050"/>
            <a:ext cx="8569325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524625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endParaRPr lang="is-I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4625"/>
            <a:ext cx="2895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2"/>
                </a:solidFill>
              </a:defRPr>
            </a:lvl1pPr>
          </a:lstStyle>
          <a:p>
            <a:endParaRPr lang="is-I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24625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fld id="{364908A8-0716-4727-81C9-2B45D770F9BC}" type="slidenum">
              <a:rPr lang="is-IS"/>
              <a:pPr/>
              <a:t>‹#›</a:t>
            </a:fld>
            <a:endParaRPr lang="is-IS"/>
          </a:p>
        </p:txBody>
      </p:sp>
      <p:pic>
        <p:nvPicPr>
          <p:cNvPr id="1036" name="Picture 12" descr="SEDLOG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72463" y="115888"/>
            <a:ext cx="757237" cy="7921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4763" y="0"/>
            <a:ext cx="76201" cy="68580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 userDrawn="1"/>
        </p:nvSpPr>
        <p:spPr bwMode="auto">
          <a:xfrm>
            <a:off x="323850" y="692150"/>
            <a:ext cx="7773988" cy="39688"/>
          </a:xfrm>
          <a:prstGeom prst="rect">
            <a:avLst/>
          </a:prstGeom>
          <a:gradFill rotWithShape="1">
            <a:gsLst>
              <a:gs pos="0">
                <a:srgbClr val="000080"/>
              </a:gs>
              <a:gs pos="100000">
                <a:srgbClr val="00008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dlabanki.is/lisalib/getfile.aspx?itemid=838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060575"/>
            <a:ext cx="6552852" cy="1800225"/>
          </a:xfrm>
          <a:noFill/>
          <a:ln/>
        </p:spPr>
        <p:txBody>
          <a:bodyPr/>
          <a:lstStyle/>
          <a:p>
            <a:r>
              <a:rPr lang="is-IS" sz="4000" dirty="0" smtClean="0"/>
              <a:t>Hlutverk seðlabanka í fjármálaeftirliti</a:t>
            </a:r>
            <a:endParaRPr lang="is-IS" sz="40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6400800" cy="1752600"/>
          </a:xfrm>
          <a:noFill/>
          <a:ln/>
        </p:spPr>
        <p:txBody>
          <a:bodyPr/>
          <a:lstStyle/>
          <a:p>
            <a:r>
              <a:rPr lang="is-IS" dirty="0" smtClean="0"/>
              <a:t>Málstofa 15. febrúar 2011</a:t>
            </a:r>
          </a:p>
          <a:p>
            <a:endParaRPr lang="is-IS" dirty="0" smtClean="0"/>
          </a:p>
          <a:p>
            <a:r>
              <a:rPr lang="is-IS" dirty="0" smtClean="0"/>
              <a:t>Þorsteinn Þorgeirsson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Áhætta fjármálakerfisins í heild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251520" y="1060450"/>
            <a:ext cx="8794055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Áhersla eftirlitsaðila fyrir kreppu var aðallega á áhættu einstakra fjármálafyrirtækja. Talið var að ef mælikvarðar um styrk og öryggi fjármálafyrirtækja væru í lagi yrði fjármálastöðugleiki tryggður. Annað koma á daginn.</a:t>
            </a:r>
          </a:p>
          <a:p>
            <a:pPr marL="514350" lvl="1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Víða skorti skilning á kerfisáhættu og áherslu í fjármálaeftirliti á mikilvægi þess að draga úr hegðun á markaði sem framkallar miklar sveiflur.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Kerfisáhætta er “sú áhætta að viðburður setji af stað lækkun á efnahagslegu virði eða horfum, ásamt tengdri aukinni óvissu, um framvindu í fjármálakerfinu sem er nægilega alvarleg til að hafa umtalsverð neikvæð áhrif á raunhagkerfið.“ 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Kerfisáhætta er tvíþætt: </a:t>
            </a:r>
            <a:r>
              <a:rPr lang="is-IS" sz="2400" i="1" kern="0" dirty="0" smtClean="0">
                <a:latin typeface="+mn-lt"/>
              </a:rPr>
              <a:t>h</a:t>
            </a:r>
            <a:r>
              <a:rPr lang="is-IS" sz="2400" i="1" dirty="0" smtClean="0">
                <a:latin typeface="+mn-lt"/>
              </a:rPr>
              <a:t>eildaráhætta </a:t>
            </a:r>
            <a:r>
              <a:rPr lang="is-IS" sz="2400" dirty="0" smtClean="0">
                <a:latin typeface="+mn-lt"/>
              </a:rPr>
              <a:t>og</a:t>
            </a:r>
            <a:r>
              <a:rPr lang="is-IS" sz="2400" i="1" dirty="0" smtClean="0">
                <a:latin typeface="+mn-lt"/>
              </a:rPr>
              <a:t> netkerfisáhætta</a:t>
            </a:r>
            <a:endParaRPr lang="is-IS" sz="2400" i="1" dirty="0" smtClean="0">
              <a:solidFill>
                <a:schemeClr val="accent2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is-IS" sz="32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10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7920558" cy="609600"/>
          </a:xfrm>
        </p:spPr>
        <p:txBody>
          <a:bodyPr/>
          <a:lstStyle/>
          <a:p>
            <a:pPr algn="ctr"/>
            <a:r>
              <a:rPr lang="is-IS" sz="3000" b="0" dirty="0" smtClean="0"/>
              <a:t>Heildaráhætta </a:t>
            </a:r>
            <a:r>
              <a:rPr lang="is-IS" sz="2400" b="0" dirty="0" smtClean="0"/>
              <a:t>(</a:t>
            </a:r>
            <a:r>
              <a:rPr lang="is-IS" sz="2400" b="0" dirty="0" err="1" smtClean="0"/>
              <a:t>tíma-vídd</a:t>
            </a:r>
            <a:r>
              <a:rPr lang="is-IS" sz="2400" b="0" dirty="0" smtClean="0"/>
              <a:t>/vogun)</a:t>
            </a:r>
            <a:endParaRPr lang="is-IS" sz="2400" b="0" dirty="0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81962"/>
            <a:ext cx="3395539" cy="2535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4"/>
          <p:cNvSpPr txBox="1">
            <a:spLocks/>
          </p:cNvSpPr>
          <p:nvPr/>
        </p:nvSpPr>
        <p:spPr bwMode="auto">
          <a:xfrm>
            <a:off x="3995936" y="836712"/>
            <a:ext cx="4968551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Sameiginleg tilhneiging fjármálafyrirtækja að taka of mikla áhættu í uppsveiflu og verða síðan of áhættufælin í niðursveiflu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Sveifluaukandi þróun skuldsetningar (vogunar) og tímamisræmis í fjármálakerfinu skapar útlána- og lausafjársveiflu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Veikleikar í samþjöppuðum viðskiptalíkönum á eigna- og skuldahlið 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Grísk tragedía: ofrisi fylgir fall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11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63500"/>
            <a:ext cx="7920558" cy="609600"/>
          </a:xfrm>
        </p:spPr>
        <p:txBody>
          <a:bodyPr/>
          <a:lstStyle/>
          <a:p>
            <a:pPr algn="ctr"/>
            <a:r>
              <a:rPr lang="is-IS" sz="3000" b="0" dirty="0" smtClean="0"/>
              <a:t>Netkerfisáhætta </a:t>
            </a:r>
            <a:r>
              <a:rPr lang="is-IS" sz="2400" b="0" dirty="0" smtClean="0"/>
              <a:t>(</a:t>
            </a:r>
            <a:r>
              <a:rPr lang="is-IS" sz="2400" b="0" dirty="0" err="1" smtClean="0"/>
              <a:t>kerfis-vídd</a:t>
            </a:r>
            <a:r>
              <a:rPr lang="is-IS" sz="2400" b="0" dirty="0" smtClean="0"/>
              <a:t>/fjármögnun)</a:t>
            </a:r>
            <a:endParaRPr lang="is-IS" sz="2400" b="0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3816424" cy="2870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3995937" y="836712"/>
            <a:ext cx="4968552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Úthrif (e. </a:t>
            </a:r>
            <a:r>
              <a:rPr lang="is-IS" sz="2200" dirty="0" err="1" smtClean="0">
                <a:latin typeface="+mn-lt"/>
              </a:rPr>
              <a:t>externality</a:t>
            </a:r>
            <a:r>
              <a:rPr lang="is-IS" sz="2200" dirty="0" smtClean="0">
                <a:latin typeface="+mn-lt"/>
              </a:rPr>
              <a:t>) af aðgerðum einstakra fjármálafyrirtækja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Fjármálafyrirtæki tóku ekki tillit til smitáhrifa eða áhrifa aðgerða annarra á eigin efnahagsreikning.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Fjármálafyrirtæki báru netkerfisáhættu en greindu hana ekki rétt né brugðust við henni.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is-IS" sz="2200" dirty="0" smtClean="0"/>
              <a:t>Tap einstakra fjármálafyrirtækja hrundi af stað keðjuverkun í vanskilum mótaðila.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Hömstrun lausafjár hafði áhrif til að peningamarkaðir frusu í kreppunni. </a:t>
            </a:r>
            <a:endParaRPr kumimoji="0" lang="is-IS" sz="22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12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Þjóðhagsvarúð </a:t>
            </a:r>
            <a:r>
              <a:rPr lang="is-IS" sz="2400" b="0" dirty="0" smtClean="0"/>
              <a:t>(</a:t>
            </a:r>
            <a:r>
              <a:rPr lang="is-IS" sz="2400" b="0" dirty="0" err="1" smtClean="0"/>
              <a:t>macroprudential</a:t>
            </a:r>
            <a:r>
              <a:rPr lang="is-IS" sz="2400" b="0" dirty="0" smtClean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476250" y="1060450"/>
            <a:ext cx="8569325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71550" lvl="1" indent="-51435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Meginmarkmið 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að stuðla að fjármálastöðugleika með því að takmarka kerfisáhættu</a:t>
            </a:r>
          </a:p>
          <a:p>
            <a:pPr marL="971550" lvl="1" indent="-51435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Meginverkefni 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að vakta þætti sem ógna stöðugleika fjármálakerfisins yfir tíma og á milli fjármálafyrirtækja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að gera áhættumat og álagspróf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að nota varúðartæki til að fyrirbyggja og bregðast við kerfisáhættu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is-IS" sz="32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13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Eindarvarúð </a:t>
            </a:r>
            <a:r>
              <a:rPr lang="is-IS" sz="2400" b="0" dirty="0" smtClean="0"/>
              <a:t>(</a:t>
            </a:r>
            <a:r>
              <a:rPr lang="is-IS" sz="2400" b="0" dirty="0" err="1" smtClean="0"/>
              <a:t>microprudential</a:t>
            </a:r>
            <a:r>
              <a:rPr lang="is-IS" sz="2400" b="0" dirty="0" smtClean="0"/>
              <a:t>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476250" y="1060450"/>
            <a:ext cx="8569325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71550" lvl="1" indent="-51435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Meginmarkmið 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að viðhalda styrk og stöðugleika fjármálafyrirtækja</a:t>
            </a:r>
          </a:p>
          <a:p>
            <a:pPr marL="971550" lvl="1" indent="-51435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Meginverkefni 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að veita leyfi til margþættra atriða í rekstri fjármálafyrirtækja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 sjá um greiðsluhæfi og fjárhagslegan styrk fjármálastofnana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 að framkvæma áhættumat og gera álagspróf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 að grípa inn í eða leysa upp fyrirtæki sem eru að verða greiðslu- eða gjaldþrota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is-IS" sz="32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14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lvl="1" algn="ctr"/>
            <a:r>
              <a:rPr lang="is-IS" sz="3000" b="0" dirty="0" smtClean="0">
                <a:latin typeface="+mj-lt"/>
                <a:ea typeface="+mj-ea"/>
                <a:cs typeface="+mj-cs"/>
              </a:rPr>
              <a:t>Viðskiptahættir </a:t>
            </a:r>
            <a:r>
              <a:rPr lang="is-IS" sz="2400" b="0" dirty="0" smtClean="0">
                <a:latin typeface="+mj-lt"/>
                <a:ea typeface="+mj-ea"/>
                <a:cs typeface="+mj-cs"/>
              </a:rPr>
              <a:t>(neytendavernd)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476250" y="1060450"/>
            <a:ext cx="8569325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971550" lvl="1" indent="-51435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Meginmarkmið 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vernda neytendur fjármálaþjónustu</a:t>
            </a:r>
            <a:r>
              <a:rPr lang="is-IS" sz="2400" kern="0" dirty="0" smtClean="0"/>
              <a:t>.</a:t>
            </a:r>
          </a:p>
          <a:p>
            <a:pPr marL="971550" lvl="1" indent="-51435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Meginverkefni 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viðhalda gegnsæi í upplýsingum.</a:t>
            </a:r>
          </a:p>
          <a:p>
            <a:pPr marL="1428750" lvl="2" indent="-514350">
              <a:spcBef>
                <a:spcPct val="20000"/>
              </a:spcBef>
              <a:buFontTx/>
              <a:buChar char="-"/>
            </a:pPr>
            <a:r>
              <a:rPr lang="is-IS" sz="2400" kern="0" dirty="0" smtClean="0">
                <a:latin typeface="+mn-lt"/>
              </a:rPr>
              <a:t>stuðla að réttlæti og heiðarleika og jöfnuði meðal markaðsaðila. </a:t>
            </a:r>
          </a:p>
          <a:p>
            <a:pPr marL="800100" lvl="1" indent="-342900">
              <a:spcBef>
                <a:spcPct val="20000"/>
              </a:spcBef>
              <a:defRPr/>
            </a:pPr>
            <a:endParaRPr lang="is-IS" sz="2800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15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lvl="1" algn="ctr"/>
            <a:r>
              <a:rPr lang="is-IS" sz="3000" b="0" dirty="0" smtClean="0">
                <a:latin typeface="+mj-lt"/>
                <a:ea typeface="+mj-ea"/>
                <a:cs typeface="+mj-cs"/>
              </a:rPr>
              <a:t>Aðgerðir til að draga úr kerfisáhættu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 bwMode="auto">
          <a:xfrm>
            <a:off x="476250" y="1060450"/>
            <a:ext cx="8569325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Markmið þjóðhagsvarúðar er að jafna útlána- og hagsveiflur og að auka viðnámsþrótt fjármálakerfisins gegn áfalli. 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Þrír meginveikleikar í fjármálastarfsemi eru </a:t>
            </a:r>
            <a:r>
              <a:rPr lang="is-IS" sz="2200" i="1" dirty="0" smtClean="0">
                <a:latin typeface="+mn-lt"/>
              </a:rPr>
              <a:t>skuldsetning, fjármögnun </a:t>
            </a:r>
            <a:r>
              <a:rPr lang="is-IS" sz="2200" dirty="0" smtClean="0">
                <a:latin typeface="+mn-lt"/>
              </a:rPr>
              <a:t>og</a:t>
            </a:r>
            <a:r>
              <a:rPr lang="is-IS" sz="2200" i="1" dirty="0" smtClean="0">
                <a:latin typeface="+mn-lt"/>
              </a:rPr>
              <a:t> innbyrðis tengingar</a:t>
            </a:r>
            <a:r>
              <a:rPr lang="is-IS" sz="2200" dirty="0" smtClean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Stýritæki þjóðhags- og eindarvarúðar oft þau sömu. Leiðandi aðili tryggir skilvirkt samstarf um skynsamlega notkun þeirra.</a:t>
            </a:r>
          </a:p>
          <a:p>
            <a:pPr marL="342900" lvl="0" indent="-342900">
              <a:spcBef>
                <a:spcPct val="20000"/>
              </a:spcBef>
              <a:buFontTx/>
              <a:buChar char="-"/>
            </a:pPr>
            <a:r>
              <a:rPr lang="is-IS" sz="2200" dirty="0" smtClean="0"/>
              <a:t>Bankar hafa hvata til að vera með of lítið af hreinum eignum og lausu fé, en auknu tímamisræmi fylgir meiri vaxtamunur og hagnaður.  </a:t>
            </a:r>
          </a:p>
          <a:p>
            <a:pPr marL="342900" lvl="0" indent="-34290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Eftirlitsaðilar þurfa að tryggja að bankar hafi nægt fjármagn, t.d. í formi varasjóðs, til að standa af sér útlána- eða fjárfestingatap eða fjármögnunarerfiðleika. </a:t>
            </a:r>
          </a:p>
          <a:p>
            <a:pPr marL="342900" lvl="0" indent="-34290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Jafnvægi þarf að ríkja á milli reglubyrði og nýsköpunar.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16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lvl="1" algn="ctr"/>
            <a:r>
              <a:rPr lang="is-IS" sz="3000" b="0" dirty="0" smtClean="0">
                <a:latin typeface="+mj-lt"/>
                <a:ea typeface="+mj-ea"/>
                <a:cs typeface="+mj-cs"/>
              </a:rPr>
              <a:t>Gjald á aðgerðir sem auka kerfisáhættu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  <p:pic>
        <p:nvPicPr>
          <p:cNvPr id="6" name="Picture 5" descr="Pigou skattur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1052735"/>
            <a:ext cx="4032448" cy="2592289"/>
          </a:xfrm>
          <a:prstGeom prst="rect">
            <a:avLst/>
          </a:prstGeom>
        </p:spPr>
      </p:pic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4067944" y="908050"/>
            <a:ext cx="4896544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Kerfisáhætta er afleiðing aðgerða banka sem hafa neikvæð úthrif fyrir fjármálakerfið.</a:t>
            </a:r>
          </a:p>
          <a:p>
            <a:pPr marL="742950" lvl="1" indent="-2857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Heildaráhætta </a:t>
            </a:r>
            <a:r>
              <a:rPr lang="is-IS" sz="2200" dirty="0" err="1" smtClean="0">
                <a:latin typeface="+mn-lt"/>
              </a:rPr>
              <a:t>hleðst</a:t>
            </a:r>
            <a:r>
              <a:rPr lang="is-IS" sz="2200" dirty="0" smtClean="0">
                <a:latin typeface="+mn-lt"/>
              </a:rPr>
              <a:t> upp yfir tíma með aukinn skuldsetningu.</a:t>
            </a:r>
          </a:p>
          <a:p>
            <a:pPr marL="742950" lvl="1" indent="-2857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Jaðarkostnaður bankans endurspeglar ekki samfélagslegan jaðarkostnað.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is-IS" sz="2200" dirty="0" smtClean="0">
                <a:latin typeface="+mn-lt"/>
              </a:rPr>
              <a:t>Gjald, t.d. í formi b</a:t>
            </a:r>
            <a:r>
              <a:rPr kumimoji="0" lang="is-I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reytilegs eiginfjárhlutfalls, </a:t>
            </a:r>
            <a:r>
              <a:rPr kumimoji="0" lang="is-I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dregur úr skuldsetningu og kerfisáhættu</a:t>
            </a:r>
            <a:r>
              <a:rPr kumimoji="0" lang="is-I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lang="is-IS" sz="2200" dirty="0" smtClean="0">
                <a:latin typeface="+mn-lt"/>
              </a:rPr>
              <a:t> </a:t>
            </a:r>
            <a:endParaRPr kumimoji="0" lang="is-I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s-I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17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lvl="1" algn="ctr"/>
            <a:r>
              <a:rPr lang="is-IS" sz="3000" b="0" dirty="0" err="1" smtClean="0">
                <a:latin typeface="+mj-lt"/>
                <a:ea typeface="+mj-ea"/>
                <a:cs typeface="+mj-cs"/>
              </a:rPr>
              <a:t>Basel-III</a:t>
            </a:r>
            <a:r>
              <a:rPr lang="is-IS" sz="3000" b="0" dirty="0" smtClean="0">
                <a:latin typeface="+mj-lt"/>
                <a:ea typeface="+mj-ea"/>
                <a:cs typeface="+mj-cs"/>
              </a:rPr>
              <a:t> viðmiðin taka á kerfisáhættu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 bwMode="auto">
          <a:xfrm>
            <a:off x="476250" y="836712"/>
            <a:ext cx="8569325" cy="5768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Bókfært eigið fé 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is-IS" sz="2000" dirty="0" smtClean="0">
                <a:latin typeface="+mn-lt"/>
              </a:rPr>
              <a:t>Skilgreiningu á eiginfjárgrunni er breytt. Stærri hluti en áður samanstendur af lágmarks eiginfjárliðum þ.e. hlutafé og óráðstöfuðu eigin fé. 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is-IS" sz="2000" dirty="0" smtClean="0">
                <a:latin typeface="+mn-lt"/>
              </a:rPr>
              <a:t>Eiginfjárhlutfall hækkar og varsjóðir myndaðir</a:t>
            </a:r>
          </a:p>
          <a:p>
            <a:pPr marL="342900" lvl="0" indent="-34290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Lausafjárkvaðir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is-IS" sz="2000" dirty="0" smtClean="0">
                <a:latin typeface="+mn-lt"/>
              </a:rPr>
              <a:t>Öruggar seljanlegar eignir til standa við skammtímaskuldbindingar við erfiðar fjármögnunaraðstæður. 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is-IS" sz="2000" dirty="0" smtClean="0">
                <a:latin typeface="+mn-lt"/>
              </a:rPr>
              <a:t>Öruggt fjármagn til að taka mæta </a:t>
            </a:r>
            <a:r>
              <a:rPr lang="is-IS" sz="2000" dirty="0" err="1" smtClean="0">
                <a:latin typeface="+mn-lt"/>
              </a:rPr>
              <a:t>langtímamisvægi</a:t>
            </a:r>
            <a:r>
              <a:rPr lang="is-IS" sz="2000" dirty="0" smtClean="0">
                <a:latin typeface="+mn-lt"/>
              </a:rPr>
              <a:t> í lausu fé.</a:t>
            </a:r>
          </a:p>
          <a:p>
            <a:pPr marL="342900" lvl="0" indent="-34290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Kerfisáhætta</a:t>
            </a:r>
            <a:endParaRPr lang="is-IS" sz="200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is-IS" sz="2000" dirty="0" smtClean="0">
                <a:latin typeface="+mn-lt"/>
              </a:rPr>
              <a:t>Sveiflujafnandi varasjóður til að draga úr sveiflumagnandi hegðun. 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is-IS" sz="2000" dirty="0" smtClean="0">
                <a:latin typeface="+mn-lt"/>
              </a:rPr>
              <a:t>Takmörk á vogun.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is-IS" sz="2000" dirty="0" smtClean="0">
                <a:latin typeface="+mn-lt"/>
              </a:rPr>
              <a:t>Auknar eiginfjárkröfur vegna millibankaáhættu. </a:t>
            </a:r>
          </a:p>
          <a:p>
            <a:pPr marL="800100" lvl="1" indent="-342900">
              <a:spcBef>
                <a:spcPct val="20000"/>
              </a:spcBef>
              <a:buFontTx/>
              <a:buChar char="-"/>
            </a:pPr>
            <a:r>
              <a:rPr lang="is-IS" sz="2000" dirty="0" smtClean="0">
                <a:latin typeface="+mn-lt"/>
              </a:rPr>
              <a:t>Sérstök eiginfjárkrafa á banka sem talinn er vera </a:t>
            </a:r>
            <a:r>
              <a:rPr lang="is-IS" sz="2000" dirty="0" err="1" smtClean="0">
                <a:latin typeface="+mn-lt"/>
              </a:rPr>
              <a:t>of-stór-til-að-falla</a:t>
            </a:r>
            <a:endParaRPr lang="is-IS" sz="2000" dirty="0" smtClean="0">
              <a:latin typeface="+mn-lt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Aðrar tillögur </a:t>
            </a:r>
            <a:r>
              <a:rPr lang="is-IS" sz="2000" dirty="0" smtClean="0">
                <a:latin typeface="+mn-lt"/>
              </a:rPr>
              <a:t>(stjórnun, launakerfi, o.fl.)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18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lvl="1" algn="ctr"/>
            <a:r>
              <a:rPr lang="is-IS" sz="3000" b="0" dirty="0" smtClean="0">
                <a:latin typeface="+mj-lt"/>
                <a:ea typeface="+mj-ea"/>
                <a:cs typeface="+mj-cs"/>
              </a:rPr>
              <a:t>Hlutverk seðlabanka: lausafjárstýring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Char char="-"/>
            </a:pPr>
            <a:r>
              <a:rPr lang="is-IS" sz="2400" kern="1200" dirty="0" smtClean="0">
                <a:ea typeface="+mn-ea"/>
                <a:cs typeface="+mn-cs"/>
              </a:rPr>
              <a:t>Áföll í hagskerfinu og óraunhæfar eignaverðssveiflur geta framkallað lausafjárskort og gjaldþrot fjármálafyrirtækja. </a:t>
            </a:r>
          </a:p>
          <a:p>
            <a:pPr lvl="1">
              <a:buFontTx/>
              <a:buChar char="-"/>
            </a:pPr>
            <a:r>
              <a:rPr lang="is-IS" sz="2400" kern="1200" dirty="0" smtClean="0">
                <a:ea typeface="+mn-ea"/>
                <a:cs typeface="+mn-cs"/>
              </a:rPr>
              <a:t>Tímamisræmi gerir banka viðkvæma fyrir lausafjárskorti. </a:t>
            </a:r>
          </a:p>
          <a:p>
            <a:pPr lvl="1">
              <a:buFontTx/>
              <a:buChar char="-"/>
            </a:pPr>
            <a:r>
              <a:rPr lang="is-IS" sz="2400" kern="1200" dirty="0" smtClean="0">
                <a:ea typeface="+mn-ea"/>
                <a:cs typeface="+mn-cs"/>
              </a:rPr>
              <a:t>Fjármálakreppan jók skilning á eðli lausafjáráhættu. </a:t>
            </a:r>
          </a:p>
          <a:p>
            <a:pPr lvl="2">
              <a:buFontTx/>
              <a:buChar char="-"/>
            </a:pPr>
            <a:r>
              <a:rPr lang="is-IS" sz="2000" kern="1200" dirty="0" smtClean="0">
                <a:ea typeface="+mn-ea"/>
                <a:cs typeface="+mn-cs"/>
              </a:rPr>
              <a:t>Sjóðasöfnun banka sem kljást við lausafjárskort eykur á fjármagnsþurrð á markaði. Samspil fjármögnunar og lausafjáráhættu er hluti af netkerfisáhættu. </a:t>
            </a:r>
          </a:p>
          <a:p>
            <a:pPr lvl="1">
              <a:buFontTx/>
              <a:buChar char="-"/>
            </a:pPr>
            <a:r>
              <a:rPr lang="is-IS" sz="2400" kern="1200" dirty="0" smtClean="0">
                <a:ea typeface="+mn-ea"/>
                <a:cs typeface="+mn-cs"/>
              </a:rPr>
              <a:t>Seðlabanki hefur það hlutverk að tryggja eðlilega fjármálastarfsemi með nægu lausu fé í fjármálakerfinu. Ef ástæða er talin til, er seðlabanki lánveitandi til þrautavara.</a:t>
            </a:r>
          </a:p>
          <a:p>
            <a:pPr lvl="1">
              <a:buNone/>
            </a:pPr>
            <a:endParaRPr lang="is-IS" sz="2200" kern="1200" dirty="0" smtClean="0">
              <a:ea typeface="+mn-ea"/>
              <a:cs typeface="+mn-cs"/>
            </a:endParaRPr>
          </a:p>
          <a:p>
            <a:pPr>
              <a:buNone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19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Yfirlit</a:t>
            </a:r>
            <a:endParaRPr lang="is-IS" sz="3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Inngangur</a:t>
            </a:r>
          </a:p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Um fjármálakerfi og hlutverk þess </a:t>
            </a:r>
          </a:p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Fjármálaeftirlit og verkefni þess </a:t>
            </a:r>
          </a:p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Hlutverk seðlabanka </a:t>
            </a:r>
          </a:p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Mismunandi líkön fjármálaeftirlits</a:t>
            </a:r>
          </a:p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Skipulag fjármálaeftirlits í heiminum</a:t>
            </a:r>
          </a:p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Nokkrar niðurstöður og umræða</a:t>
            </a:r>
          </a:p>
          <a:p>
            <a:pPr marL="514350" indent="-514350">
              <a:buNone/>
            </a:pPr>
            <a:endParaRPr lang="is-IS" dirty="0" smtClean="0"/>
          </a:p>
          <a:p>
            <a:pPr marL="514350" indent="-514350">
              <a:buFont typeface="+mj-lt"/>
              <a:buAutoNum type="arabicPeriod"/>
            </a:pPr>
            <a:endParaRPr lang="is-IS" dirty="0" smtClean="0"/>
          </a:p>
          <a:p>
            <a:pPr marL="514350" indent="-514350">
              <a:buFont typeface="+mj-lt"/>
              <a:buAutoNum type="arabicPeriod"/>
            </a:pPr>
            <a:endParaRPr lang="is-IS" dirty="0" smtClean="0"/>
          </a:p>
          <a:p>
            <a:pPr marL="514350" indent="-514350">
              <a:buFont typeface="+mj-lt"/>
              <a:buAutoNum type="arabicPeriod"/>
            </a:pPr>
            <a:endParaRPr lang="is-IS" dirty="0" smtClean="0"/>
          </a:p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2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Hlutverk seðlabanka: bankaeftirlit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51920" y="908050"/>
            <a:ext cx="5400600" cy="5545138"/>
          </a:xfrm>
        </p:spPr>
        <p:txBody>
          <a:bodyPr/>
          <a:lstStyle/>
          <a:p>
            <a:pPr lvl="1">
              <a:buFontTx/>
              <a:buChar char="-"/>
            </a:pPr>
            <a:r>
              <a:rPr lang="is-IS" sz="2400" kern="1200" dirty="0" smtClean="0">
                <a:ea typeface="+mn-ea"/>
                <a:cs typeface="+mn-cs"/>
              </a:rPr>
              <a:t>Ábyrgð seðlabanka á bankaeftirliti er tengt hlutverki þeirra í fjármálakerfinu.</a:t>
            </a:r>
          </a:p>
          <a:p>
            <a:pPr lvl="1">
              <a:buFontTx/>
              <a:buChar char="-"/>
            </a:pPr>
            <a:r>
              <a:rPr lang="is-IS" sz="2400" kern="1200" dirty="0" smtClean="0">
                <a:ea typeface="+mn-ea"/>
                <a:cs typeface="+mn-cs"/>
              </a:rPr>
              <a:t>Brotthvarf bankaeftirlits úr seðlabanka skapaði vandamál.</a:t>
            </a:r>
          </a:p>
          <a:p>
            <a:pPr lvl="1">
              <a:buFontTx/>
              <a:buChar char="-"/>
            </a:pPr>
            <a:r>
              <a:rPr lang="is-IS" sz="2400" kern="1200" dirty="0" smtClean="0">
                <a:ea typeface="+mn-ea"/>
                <a:cs typeface="+mn-cs"/>
              </a:rPr>
              <a:t>Seðlabanki fylgdist áfram með skuldahlið og fjármögnun banka en fjármálaeftirlit með eignahlið.</a:t>
            </a:r>
          </a:p>
          <a:p>
            <a:pPr lvl="1">
              <a:buFontTx/>
              <a:buChar char="-"/>
            </a:pPr>
            <a:r>
              <a:rPr lang="is-IS" sz="2400" kern="1200" dirty="0" smtClean="0">
                <a:ea typeface="+mn-ea"/>
                <a:cs typeface="+mn-cs"/>
              </a:rPr>
              <a:t>Seðlabanki setur reglur um lausafjárhlutföll en fjármálaeftirlit um eiginfjárhlutföll.</a:t>
            </a:r>
          </a:p>
          <a:p>
            <a:pPr lvl="1">
              <a:buFontTx/>
              <a:buChar char="-"/>
            </a:pPr>
            <a:r>
              <a:rPr lang="is-IS" sz="2400" kern="1200" dirty="0" smtClean="0">
                <a:ea typeface="+mn-ea"/>
                <a:cs typeface="+mn-cs"/>
              </a:rPr>
              <a:t>Út frá varúðarsjónarmiði er aðskilnaður þessara tengdu verkefna ekki æskilegur.</a:t>
            </a:r>
            <a:endParaRPr lang="is-IS" sz="2400" kern="12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3707457" cy="2512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20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Hlutverk seðlabanka: fjármálastöðugleiki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850" y="908050"/>
            <a:ext cx="8569325" cy="5689302"/>
          </a:xfrm>
        </p:spPr>
        <p:txBody>
          <a:bodyPr/>
          <a:lstStyle/>
          <a:p>
            <a:pPr>
              <a:buFontTx/>
              <a:buChar char="-"/>
            </a:pPr>
            <a:r>
              <a:rPr lang="is-IS" sz="2400" kern="1200" dirty="0" smtClean="0">
                <a:solidFill>
                  <a:schemeClr val="tx1"/>
                </a:solidFill>
              </a:rPr>
              <a:t>Fjármálastöðugleikastefna hefur að markmiði að varðveita fjármálastöðugleika, eins og peningastefna miðast við að varðveita verðstöðugleika. </a:t>
            </a:r>
          </a:p>
          <a:p>
            <a:pPr>
              <a:buFontTx/>
              <a:buChar char="-"/>
            </a:pPr>
            <a:r>
              <a:rPr lang="is-IS" sz="2400" kern="1200" dirty="0" smtClean="0">
                <a:solidFill>
                  <a:schemeClr val="tx1"/>
                </a:solidFill>
              </a:rPr>
              <a:t>Seðlabönkum falin þessi verkefni þar sem þau </a:t>
            </a:r>
            <a:r>
              <a:rPr lang="is-IS" sz="2400" kern="1200" dirty="0" smtClean="0">
                <a:solidFill>
                  <a:schemeClr val="tx1"/>
                </a:solidFill>
                <a:ea typeface="+mn-ea"/>
                <a:cs typeface="+mn-cs"/>
              </a:rPr>
              <a:t>byggja á þjóðhagsgreiningu sem </a:t>
            </a:r>
            <a:r>
              <a:rPr lang="is-IS" sz="2400" kern="1200" dirty="0" smtClean="0">
                <a:solidFill>
                  <a:schemeClr val="tx1"/>
                </a:solidFill>
              </a:rPr>
              <a:t>þeir hafa mikla reynslu af.</a:t>
            </a:r>
          </a:p>
          <a:p>
            <a:pPr>
              <a:buFontTx/>
              <a:buChar char="-"/>
            </a:pPr>
            <a:r>
              <a:rPr lang="is-IS" sz="2400" kern="1200" dirty="0" smtClean="0">
                <a:solidFill>
                  <a:schemeClr val="tx1"/>
                </a:solidFill>
              </a:rPr>
              <a:t>Stefnurnar eru innbyrðis háðar:</a:t>
            </a:r>
          </a:p>
          <a:p>
            <a:pPr lvl="1">
              <a:buFontTx/>
              <a:buChar char="-"/>
            </a:pPr>
            <a:r>
              <a:rPr lang="is-IS" sz="2000" kern="1200" dirty="0" smtClean="0"/>
              <a:t>Truflanir í fjármálakerfinu draga úr miðlun peningastefnu til raunhagkerfisins. Á móti getur mikil verðbólga eða óhóflegt vaxtastig grafið undan fjármálastöðugleika.</a:t>
            </a:r>
          </a:p>
          <a:p>
            <a:pPr>
              <a:buFontTx/>
              <a:buChar char="-"/>
            </a:pPr>
            <a:r>
              <a:rPr lang="is-IS" sz="2400" kern="1200" dirty="0" smtClean="0">
                <a:solidFill>
                  <a:schemeClr val="tx1"/>
                </a:solidFill>
              </a:rPr>
              <a:t>Stýritæki þjóðhagsvarúðar geta stutt við peningastefnuna.</a:t>
            </a:r>
          </a:p>
          <a:p>
            <a:pPr>
              <a:buFontTx/>
              <a:buChar char="-"/>
            </a:pPr>
            <a:r>
              <a:rPr lang="is-IS" sz="2400" kern="1200" dirty="0" err="1" smtClean="0">
                <a:solidFill>
                  <a:schemeClr val="tx1"/>
                </a:solidFill>
              </a:rPr>
              <a:t>De</a:t>
            </a:r>
            <a:r>
              <a:rPr lang="is-IS" sz="2400" kern="1200" dirty="0" smtClean="0">
                <a:solidFill>
                  <a:schemeClr val="tx1"/>
                </a:solidFill>
              </a:rPr>
              <a:t> </a:t>
            </a:r>
            <a:r>
              <a:rPr lang="is-IS" sz="2400" kern="1200" dirty="0" err="1" smtClean="0">
                <a:solidFill>
                  <a:schemeClr val="tx1"/>
                </a:solidFill>
              </a:rPr>
              <a:t>Larosière</a:t>
            </a:r>
            <a:r>
              <a:rPr lang="is-IS" sz="2400" kern="1200" dirty="0" smtClean="0">
                <a:solidFill>
                  <a:schemeClr val="tx1"/>
                </a:solidFill>
              </a:rPr>
              <a:t> (2009) skýrslan </a:t>
            </a:r>
          </a:p>
          <a:p>
            <a:pPr lvl="1">
              <a:buFontTx/>
              <a:buChar char="-"/>
            </a:pPr>
            <a:r>
              <a:rPr lang="is-IS" sz="2000" kern="1200" dirty="0" smtClean="0"/>
              <a:t>lausafjárgnótt og lágir stýrivextir gerðu kreppuna mögulega; auðvelduðu áhættusamar stöðutökur. Raunhæfara að stöðva eignaverðsbólu með stýritækjum þjóðhagsvarúðar en stýrivöxtum.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21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3500"/>
            <a:ext cx="8064896" cy="609600"/>
          </a:xfrm>
        </p:spPr>
        <p:txBody>
          <a:bodyPr/>
          <a:lstStyle/>
          <a:p>
            <a:pPr algn="ctr"/>
            <a:r>
              <a:rPr lang="is-IS" sz="3000" b="0" kern="1200" dirty="0" smtClean="0">
                <a:solidFill>
                  <a:srgbClr val="526AAE"/>
                </a:solidFill>
              </a:rPr>
              <a:t>Umboð seðlabanka á sviði fjármálastöðugleika</a:t>
            </a:r>
            <a:endParaRPr lang="is-IS" sz="3000" b="0" dirty="0"/>
          </a:p>
        </p:txBody>
      </p: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179512" y="1052736"/>
            <a:ext cx="8496944" cy="5544616"/>
          </a:xfrm>
        </p:spPr>
        <p:txBody>
          <a:bodyPr/>
          <a:lstStyle/>
          <a:p>
            <a:pPr>
              <a:buFontTx/>
              <a:buChar char="-"/>
            </a:pPr>
            <a:r>
              <a:rPr lang="is-IS" sz="2400" dirty="0" smtClean="0">
                <a:solidFill>
                  <a:schemeClr val="tx1"/>
                </a:solidFill>
              </a:rPr>
              <a:t>Seðlabankar þurfa að taka þátt í mótun og framkvæmd fjármálastöðugleikastefnu ef slík stefna á að hafa áhrif.</a:t>
            </a:r>
          </a:p>
          <a:p>
            <a:pPr>
              <a:buFontTx/>
              <a:buChar char="-"/>
            </a:pPr>
            <a:r>
              <a:rPr lang="is-IS" sz="2400" kern="1200" dirty="0" smtClean="0">
                <a:solidFill>
                  <a:schemeClr val="tx1"/>
                </a:solidFill>
              </a:rPr>
              <a:t>Umboð seðlabanka á sviði fjármálastöðugleikastefnu er víða minna en á sviði peningastefnu. Æskilegt er að ábyrgð </a:t>
            </a:r>
            <a:r>
              <a:rPr lang="is-IS" sz="2400" dirty="0" smtClean="0">
                <a:solidFill>
                  <a:schemeClr val="tx1"/>
                </a:solidFill>
              </a:rPr>
              <a:t>seðlabanka á þessu sviði sé í samræmi við ábyrgð þeirra á peningastefnu. </a:t>
            </a:r>
          </a:p>
          <a:p>
            <a:pPr>
              <a:buFontTx/>
              <a:buChar char="-"/>
            </a:pPr>
            <a:r>
              <a:rPr lang="is-IS" sz="2400" dirty="0" smtClean="0">
                <a:solidFill>
                  <a:schemeClr val="tx1"/>
                </a:solidFill>
              </a:rPr>
              <a:t>Umboðið þarf að vera skýrt varðandi stýritæki og valdsvið. </a:t>
            </a:r>
          </a:p>
          <a:p>
            <a:pPr>
              <a:buFontTx/>
              <a:buChar char="-"/>
            </a:pPr>
            <a:r>
              <a:rPr lang="is-IS" sz="2400" dirty="0" smtClean="0">
                <a:solidFill>
                  <a:schemeClr val="tx1"/>
                </a:solidFill>
              </a:rPr>
              <a:t>Til að tryggja virka og tímanlega ákvarðanatöku þarf hlutverk og ábyrgð allra stjórnvaldsaðila á sviði fjármálastöðugleika að vera skýrt.</a:t>
            </a:r>
          </a:p>
          <a:p>
            <a:pPr lvl="2">
              <a:buFontTx/>
              <a:buChar char="-"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22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3500"/>
            <a:ext cx="8064896" cy="609600"/>
          </a:xfrm>
        </p:spPr>
        <p:txBody>
          <a:bodyPr/>
          <a:lstStyle/>
          <a:p>
            <a:pPr algn="ctr"/>
            <a:r>
              <a:rPr lang="is-IS" sz="3000" b="0" kern="1200" dirty="0" smtClean="0">
                <a:solidFill>
                  <a:srgbClr val="526AAE"/>
                </a:solidFill>
              </a:rPr>
              <a:t>Sjálfstæði og samkvæmni stefnu</a:t>
            </a:r>
            <a:endParaRPr lang="is-IS" sz="3000" b="0" dirty="0"/>
          </a:p>
        </p:txBody>
      </p:sp>
      <p:sp>
        <p:nvSpPr>
          <p:cNvPr id="3" name="Content Placeholder 4"/>
          <p:cNvSpPr>
            <a:spLocks noGrp="1"/>
          </p:cNvSpPr>
          <p:nvPr>
            <p:ph idx="1"/>
          </p:nvPr>
        </p:nvSpPr>
        <p:spPr>
          <a:xfrm>
            <a:off x="251520" y="836712"/>
            <a:ext cx="8784976" cy="5689302"/>
          </a:xfrm>
        </p:spPr>
        <p:txBody>
          <a:bodyPr/>
          <a:lstStyle/>
          <a:p>
            <a:pPr>
              <a:buFontTx/>
              <a:buChar char="-"/>
            </a:pPr>
            <a:r>
              <a:rPr lang="is-IS" sz="2400" dirty="0" smtClean="0">
                <a:solidFill>
                  <a:schemeClr val="tx1"/>
                </a:solidFill>
              </a:rPr>
              <a:t>Seðlabankar þurfa sjálfstæði til að fylgja eftir stefnu sem miðast við langtímamarkmið um verðstöðugleika og fjármálastöðugleika.  </a:t>
            </a:r>
          </a:p>
          <a:p>
            <a:pPr>
              <a:buFontTx/>
              <a:buChar char="-"/>
            </a:pPr>
            <a:r>
              <a:rPr lang="is-IS" sz="2400" dirty="0" smtClean="0">
                <a:solidFill>
                  <a:schemeClr val="tx1"/>
                </a:solidFill>
              </a:rPr>
              <a:t>Regluumgjörð treystir samkvæmni og trúverðugleika stefnu en það eykur líkur á að </a:t>
            </a:r>
            <a:r>
              <a:rPr lang="is-IS" sz="2400" dirty="0" smtClean="0">
                <a:solidFill>
                  <a:schemeClr val="tx1"/>
                </a:solidFill>
              </a:rPr>
              <a:t>markmið </a:t>
            </a:r>
            <a:r>
              <a:rPr lang="is-IS" sz="2400" dirty="0" smtClean="0">
                <a:solidFill>
                  <a:schemeClr val="tx1"/>
                </a:solidFill>
              </a:rPr>
              <a:t>hennar náist. </a:t>
            </a:r>
          </a:p>
          <a:p>
            <a:pPr>
              <a:buFontTx/>
              <a:buChar char="-"/>
            </a:pPr>
            <a:r>
              <a:rPr lang="is-IS" sz="2400" dirty="0" smtClean="0">
                <a:solidFill>
                  <a:schemeClr val="tx1"/>
                </a:solidFill>
              </a:rPr>
              <a:t>Almenningur og stjórnmálamenn þrýsta oft á að breytt sé frá stefnu. Að gera það getur grafið undan langtímamarkmiðinu og trúverðugleika.</a:t>
            </a:r>
          </a:p>
          <a:p>
            <a:pPr>
              <a:buFontTx/>
              <a:buChar char="-"/>
            </a:pPr>
            <a:r>
              <a:rPr lang="is-IS" sz="2400" dirty="0" smtClean="0">
                <a:solidFill>
                  <a:schemeClr val="tx1"/>
                </a:solidFill>
              </a:rPr>
              <a:t>Fólk tekur meira mark á því sem stjórnvöld gera ef það stangast á við það sem þau segjast ætla að gera.</a:t>
            </a:r>
          </a:p>
          <a:p>
            <a:pPr>
              <a:buFontTx/>
              <a:buChar char="-"/>
            </a:pPr>
            <a:r>
              <a:rPr lang="is-IS" sz="2400" dirty="0" smtClean="0">
                <a:solidFill>
                  <a:schemeClr val="tx1"/>
                </a:solidFill>
              </a:rPr>
              <a:t>Sjálfstæði við beitingu stýritækja þýðir að seðlabanki þarf ekki að láta undan slíkum þrýstingi. </a:t>
            </a:r>
          </a:p>
          <a:p>
            <a:pPr>
              <a:buFontTx/>
              <a:buChar char="-"/>
            </a:pPr>
            <a:r>
              <a:rPr lang="is-IS" sz="2400" dirty="0" smtClean="0">
                <a:solidFill>
                  <a:schemeClr val="tx1"/>
                </a:solidFill>
              </a:rPr>
              <a:t>Aðstæður geta skapast þar sem rökstyðja má  tímabundið frávik frá reglu. Slíkt þarf að útskýra vel.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23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000" b="0" dirty="0" smtClean="0"/>
              <a:t>Hvaða verkefni fyrir seðlabanka?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7053"/>
            <a:ext cx="7883246" cy="30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323528" y="980058"/>
            <a:ext cx="3528392" cy="1944886"/>
          </a:xfrm>
        </p:spPr>
        <p:txBody>
          <a:bodyPr/>
          <a:lstStyle/>
          <a:p>
            <a:pPr lvl="2">
              <a:buNone/>
            </a:pPr>
            <a:r>
              <a:rPr lang="is-IS" dirty="0" smtClean="0"/>
              <a:t>Verðstöðugleiki</a:t>
            </a:r>
          </a:p>
          <a:p>
            <a:pPr lvl="2">
              <a:buNone/>
            </a:pPr>
            <a:r>
              <a:rPr lang="is-IS" dirty="0" smtClean="0"/>
              <a:t>Lausafjárstýring</a:t>
            </a:r>
          </a:p>
          <a:p>
            <a:pPr lvl="2">
              <a:buNone/>
            </a:pPr>
            <a:r>
              <a:rPr lang="is-IS" dirty="0" smtClean="0"/>
              <a:t>Greiðslu- og uppgjörskerfi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3923928" y="980058"/>
            <a:ext cx="4536504" cy="1944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143000" lvl="2" indent="-228600">
              <a:spcBef>
                <a:spcPct val="20000"/>
              </a:spcBef>
              <a:defRPr/>
            </a:pPr>
            <a:r>
              <a:rPr lang="is-IS" sz="2400" kern="0" dirty="0" smtClean="0">
                <a:latin typeface="+mn-lt"/>
              </a:rPr>
              <a:t>Þjóðhagsvarúðareftirlit</a:t>
            </a:r>
            <a:endParaRPr kumimoji="0" lang="is-I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is-I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Eindarvarúðareftirlit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is-I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Viðskiptaháttaeftirlit (neytendavernd)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067813"/>
            <a:ext cx="432048" cy="3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499861"/>
            <a:ext cx="432048" cy="3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931909"/>
            <a:ext cx="432048" cy="3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067813"/>
            <a:ext cx="432048" cy="3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67770" y="1900477"/>
            <a:ext cx="320254" cy="376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499861"/>
            <a:ext cx="432048" cy="3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24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Mismunandi líkön fjármálaeftirlits</a:t>
            </a:r>
            <a:endParaRPr lang="is-IS" sz="3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908050"/>
            <a:ext cx="8425631" cy="5545138"/>
          </a:xfrm>
        </p:spPr>
        <p:txBody>
          <a:bodyPr/>
          <a:lstStyle/>
          <a:p>
            <a:r>
              <a:rPr lang="is-IS" sz="2400" dirty="0" smtClean="0">
                <a:solidFill>
                  <a:schemeClr val="tx1"/>
                </a:solidFill>
              </a:rPr>
              <a:t>Hefðbundið fjármálaeftirlitslíkan</a:t>
            </a:r>
          </a:p>
          <a:p>
            <a:r>
              <a:rPr lang="is-IS" sz="2400" dirty="0" smtClean="0">
                <a:solidFill>
                  <a:schemeClr val="tx1"/>
                </a:solidFill>
              </a:rPr>
              <a:t>Blandað líkan</a:t>
            </a:r>
          </a:p>
          <a:p>
            <a:r>
              <a:rPr lang="is-IS" sz="2400" dirty="0" smtClean="0">
                <a:solidFill>
                  <a:schemeClr val="tx1"/>
                </a:solidFill>
              </a:rPr>
              <a:t>Alhliða fjármálaeftirlit </a:t>
            </a:r>
          </a:p>
          <a:p>
            <a:r>
              <a:rPr lang="is-IS" sz="2400" dirty="0" smtClean="0">
                <a:solidFill>
                  <a:schemeClr val="tx1"/>
                </a:solidFill>
              </a:rPr>
              <a:t>Tveggja turna líkan</a:t>
            </a:r>
          </a:p>
          <a:p>
            <a:r>
              <a:rPr lang="is-IS" sz="2400" dirty="0" smtClean="0">
                <a:solidFill>
                  <a:schemeClr val="tx1"/>
                </a:solidFill>
              </a:rPr>
              <a:t>Ein stofnun: Seðlabanki</a:t>
            </a:r>
          </a:p>
          <a:p>
            <a:pPr>
              <a:buNone/>
            </a:pPr>
            <a:endParaRPr lang="is-I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25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3500"/>
            <a:ext cx="7992888" cy="609600"/>
          </a:xfrm>
        </p:spPr>
        <p:txBody>
          <a:bodyPr/>
          <a:lstStyle/>
          <a:p>
            <a:pPr algn="ctr"/>
            <a:r>
              <a:rPr lang="is-IS" sz="3000" b="0" dirty="0" smtClean="0"/>
              <a:t>Hefðbundið fjármálaeftirlit </a:t>
            </a:r>
            <a:r>
              <a:rPr lang="is-IS" sz="2400" b="0" dirty="0" smtClean="0"/>
              <a:t>(</a:t>
            </a:r>
            <a:r>
              <a:rPr lang="is-IS" sz="2400" b="0" dirty="0" err="1" smtClean="0"/>
              <a:t>traditional</a:t>
            </a:r>
            <a:r>
              <a:rPr lang="is-IS" sz="2400" b="0" dirty="0" smtClean="0"/>
              <a:t> </a:t>
            </a:r>
            <a:r>
              <a:rPr lang="is-IS" sz="2400" b="0" dirty="0" err="1" smtClean="0"/>
              <a:t>supervisor</a:t>
            </a:r>
            <a:r>
              <a:rPr lang="is-IS" sz="2400" b="0" dirty="0" smtClean="0"/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052736"/>
            <a:ext cx="4249886" cy="198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9512" y="3429000"/>
            <a:ext cx="8856984" cy="3168352"/>
          </a:xfrm>
        </p:spPr>
        <p:txBody>
          <a:bodyPr/>
          <a:lstStyle/>
          <a:p>
            <a:pPr lvl="1">
              <a:buFontTx/>
              <a:buChar char="-"/>
            </a:pPr>
            <a:r>
              <a:rPr lang="is-IS" sz="2200" kern="1200" dirty="0" smtClean="0">
                <a:ea typeface="+mn-ea"/>
                <a:cs typeface="+mn-cs"/>
              </a:rPr>
              <a:t>Lýsing: Seðlabanki sér um bankaeftirlit og fjármálastöðugleika. Sérhæfðar eftirlitsstofnanir með verðbréfa- og tryggingastarfsemi. Sérstök neytendaverndarastofnun. </a:t>
            </a:r>
          </a:p>
          <a:p>
            <a:pPr lvl="1">
              <a:buFontTx/>
              <a:buChar char="-"/>
            </a:pPr>
            <a:r>
              <a:rPr lang="is-IS" sz="2200" kern="1200" dirty="0" smtClean="0">
                <a:ea typeface="+mn-ea"/>
                <a:cs typeface="+mn-cs"/>
              </a:rPr>
              <a:t>Rök: Seðlabanki nátengdur bankastarfsemi og gagnlegar upplýsingar verða til við úrlausn tengdra verkefna. Sérhæfðir eftirlitsaðilar þekkja sitt svið. </a:t>
            </a:r>
          </a:p>
          <a:p>
            <a:pPr lvl="1">
              <a:buFontTx/>
              <a:buChar char="-"/>
            </a:pPr>
            <a:r>
              <a:rPr lang="is-IS" sz="2200" kern="1200" dirty="0" smtClean="0">
                <a:ea typeface="+mn-ea"/>
                <a:cs typeface="+mn-cs"/>
              </a:rPr>
              <a:t>Mótrök: Ógegnsætt eftirlitskerfi sem fellur ekki að þróun fjármálafyrirtækja í samsteypur. Sérhæfing hentar ekki þjóðhagsvarúðarnálgun. Möguleiki á eftirgjöf.</a:t>
            </a:r>
          </a:p>
          <a:p>
            <a:pPr>
              <a:buNone/>
            </a:pPr>
            <a:endParaRPr lang="is-IS" sz="2200" kern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26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000" b="0" dirty="0" smtClean="0"/>
              <a:t>Blönduð líkön </a:t>
            </a:r>
            <a:r>
              <a:rPr lang="is-IS" sz="2400" b="0" dirty="0" smtClean="0"/>
              <a:t>(</a:t>
            </a:r>
            <a:r>
              <a:rPr lang="is-IS" sz="2400" b="0" dirty="0" err="1" smtClean="0"/>
              <a:t>mixed</a:t>
            </a:r>
            <a:r>
              <a:rPr lang="is-IS" sz="2400" b="0" dirty="0" smtClean="0"/>
              <a:t> </a:t>
            </a:r>
            <a:r>
              <a:rPr lang="is-IS" sz="2400" b="0" dirty="0" err="1" smtClean="0"/>
              <a:t>models</a:t>
            </a:r>
            <a:r>
              <a:rPr lang="is-IS" sz="2400" b="0" dirty="0" smtClean="0"/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432813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708920"/>
            <a:ext cx="432767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653136"/>
            <a:ext cx="4320480" cy="2022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2000" y="836712"/>
            <a:ext cx="4464496" cy="6120532"/>
          </a:xfrm>
        </p:spPr>
        <p:txBody>
          <a:bodyPr/>
          <a:lstStyle/>
          <a:p>
            <a:pPr lvl="1">
              <a:buFontTx/>
              <a:buChar char="-"/>
            </a:pPr>
            <a:r>
              <a:rPr lang="is-IS" sz="2200" kern="1200" dirty="0" smtClean="0"/>
              <a:t>Lýsing: </a:t>
            </a:r>
            <a:r>
              <a:rPr lang="is-IS" sz="2200" kern="1200" dirty="0" smtClean="0">
                <a:ea typeface="+mn-ea"/>
                <a:cs typeface="+mn-cs"/>
              </a:rPr>
              <a:t>Margar leiðir mögulegar</a:t>
            </a:r>
          </a:p>
          <a:p>
            <a:pPr lvl="1">
              <a:buFontTx/>
              <a:buChar char="-"/>
            </a:pPr>
            <a:r>
              <a:rPr lang="is-IS" sz="2200" kern="1200" dirty="0" smtClean="0">
                <a:ea typeface="+mn-ea"/>
                <a:cs typeface="+mn-cs"/>
              </a:rPr>
              <a:t>Rök: Eykur möguleika á að aðlaga skipulag að þörfum hvers lands fyrir sig, sérstaklega í stærri löndum.</a:t>
            </a:r>
          </a:p>
          <a:p>
            <a:pPr lvl="1">
              <a:buFontTx/>
              <a:buChar char="-"/>
            </a:pPr>
            <a:r>
              <a:rPr lang="is-IS" sz="2200" kern="1200" dirty="0" smtClean="0">
                <a:ea typeface="+mn-ea"/>
                <a:cs typeface="+mn-cs"/>
              </a:rPr>
              <a:t>Mótrök: Ýmsir ókostir. Til dæmis, ef eftirlit seðlabanka er einskorðað við kerfislega mikilvæg fjármálafyrirtæki, þá þarf að ákvarða fyrirfram hvaða fyrirtæki það eru. Því getur fylgt freistnivandi sem mótar væntingar á markaði.</a:t>
            </a:r>
          </a:p>
          <a:p>
            <a:pPr>
              <a:buNone/>
            </a:pPr>
            <a:endParaRPr lang="is-IS" sz="2200" kern="12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27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000" b="0" dirty="0" smtClean="0"/>
              <a:t>Alhliða fjármálaeftirlit </a:t>
            </a:r>
            <a:r>
              <a:rPr lang="is-IS" sz="2400" b="0" dirty="0" smtClean="0"/>
              <a:t>(</a:t>
            </a:r>
            <a:r>
              <a:rPr lang="is-IS" sz="2400" b="0" dirty="0" err="1" smtClean="0"/>
              <a:t>single</a:t>
            </a:r>
            <a:r>
              <a:rPr lang="is-IS" sz="2400" b="0" dirty="0" smtClean="0"/>
              <a:t> </a:t>
            </a:r>
            <a:r>
              <a:rPr lang="is-IS" sz="2400" b="0" dirty="0" err="1" smtClean="0"/>
              <a:t>integrated</a:t>
            </a:r>
            <a:r>
              <a:rPr lang="is-IS" sz="2400" b="0" dirty="0" smtClean="0"/>
              <a:t> </a:t>
            </a:r>
            <a:r>
              <a:rPr lang="is-IS" sz="2400" b="0" dirty="0" err="1" smtClean="0"/>
              <a:t>supervisor</a:t>
            </a:r>
            <a:r>
              <a:rPr lang="is-IS" sz="2400" b="0" dirty="0" smtClean="0"/>
              <a:t>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8298" y="1199421"/>
            <a:ext cx="4609926" cy="2157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179512" y="3501008"/>
            <a:ext cx="8964488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-"/>
            </a:pPr>
            <a:r>
              <a:rPr lang="is-IS" sz="2200" dirty="0" smtClean="0"/>
              <a:t>Lýsing: </a:t>
            </a:r>
            <a:r>
              <a:rPr lang="is-IS" sz="2200" dirty="0" smtClean="0">
                <a:latin typeface="+mn-lt"/>
              </a:rPr>
              <a:t>Ein stofnun með eindarvarúðar- og viðskiptaháttaeftirlit. Seðlabanki í samstarfi um fjármálastöðugleika.</a:t>
            </a:r>
          </a:p>
          <a:p>
            <a:pPr marL="742950" lvl="1" indent="-2857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Rök: Eyðir skörun og tvíverknaði. Eykur gegnsæi í regluverki og aðlagar að fyrirtækjasamsteypum. Nýtir takmarkaðan mannauð. Auðveldar alþjóðleg samskipti.</a:t>
            </a:r>
          </a:p>
          <a:p>
            <a:pPr marL="742950" lvl="1" indent="-2857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Mótrök: Óskýr markmið og ábyrgð á fjármálastöðugleika. Skortur á skilningi og greiningu á kerfisáhættu og viðeigandi stýritækjum. Samskiptavandamál. Brást við að koma í veg fyrir kreppu.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s-I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16216" y="6525344"/>
            <a:ext cx="2133600" cy="196850"/>
          </a:xfrm>
        </p:spPr>
        <p:txBody>
          <a:bodyPr/>
          <a:lstStyle/>
          <a:p>
            <a:fld id="{678D4248-8296-41F0-9D5C-A8BDD833468F}" type="slidenum">
              <a:rPr lang="is-IS" smtClean="0"/>
              <a:pPr/>
              <a:t>28</a:t>
            </a:fld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000" b="0" dirty="0" smtClean="0"/>
              <a:t>Tveggja turna líkan </a:t>
            </a:r>
            <a:r>
              <a:rPr lang="is-IS" sz="2400" b="0" dirty="0" smtClean="0"/>
              <a:t>(</a:t>
            </a:r>
            <a:r>
              <a:rPr lang="is-IS" sz="2400" b="0" dirty="0" err="1" smtClean="0"/>
              <a:t>twin</a:t>
            </a:r>
            <a:r>
              <a:rPr lang="is-IS" sz="2400" b="0" dirty="0" smtClean="0"/>
              <a:t> </a:t>
            </a:r>
            <a:r>
              <a:rPr lang="is-IS" sz="2400" b="0" dirty="0" err="1" smtClean="0"/>
              <a:t>peaks</a:t>
            </a:r>
            <a:r>
              <a:rPr lang="is-IS" sz="2400" b="0" dirty="0" smtClean="0"/>
              <a:t> </a:t>
            </a:r>
            <a:r>
              <a:rPr lang="is-IS" sz="2400" b="0" dirty="0" err="1" smtClean="0"/>
              <a:t>model</a:t>
            </a:r>
            <a:r>
              <a:rPr lang="is-IS" sz="2400" b="0" dirty="0" smtClean="0"/>
              <a:t>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24744"/>
            <a:ext cx="4609926" cy="219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23528" y="3717032"/>
            <a:ext cx="8640960" cy="2736304"/>
          </a:xfrm>
        </p:spPr>
        <p:txBody>
          <a:bodyPr/>
          <a:lstStyle/>
          <a:p>
            <a:pPr lvl="1">
              <a:buFontTx/>
              <a:buChar char="-"/>
            </a:pPr>
            <a:r>
              <a:rPr lang="is-IS" sz="2200" kern="1200" dirty="0" smtClean="0"/>
              <a:t>Lýsing: </a:t>
            </a:r>
            <a:r>
              <a:rPr lang="is-IS" sz="2200" kern="1200" dirty="0" smtClean="0">
                <a:ea typeface="+mn-ea"/>
                <a:cs typeface="+mn-cs"/>
              </a:rPr>
              <a:t>Seðlabanki með varúðareftirlit í heild. Aðskilið viðskiptaháttaeftirlit.</a:t>
            </a:r>
          </a:p>
          <a:p>
            <a:pPr lvl="1">
              <a:buFontTx/>
              <a:buChar char="-"/>
            </a:pPr>
            <a:r>
              <a:rPr lang="is-IS" sz="2200" kern="1200" dirty="0" smtClean="0">
                <a:ea typeface="+mn-ea"/>
                <a:cs typeface="+mn-cs"/>
              </a:rPr>
              <a:t>Rök: Hvor stofnun hefur skýr markmið og minni hætta á árekstrum. Bætir upplýsingaflæði og greiningargetu við framkvæmd varúðarverkefna. Eykur möguleika seðlabanka á að draga úr kerfisáhættu og viðhalda verðstöðugleika.</a:t>
            </a:r>
          </a:p>
          <a:p>
            <a:pPr lvl="1">
              <a:buFontTx/>
              <a:buChar char="-"/>
            </a:pPr>
            <a:r>
              <a:rPr lang="is-IS" sz="2200" kern="1200" dirty="0" smtClean="0">
                <a:ea typeface="+mn-ea"/>
                <a:cs typeface="+mn-cs"/>
              </a:rPr>
              <a:t>Mótrök: Færir seðlabanka of mikil völd</a:t>
            </a:r>
            <a:endParaRPr lang="is-IS" sz="2200" kern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29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Inngangur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850" y="836712"/>
            <a:ext cx="8569325" cy="5760640"/>
          </a:xfrm>
        </p:spPr>
        <p:txBody>
          <a:bodyPr/>
          <a:lstStyle/>
          <a:p>
            <a:pPr lvl="1"/>
            <a:r>
              <a:rPr lang="is-IS" sz="2400" dirty="0" smtClean="0"/>
              <a:t>Fjármálakreppan kallar á endurskoðun á fjármálaeftirliti til að draga úr líkum á </a:t>
            </a:r>
            <a:r>
              <a:rPr lang="is-IS" sz="2400" dirty="0" smtClean="0"/>
              <a:t>slíku áfalli </a:t>
            </a:r>
            <a:r>
              <a:rPr lang="is-IS" sz="2400" dirty="0" smtClean="0"/>
              <a:t>í framtíðinni. </a:t>
            </a:r>
          </a:p>
          <a:p>
            <a:pPr lvl="1"/>
            <a:r>
              <a:rPr lang="is-IS" sz="2400" dirty="0" smtClean="0"/>
              <a:t>Skýrsla </a:t>
            </a:r>
            <a:r>
              <a:rPr lang="is-IS" sz="2400" dirty="0" err="1" smtClean="0"/>
              <a:t>Jännäri</a:t>
            </a:r>
            <a:r>
              <a:rPr lang="is-IS" sz="2400" dirty="0" smtClean="0"/>
              <a:t> bendir á leiðir til umbóta í fjármálaeftirliti.</a:t>
            </a:r>
          </a:p>
          <a:p>
            <a:pPr lvl="1"/>
            <a:r>
              <a:rPr lang="is-IS" sz="2400" dirty="0" smtClean="0"/>
              <a:t>Skýrsla Rannsóknarnefndar Alþingis fjallar um margt sem fór úrskeiðis.</a:t>
            </a:r>
          </a:p>
          <a:p>
            <a:pPr lvl="1"/>
            <a:r>
              <a:rPr lang="is-IS" sz="2400" dirty="0" smtClean="0"/>
              <a:t>Alþingi hefur ályktað um endurskoðun á löggjöf um eftirlit með fjármálastarfsemi. </a:t>
            </a:r>
          </a:p>
          <a:p>
            <a:pPr lvl="2"/>
            <a:r>
              <a:rPr lang="is-IS" sz="2000" dirty="0" smtClean="0"/>
              <a:t>Stjórnsýsluúttekt á FME og SÍ til að meta kosti og galla þess að sameina starfsemi stofnananna. Nefnd verður skipuð.</a:t>
            </a:r>
          </a:p>
          <a:p>
            <a:pPr lvl="1"/>
            <a:r>
              <a:rPr lang="is-IS" sz="2400" dirty="0" smtClean="0"/>
              <a:t>Skýrsla um hlutverk seðlabanka í fjármálaeftirlit er innlegg SÍ í þessa umræðu.</a:t>
            </a:r>
          </a:p>
          <a:p>
            <a:pPr lvl="2"/>
            <a:r>
              <a:rPr lang="is-IS" sz="2000" dirty="0" smtClean="0"/>
              <a:t>Hér er fjallað um lykilþætti og niðurstöður.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000" b="0" dirty="0" smtClean="0"/>
              <a:t>Ein stofnun í seðlabanka </a:t>
            </a:r>
            <a:r>
              <a:rPr lang="is-IS" sz="2400" b="0" dirty="0" smtClean="0"/>
              <a:t>(</a:t>
            </a:r>
            <a:r>
              <a:rPr lang="is-IS" sz="2400" b="0" dirty="0" err="1" smtClean="0"/>
              <a:t>single</a:t>
            </a:r>
            <a:r>
              <a:rPr lang="is-IS" sz="2400" b="0" dirty="0" smtClean="0"/>
              <a:t> </a:t>
            </a:r>
            <a:r>
              <a:rPr lang="is-IS" sz="2400" b="0" dirty="0" err="1" smtClean="0"/>
              <a:t>institution</a:t>
            </a:r>
            <a:r>
              <a:rPr lang="is-IS" sz="2400" b="0" dirty="0" smtClean="0"/>
              <a:t> </a:t>
            </a:r>
            <a:r>
              <a:rPr lang="is-IS" sz="2400" b="0" dirty="0" err="1" smtClean="0"/>
              <a:t>model</a:t>
            </a:r>
            <a:r>
              <a:rPr lang="is-IS" sz="2400" b="0" dirty="0" smtClean="0"/>
              <a:t>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24744"/>
            <a:ext cx="4609926" cy="207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23528" y="3717032"/>
            <a:ext cx="8640960" cy="2520280"/>
          </a:xfrm>
        </p:spPr>
        <p:txBody>
          <a:bodyPr/>
          <a:lstStyle/>
          <a:p>
            <a:pPr lvl="1">
              <a:buFontTx/>
              <a:buChar char="-"/>
            </a:pPr>
            <a:r>
              <a:rPr lang="is-IS" sz="2200" kern="1200" dirty="0" smtClean="0"/>
              <a:t>Lýsing: </a:t>
            </a:r>
            <a:r>
              <a:rPr lang="is-IS" sz="2200" kern="1200" dirty="0" smtClean="0">
                <a:ea typeface="+mn-ea"/>
                <a:cs typeface="+mn-cs"/>
              </a:rPr>
              <a:t>Seðlabanki ábyrgur fyrir varúðar- og viðskiptaháttaeftirliti í heild.</a:t>
            </a:r>
          </a:p>
          <a:p>
            <a:pPr lvl="1">
              <a:buFontTx/>
              <a:buChar char="-"/>
            </a:pPr>
            <a:r>
              <a:rPr lang="is-IS" sz="2200" kern="1200" dirty="0" smtClean="0">
                <a:ea typeface="+mn-ea"/>
                <a:cs typeface="+mn-cs"/>
              </a:rPr>
              <a:t>Rök: Mögulegt hagræði fyrir lítið land. </a:t>
            </a:r>
          </a:p>
          <a:p>
            <a:pPr lvl="1">
              <a:buFontTx/>
              <a:buChar char="-"/>
            </a:pPr>
            <a:r>
              <a:rPr lang="is-IS" sz="2200" kern="1200" dirty="0" smtClean="0">
                <a:ea typeface="+mn-ea"/>
                <a:cs typeface="+mn-cs"/>
              </a:rPr>
              <a:t>Mótrök: Viðskiptaháttaeftirlit er fjarri þjóðhagslegri nálgun seðlabanka og getur grafið undan sjálfstæði hans á sviðum verð- og fjármálastöðugleika.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30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2600" b="0" dirty="0" smtClean="0"/>
              <a:t>Umfjöllun um skipulag fjármálaeftirlits í heiminum</a:t>
            </a:r>
            <a:endParaRPr lang="is-IS" sz="26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55976" y="908050"/>
            <a:ext cx="4537199" cy="5545138"/>
          </a:xfrm>
        </p:spPr>
        <p:txBody>
          <a:bodyPr/>
          <a:lstStyle/>
          <a:p>
            <a:pPr marL="914400" lvl="1" indent="-514350"/>
            <a:r>
              <a:rPr lang="is-IS" dirty="0"/>
              <a:t>Bandaríkin</a:t>
            </a:r>
          </a:p>
          <a:p>
            <a:pPr marL="914400" lvl="1" indent="-514350"/>
            <a:r>
              <a:rPr lang="is-IS" dirty="0" smtClean="0"/>
              <a:t>Evrópusambandið</a:t>
            </a:r>
          </a:p>
          <a:p>
            <a:pPr marL="1314450" lvl="2" indent="-514350"/>
            <a:r>
              <a:rPr lang="is-IS" dirty="0" smtClean="0"/>
              <a:t>Bretland</a:t>
            </a:r>
          </a:p>
          <a:p>
            <a:pPr marL="1314450" lvl="2" indent="-514350"/>
            <a:r>
              <a:rPr lang="is-IS" dirty="0" smtClean="0"/>
              <a:t>Holland</a:t>
            </a:r>
          </a:p>
          <a:p>
            <a:pPr marL="1314450" lvl="2" indent="-514350"/>
            <a:r>
              <a:rPr lang="is-IS" dirty="0" smtClean="0"/>
              <a:t>Írland</a:t>
            </a:r>
          </a:p>
          <a:p>
            <a:pPr marL="1314450" lvl="2" indent="-514350"/>
            <a:r>
              <a:rPr lang="is-IS" dirty="0" smtClean="0"/>
              <a:t>Ítalía</a:t>
            </a:r>
          </a:p>
          <a:p>
            <a:pPr marL="1314450" lvl="2" indent="-514350"/>
            <a:r>
              <a:rPr lang="is-IS" dirty="0" smtClean="0"/>
              <a:t>Danmörk</a:t>
            </a:r>
          </a:p>
          <a:p>
            <a:pPr marL="1314450" lvl="2" indent="-514350"/>
            <a:r>
              <a:rPr lang="is-IS" dirty="0" smtClean="0"/>
              <a:t>Finnland</a:t>
            </a:r>
          </a:p>
          <a:p>
            <a:pPr marL="1314450" lvl="2" indent="-514350"/>
            <a:r>
              <a:rPr lang="is-IS" dirty="0" smtClean="0"/>
              <a:t>Svíþjóð</a:t>
            </a:r>
          </a:p>
          <a:p>
            <a:pPr marL="914400" lvl="1" indent="-514350"/>
            <a:r>
              <a:rPr lang="is-IS" dirty="0" smtClean="0"/>
              <a:t>Noregur </a:t>
            </a:r>
          </a:p>
          <a:p>
            <a:pPr marL="914400" lvl="1" indent="-514350"/>
            <a:r>
              <a:rPr lang="is-IS" dirty="0" smtClean="0"/>
              <a:t>Ísland</a:t>
            </a:r>
          </a:p>
          <a:p>
            <a:pPr>
              <a:buNone/>
            </a:pP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31</a:t>
            </a:fld>
            <a:endParaRPr lang="is-I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671" y="908720"/>
            <a:ext cx="4035305" cy="351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000" b="0" dirty="0" smtClean="0"/>
              <a:t>Bandaríkin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558" y="1052736"/>
            <a:ext cx="8174296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32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000" b="0" dirty="0" smtClean="0"/>
              <a:t>Evrópusambandið</a:t>
            </a:r>
            <a:endParaRPr lang="is-IS" sz="3000" b="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2028" y="764704"/>
            <a:ext cx="6919663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33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000" b="0" dirty="0" smtClean="0"/>
              <a:t>Bretland</a:t>
            </a:r>
            <a:endParaRPr lang="is-IS" sz="3000" b="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357" y="836712"/>
            <a:ext cx="7961051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34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-27384"/>
            <a:ext cx="7777163" cy="773212"/>
          </a:xfrm>
        </p:spPr>
        <p:txBody>
          <a:bodyPr/>
          <a:lstStyle/>
          <a:p>
            <a:pPr algn="ctr"/>
            <a:r>
              <a:rPr lang="is-IS" sz="3000" b="0" dirty="0" smtClean="0"/>
              <a:t>Nýtt verkefni: fjármálastöðugleikastefna</a:t>
            </a:r>
            <a:endParaRPr lang="is-IS" sz="3000" b="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042" y="908720"/>
            <a:ext cx="802842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35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000" b="0" dirty="0" smtClean="0"/>
              <a:t>Holland</a:t>
            </a:r>
            <a:endParaRPr lang="is-IS" sz="3000" b="0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674384"/>
            <a:ext cx="8064896" cy="1850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Content Placeholder 4"/>
          <p:cNvSpPr txBox="1">
            <a:spLocks/>
          </p:cNvSpPr>
          <p:nvPr/>
        </p:nvSpPr>
        <p:spPr bwMode="auto">
          <a:xfrm>
            <a:off x="251520" y="908720"/>
            <a:ext cx="864096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Árið 2010 var skipulagi fjármálaeftirlits í Hollandi breytt þegar Seðlabanki Hollands varð hluti af tveggja turna líkani í fjármálaeftirliti, með eftirfarandi meginhlutverk:</a:t>
            </a:r>
          </a:p>
          <a:p>
            <a:pPr marL="1200150" lvl="2" indent="-2857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Fer með sameiginlega ábyrgð á ákvörðun og framkvæmd peningastefnunnar fyrir evrusvæðið og er tengiliður við </a:t>
            </a:r>
            <a:r>
              <a:rPr lang="is-IS" sz="2200" dirty="0" err="1" smtClean="0">
                <a:latin typeface="+mn-lt"/>
              </a:rPr>
              <a:t>Target</a:t>
            </a:r>
            <a:r>
              <a:rPr lang="is-IS" sz="2200" dirty="0" smtClean="0">
                <a:latin typeface="+mn-lt"/>
              </a:rPr>
              <a:t> 2 stórgreiðslukerfið.</a:t>
            </a:r>
          </a:p>
          <a:p>
            <a:pPr marL="1200150" lvl="2" indent="-285750">
              <a:spcBef>
                <a:spcPct val="20000"/>
              </a:spcBef>
              <a:buFontTx/>
              <a:buChar char="-"/>
            </a:pPr>
            <a:r>
              <a:rPr lang="is-IS" sz="2200" dirty="0" smtClean="0">
                <a:latin typeface="+mn-lt"/>
              </a:rPr>
              <a:t>Ber ábyrgð á varúðareftirliti (með aukna áherslu á þjóðhagsvarúð) með starfsemi fjármálafyrirtækja og –markaða</a:t>
            </a:r>
          </a:p>
          <a:p>
            <a:pPr marL="1200150" lvl="2" indent="-285750">
              <a:spcBef>
                <a:spcPct val="20000"/>
              </a:spcBef>
            </a:pPr>
            <a:r>
              <a:rPr lang="is-IS" sz="2200" dirty="0" smtClean="0">
                <a:latin typeface="+mn-lt"/>
              </a:rPr>
              <a:t>Neytendavernd færð á ábyrgð Neytendastofnunar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kumimoji="0" lang="is-I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36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s-IS" sz="3000" b="0" dirty="0" smtClean="0"/>
              <a:t>Upplýsingamiðlun og boðleiðir</a:t>
            </a:r>
            <a:endParaRPr lang="is-IS" sz="3000" b="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65" y="764704"/>
            <a:ext cx="7486051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37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3500"/>
            <a:ext cx="7920558" cy="609600"/>
          </a:xfrm>
        </p:spPr>
        <p:txBody>
          <a:bodyPr/>
          <a:lstStyle/>
          <a:p>
            <a:pPr algn="ctr"/>
            <a:r>
              <a:rPr lang="is-IS" sz="2800" b="0" dirty="0" smtClean="0"/>
              <a:t>Mismunandi reynsla og áherslur á Norðurlöndum</a:t>
            </a:r>
            <a:endParaRPr lang="is-IS" sz="2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is-IS" sz="2400" b="1" dirty="0" smtClean="0">
                <a:ea typeface="+mn-ea"/>
                <a:cs typeface="+mn-cs"/>
              </a:rPr>
              <a:t>Finnland</a:t>
            </a:r>
            <a:r>
              <a:rPr lang="is-IS" sz="2400" dirty="0" smtClean="0"/>
              <a:t>: Kreppan hafði lítil áhrif. Alhliða fjármálaeftirlit tekið upp árið 2009.</a:t>
            </a:r>
          </a:p>
          <a:p>
            <a:pPr lvl="1">
              <a:buNone/>
            </a:pPr>
            <a:r>
              <a:rPr lang="is-IS" sz="2400" b="1" dirty="0" smtClean="0">
                <a:ea typeface="+mn-ea"/>
                <a:cs typeface="+mn-cs"/>
              </a:rPr>
              <a:t>Danmörk</a:t>
            </a:r>
            <a:r>
              <a:rPr lang="is-IS" sz="2400" dirty="0" smtClean="0"/>
              <a:t>: Kreppan hafði umtalsverð áhrif. Alhliða fjármálaeftirlit er í endurskoðun.</a:t>
            </a:r>
          </a:p>
          <a:p>
            <a:pPr lvl="1">
              <a:buNone/>
            </a:pPr>
            <a:r>
              <a:rPr lang="is-IS" sz="2400" b="1" dirty="0" smtClean="0">
                <a:ea typeface="+mn-ea"/>
                <a:cs typeface="+mn-cs"/>
              </a:rPr>
              <a:t>Noregur</a:t>
            </a:r>
            <a:r>
              <a:rPr lang="is-IS" sz="2400" dirty="0" smtClean="0"/>
              <a:t>: Kreppan hafði lítil áhrif. Alhliða fjármálaeftirlit er ekki í endurskoðun.</a:t>
            </a:r>
          </a:p>
          <a:p>
            <a:pPr lvl="1">
              <a:buNone/>
            </a:pPr>
            <a:r>
              <a:rPr lang="is-IS" sz="2400" b="1" dirty="0" smtClean="0">
                <a:ea typeface="+mn-ea"/>
                <a:cs typeface="+mn-cs"/>
              </a:rPr>
              <a:t>Svíþjóð</a:t>
            </a:r>
            <a:r>
              <a:rPr lang="is-IS" sz="2400" dirty="0" smtClean="0"/>
              <a:t>: Kreppan hafði þó nokkur áhrif. Alhliða fjármálaeftirlit er í endurskoðun.</a:t>
            </a:r>
          </a:p>
          <a:p>
            <a:pPr lvl="1">
              <a:buNone/>
            </a:pPr>
            <a:r>
              <a:rPr lang="is-IS" sz="2400" b="1" dirty="0" smtClean="0">
                <a:ea typeface="+mn-ea"/>
                <a:cs typeface="+mn-cs"/>
              </a:rPr>
              <a:t>Ísland</a:t>
            </a:r>
            <a:r>
              <a:rPr lang="is-IS" sz="2400" dirty="0" smtClean="0"/>
              <a:t>: Kreppan hafði gríðarleg áhrif. Alhliða fjármálaeftirlit, sem tekið var upp árið 1999, er í endurskoðun. </a:t>
            </a:r>
          </a:p>
          <a:p>
            <a:pPr lvl="1">
              <a:buNone/>
            </a:pPr>
            <a:endParaRPr lang="is-IS" sz="2400" dirty="0" smtClean="0"/>
          </a:p>
          <a:p>
            <a:pPr>
              <a:buNone/>
            </a:pPr>
            <a:endParaRPr lang="is-IS" dirty="0" smtClean="0"/>
          </a:p>
          <a:p>
            <a:endParaRPr lang="is-I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38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Nokkrar niðurstöður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836190"/>
            <a:ext cx="8640960" cy="5545138"/>
          </a:xfrm>
        </p:spPr>
        <p:txBody>
          <a:bodyPr/>
          <a:lstStyle/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Alþjóðleg þróun setur þjóðhagsvarúð í forgang við hönnun nýrrar umgjarðar fyrir fjármálaeftirlit með aukinni ábyrgð seðlabanka. </a:t>
            </a:r>
          </a:p>
          <a:p>
            <a:pPr marL="514350" indent="-514350"/>
            <a:r>
              <a:rPr lang="is-IS" sz="2400" dirty="0" err="1" smtClean="0">
                <a:solidFill>
                  <a:schemeClr val="tx1"/>
                </a:solidFill>
              </a:rPr>
              <a:t>Jännäri</a:t>
            </a:r>
            <a:r>
              <a:rPr lang="is-IS" sz="2400" dirty="0" smtClean="0">
                <a:solidFill>
                  <a:schemeClr val="tx1"/>
                </a:solidFill>
              </a:rPr>
              <a:t> (2009): SÍ og FME verði sameinuð.</a:t>
            </a:r>
          </a:p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Í Belgíu, Bretlandi, Hollandi og Írlandi er verið að leggja niður fyrirkomulag alhliða fjármálaeftirlits og taka upp „tveggja turna líkan“.</a:t>
            </a:r>
          </a:p>
          <a:p>
            <a:pPr marL="1314450" lvl="2" indent="-514350">
              <a:buFont typeface="Wingdings" pitchFamily="2" charset="2"/>
              <a:buChar char="§"/>
            </a:pPr>
            <a:r>
              <a:rPr lang="is-IS" sz="2000" dirty="0" smtClean="0"/>
              <a:t>Seðlabanki fær skýrt umboð á sviði þjóðhagsvarúðar og yfirumsjón með eindarvarúðareftirliti.</a:t>
            </a:r>
          </a:p>
          <a:p>
            <a:pPr marL="1314450" lvl="2" indent="-514350">
              <a:buFont typeface="Wingdings" pitchFamily="2" charset="2"/>
              <a:buChar char="§"/>
            </a:pPr>
            <a:r>
              <a:rPr lang="is-IS" sz="2000" dirty="0" smtClean="0"/>
              <a:t>Sjálfstæð stofnun ber ábyrgð á neytendamálum.</a:t>
            </a:r>
          </a:p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Slíkt fyrirkomulag gæti hentað vel á Íslandi.</a:t>
            </a:r>
          </a:p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Önnur möguleg lausn, sem tekur tillit til smæðar landsins, er að fela SÍ allt varúðareftirlit og neytendamál.</a:t>
            </a:r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39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Skilgreining á fjármálakerfi og -starfsemi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s-IS" sz="2400" dirty="0" smtClean="0"/>
              <a:t>Fjármálakerfi er nauðsynlegt fyrir ráðstöfun verðmæta í nútíma hagkerfi. Markmið fjármálastarfsemi er að safna saman sjóðum til arðbærrar fjárfestingar. Sparifé er ávaxtað og hagnaður af notkun lánsfjármagns.</a:t>
            </a:r>
          </a:p>
          <a:p>
            <a:pPr lvl="1"/>
            <a:r>
              <a:rPr lang="is-IS" sz="2400" dirty="0" smtClean="0"/>
              <a:t>Margskonar fjármálafyrirtæki og -markaðir:</a:t>
            </a:r>
          </a:p>
          <a:p>
            <a:pPr lvl="2"/>
            <a:r>
              <a:rPr lang="is-IS" sz="2000" dirty="0" smtClean="0"/>
              <a:t>Viðskipta- og fjárfestingarbankar, fjárfestingarsjóðir, eignarhaldsfélög, vátryggingarfélög og verðbréfamiðlarar.</a:t>
            </a:r>
          </a:p>
          <a:p>
            <a:pPr lvl="2"/>
            <a:r>
              <a:rPr lang="is-IS" sz="2000" dirty="0" err="1" smtClean="0"/>
              <a:t>Peninga-</a:t>
            </a:r>
            <a:r>
              <a:rPr lang="is-IS" sz="2000" dirty="0" smtClean="0"/>
              <a:t>, </a:t>
            </a:r>
            <a:r>
              <a:rPr lang="is-IS" sz="2000" dirty="0" err="1" smtClean="0"/>
              <a:t>hlutabréfa-</a:t>
            </a:r>
            <a:r>
              <a:rPr lang="is-IS" sz="2000" dirty="0" smtClean="0"/>
              <a:t>, </a:t>
            </a:r>
            <a:r>
              <a:rPr lang="is-IS" sz="2000" dirty="0" err="1" smtClean="0"/>
              <a:t>skuldabréfa-</a:t>
            </a:r>
            <a:r>
              <a:rPr lang="is-IS" sz="2000" dirty="0" smtClean="0"/>
              <a:t>, </a:t>
            </a:r>
            <a:r>
              <a:rPr lang="is-IS" sz="2000" dirty="0" err="1" smtClean="0"/>
              <a:t>gjaldeyris-</a:t>
            </a:r>
            <a:r>
              <a:rPr lang="is-IS" sz="2000" dirty="0" smtClean="0"/>
              <a:t>, hráefna- og afleiðumarkaðir.</a:t>
            </a:r>
          </a:p>
          <a:p>
            <a:pPr lvl="1"/>
            <a:r>
              <a:rPr lang="is-IS" sz="2400" dirty="0" smtClean="0"/>
              <a:t>Fjármálastarfsemi grundvallast á viðskiptum með skuldbindingar og greiðslu þeirra. Tímabundinn aðskilnaður á milli eignarréttar á fjármagni og stjórn þess. </a:t>
            </a:r>
          </a:p>
          <a:p>
            <a:pPr lvl="1"/>
            <a:r>
              <a:rPr lang="is-IS" sz="2400" dirty="0" smtClean="0"/>
              <a:t>Traust er grunnforsenda jafnvægis í fjármálakerfinu.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4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Staðan og næstu skref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836190"/>
            <a:ext cx="8640960" cy="5545138"/>
          </a:xfrm>
        </p:spPr>
        <p:txBody>
          <a:bodyPr/>
          <a:lstStyle/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Kerfisáhætta minnkaði mikið við hrun gömlu bankanna, en hún hvarf ekki.</a:t>
            </a:r>
          </a:p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Nýju bankarnir þurfa að fjármagna sig á alþjóðlegum markaði eftir afnám hafta. </a:t>
            </a:r>
          </a:p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Fylgja þarf ályktun Alþingis tímanlega eftir um endurskoðun á skipulagi fjármálaeftirlits.</a:t>
            </a:r>
          </a:p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Yfirlýsing stjórnvalda um áætlun varðandi endurskipulagningu á fjármálaeftirliti ætti að vera til þess fallin að auka tiltrú fjárfesta á Íslensku fjármála- og efnahagslífi.</a:t>
            </a:r>
          </a:p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Best væri að slík yfirlýsing lægi fyrir áður en gjaldeyrishöft verða afnumin.</a:t>
            </a:r>
          </a:p>
          <a:p>
            <a:pPr marL="914400" lvl="1" indent="-514350">
              <a:buNone/>
            </a:pPr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40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xmlns="" val="279390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Umræða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836190"/>
            <a:ext cx="8640960" cy="5689154"/>
          </a:xfrm>
        </p:spPr>
        <p:txBody>
          <a:bodyPr/>
          <a:lstStyle/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Er allt skýrt?</a:t>
            </a:r>
          </a:p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Eru allir sammála?</a:t>
            </a:r>
          </a:p>
          <a:p>
            <a:pPr marL="514350" indent="-514350"/>
            <a:r>
              <a:rPr lang="is-IS" sz="2400" dirty="0" smtClean="0">
                <a:solidFill>
                  <a:schemeClr val="tx1"/>
                </a:solidFill>
              </a:rPr>
              <a:t>Hvert skal halda?</a:t>
            </a:r>
          </a:p>
          <a:p>
            <a:pPr marL="914400" lvl="1" indent="-514350">
              <a:buNone/>
            </a:pPr>
            <a:endParaRPr lang="is-IS" dirty="0" smtClean="0"/>
          </a:p>
          <a:p>
            <a:pPr marL="914400" lvl="1" indent="-514350">
              <a:buNone/>
            </a:pPr>
            <a:endParaRPr lang="is-IS" dirty="0" smtClean="0"/>
          </a:p>
          <a:p>
            <a:pPr marL="914400" lvl="1" indent="-514350">
              <a:buNone/>
            </a:pPr>
            <a:endParaRPr lang="is-IS" dirty="0" smtClean="0"/>
          </a:p>
          <a:p>
            <a:pPr marL="914400" lvl="1" indent="-514350">
              <a:buNone/>
            </a:pPr>
            <a:endParaRPr lang="is-IS" dirty="0" smtClean="0"/>
          </a:p>
          <a:p>
            <a:pPr marL="914400" lvl="1" indent="-514350">
              <a:buNone/>
            </a:pPr>
            <a:endParaRPr lang="is-IS" dirty="0" smtClean="0"/>
          </a:p>
          <a:p>
            <a:pPr marL="914400" lvl="1" indent="-514350">
              <a:buNone/>
            </a:pPr>
            <a:endParaRPr lang="is-IS" dirty="0" smtClean="0"/>
          </a:p>
          <a:p>
            <a:pPr marL="914400" lvl="1" indent="-514350">
              <a:buNone/>
            </a:pPr>
            <a:endParaRPr lang="is-IS" dirty="0" smtClean="0"/>
          </a:p>
          <a:p>
            <a:pPr marL="914400" lvl="1" indent="-514350" algn="ctr">
              <a:buNone/>
            </a:pPr>
            <a:r>
              <a:rPr lang="is-IS" sz="1600" dirty="0" smtClean="0"/>
              <a:t>Skýrslan á netinu: </a:t>
            </a:r>
            <a:r>
              <a:rPr lang="is-IS" sz="1600" dirty="0" smtClean="0">
                <a:hlinkClick r:id="rId2"/>
              </a:rPr>
              <a:t>Hlutverk seðlabanka í fjármálaeftirliti</a:t>
            </a:r>
            <a:r>
              <a:rPr lang="is-IS" sz="1600" dirty="0" smtClean="0"/>
              <a:t> </a:t>
            </a:r>
          </a:p>
          <a:p>
            <a:pPr marL="914400" lvl="1" indent="-514350" algn="ctr">
              <a:buNone/>
            </a:pPr>
            <a:r>
              <a:rPr lang="is-IS" sz="1600" dirty="0" smtClean="0"/>
              <a:t>http://www.sedlabanki.is/lisalib/getfile.aspx?itemid=8383</a:t>
            </a:r>
          </a:p>
          <a:p>
            <a:pPr marL="914400" lvl="1" indent="-514350">
              <a:buNone/>
            </a:pPr>
            <a:endParaRPr lang="is-I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41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Skipulag fjármálakerfa og sérstaða banka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67944" y="908050"/>
            <a:ext cx="4968552" cy="5545138"/>
          </a:xfrm>
        </p:spPr>
        <p:txBody>
          <a:bodyPr/>
          <a:lstStyle/>
          <a:p>
            <a:pPr lvl="1"/>
            <a:r>
              <a:rPr lang="is-IS" sz="2000" dirty="0" smtClean="0"/>
              <a:t>Mismikil áhersla á </a:t>
            </a:r>
            <a:r>
              <a:rPr lang="is-IS" sz="2000" dirty="0" err="1" smtClean="0"/>
              <a:t>banka-</a:t>
            </a:r>
            <a:r>
              <a:rPr lang="is-IS" sz="2000" dirty="0" smtClean="0"/>
              <a:t>, verðbréfa- og vátryggingarstarfsemi. </a:t>
            </a:r>
          </a:p>
          <a:p>
            <a:pPr lvl="1"/>
            <a:r>
              <a:rPr lang="is-IS" sz="2000" dirty="0" smtClean="0"/>
              <a:t>Bankagrundvallað fjármálakerfi í Evrópu en markaðsgrundvallað í Bandaríkjunum.</a:t>
            </a:r>
          </a:p>
          <a:p>
            <a:pPr lvl="1"/>
            <a:r>
              <a:rPr lang="is-IS" sz="2000" dirty="0" smtClean="0"/>
              <a:t>Bankastarfsemi hefur kosti og galla.</a:t>
            </a:r>
          </a:p>
          <a:p>
            <a:pPr lvl="1"/>
            <a:r>
              <a:rPr lang="is-IS" sz="2000" dirty="0" smtClean="0"/>
              <a:t>Bankarekstur byggir á aðferð brotaforða (e. </a:t>
            </a:r>
            <a:r>
              <a:rPr lang="is-IS" sz="2000" dirty="0" err="1" smtClean="0"/>
              <a:t>fractional</a:t>
            </a:r>
            <a:r>
              <a:rPr lang="is-IS" sz="2000" dirty="0" smtClean="0"/>
              <a:t> </a:t>
            </a:r>
            <a:r>
              <a:rPr lang="is-IS" sz="2000" dirty="0" err="1" smtClean="0"/>
              <a:t>reserve</a:t>
            </a:r>
            <a:r>
              <a:rPr lang="is-IS" sz="2000" dirty="0" smtClean="0"/>
              <a:t>).</a:t>
            </a:r>
          </a:p>
          <a:p>
            <a:pPr lvl="1"/>
            <a:r>
              <a:rPr lang="is-IS" sz="2000" dirty="0" smtClean="0"/>
              <a:t>Peningamargfaldari stuðlar að hagvexti.</a:t>
            </a:r>
          </a:p>
          <a:p>
            <a:pPr lvl="1"/>
            <a:r>
              <a:rPr lang="is-IS" sz="2000" dirty="0" smtClean="0"/>
              <a:t>Bankarekstur gengur einnig út á eignaummyndun þar sem skammtímalán eru tekin og þeim umbreytt í útlán til lengri tíma. </a:t>
            </a:r>
          </a:p>
          <a:p>
            <a:pPr lvl="1"/>
            <a:r>
              <a:rPr lang="is-IS" sz="2000" dirty="0" smtClean="0"/>
              <a:t>Tímamisræmi skapar áhættu.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5</a:t>
            </a:fld>
            <a:endParaRPr lang="is-I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06049"/>
            <a:ext cx="4001616" cy="354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Áhrif fjármálastarfsemi á efnahagslífið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83968" y="908050"/>
            <a:ext cx="4609207" cy="5545138"/>
          </a:xfrm>
        </p:spPr>
        <p:txBody>
          <a:bodyPr/>
          <a:lstStyle/>
          <a:p>
            <a:pPr lvl="1"/>
            <a:r>
              <a:rPr lang="is-IS" sz="2000" dirty="0" smtClean="0"/>
              <a:t>Að áföllum undanskildum er fjármálastarfsemi jákvæð fyrir vöxt og jafnvægi hagkerfisins. </a:t>
            </a:r>
          </a:p>
          <a:p>
            <a:pPr lvl="1"/>
            <a:r>
              <a:rPr lang="is-IS" sz="2000" dirty="0" smtClean="0"/>
              <a:t>Áhrif fjármálastarfsemi á hagvöxt  eru miðuð við hagkvæmni í miðlun fjármagns.</a:t>
            </a:r>
          </a:p>
          <a:p>
            <a:pPr lvl="1"/>
            <a:r>
              <a:rPr lang="is-IS" sz="2000" dirty="0" smtClean="0"/>
              <a:t>Fjármálakerfi getur magnað upp sveiflur í hagkerfinu og öfugt. </a:t>
            </a:r>
          </a:p>
          <a:p>
            <a:pPr lvl="1"/>
            <a:r>
              <a:rPr lang="is-IS" sz="2000" dirty="0" smtClean="0"/>
              <a:t>Fjármálahröðun er hækkandi hringrásarferli eignaverðs, veða, útlána, fjárfestingar og hagvaxtar í uppsveiflu. Í niðursveiflu snýst ferlið við. </a:t>
            </a:r>
          </a:p>
          <a:p>
            <a:pPr lvl="1">
              <a:buNone/>
            </a:pPr>
            <a:endParaRPr lang="is-IS" sz="1800" dirty="0" smtClean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6</a:t>
            </a:fld>
            <a:endParaRPr lang="is-I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9963"/>
            <a:ext cx="4032448" cy="359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Fjármálaeftirlit og verkefni þess </a:t>
            </a:r>
            <a:endParaRPr lang="is-IS" sz="3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s-IS" sz="2000" dirty="0" smtClean="0"/>
              <a:t>Opinberar stofnanir gegna mikilvægu hlutverki í fjármálakerfinu. </a:t>
            </a:r>
          </a:p>
          <a:p>
            <a:pPr lvl="1"/>
            <a:r>
              <a:rPr lang="is-IS" sz="2000" dirty="0" smtClean="0"/>
              <a:t>Reglur setja fjármálafyrirtækjum mörk sem miðast m.a. við markmið um fjárhagslegan styrk, öryggi neytenda og stöðugleika fjármálakerfisins.</a:t>
            </a:r>
          </a:p>
          <a:p>
            <a:pPr lvl="1"/>
            <a:r>
              <a:rPr lang="is-IS" sz="2000" dirty="0" smtClean="0"/>
              <a:t>Þörfin fyrir fjármálaeftirlit tengist margvíslegum tegundum áhættu.</a:t>
            </a:r>
          </a:p>
          <a:p>
            <a:pPr lvl="1"/>
            <a:r>
              <a:rPr lang="is-IS" sz="2000" dirty="0" smtClean="0"/>
              <a:t>Eftirlitsstofnanir eiga að sjá til þess að viðbrögð rekstraraðila við áhættu séu viðeigandi. </a:t>
            </a:r>
          </a:p>
          <a:p>
            <a:pPr lvl="1"/>
            <a:r>
              <a:rPr lang="is-IS" sz="2000" dirty="0" smtClean="0"/>
              <a:t>Fjármálaeftirlit er ýmist í höndum sérhæfðra eftirlitsstofnana, eins alhliða fjármálaeftirlits eða seðlabanka. </a:t>
            </a:r>
          </a:p>
          <a:p>
            <a:pPr lvl="1"/>
            <a:r>
              <a:rPr lang="is-IS" sz="2000" dirty="0" smtClean="0"/>
              <a:t>Seðlabankar gegna mikilvægu hlutverki í fjármálakerfinu og sinna víða bankaeftirliti og fjármálastöðugleika.</a:t>
            </a:r>
          </a:p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7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Skilgreining á fjármálaeftirliti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850" y="980728"/>
            <a:ext cx="8569325" cy="547246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Geirar </a:t>
            </a:r>
          </a:p>
          <a:p>
            <a:pPr lvl="1"/>
            <a:r>
              <a:rPr lang="is-IS" sz="2000" dirty="0" smtClean="0"/>
              <a:t>Bankar, verðbréf og tryggingar.</a:t>
            </a:r>
          </a:p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Starfsemi </a:t>
            </a:r>
          </a:p>
          <a:p>
            <a:pPr lvl="1"/>
            <a:r>
              <a:rPr lang="is-IS" sz="2000" dirty="0" err="1" smtClean="0"/>
              <a:t>viðskiptabanka-</a:t>
            </a:r>
            <a:r>
              <a:rPr lang="is-IS" sz="2000" dirty="0" smtClean="0"/>
              <a:t>, </a:t>
            </a:r>
            <a:r>
              <a:rPr lang="is-IS" sz="2000" dirty="0" err="1" smtClean="0"/>
              <a:t>fjárfestingabanka-</a:t>
            </a:r>
            <a:r>
              <a:rPr lang="is-IS" sz="2000" dirty="0" smtClean="0"/>
              <a:t>, </a:t>
            </a:r>
            <a:r>
              <a:rPr lang="is-IS" sz="2000" dirty="0" err="1" smtClean="0"/>
              <a:t>tryggingar-</a:t>
            </a:r>
            <a:r>
              <a:rPr lang="is-IS" sz="2000" dirty="0" smtClean="0"/>
              <a:t>, verðbréfa- og afleiðustarfsemi.</a:t>
            </a:r>
          </a:p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Hagkvæmni </a:t>
            </a:r>
          </a:p>
          <a:p>
            <a:pPr lvl="1"/>
            <a:r>
              <a:rPr lang="is-IS" sz="2000" dirty="0" smtClean="0"/>
              <a:t>Nokkrar sérhæfðar eftirlitsstofnanir eða eitt alhliða fjármálaeftirlit</a:t>
            </a:r>
          </a:p>
          <a:p>
            <a:pPr marL="514350" indent="-514350">
              <a:buFont typeface="+mj-lt"/>
              <a:buAutoNum type="arabicPeriod"/>
            </a:pPr>
            <a:r>
              <a:rPr lang="is-IS" sz="2400" dirty="0" smtClean="0">
                <a:solidFill>
                  <a:schemeClr val="tx1"/>
                </a:solidFill>
              </a:rPr>
              <a:t>Markmið </a:t>
            </a:r>
          </a:p>
          <a:p>
            <a:pPr lvl="1"/>
            <a:r>
              <a:rPr lang="is-IS" sz="2000" dirty="0" smtClean="0"/>
              <a:t>Þjóðhagsvarúð, eindarvarúð og viðskiptahættir</a:t>
            </a:r>
          </a:p>
          <a:p>
            <a:endParaRPr lang="is-IS" dirty="0" smtClean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8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1" y="63500"/>
            <a:ext cx="7776542" cy="609600"/>
          </a:xfrm>
        </p:spPr>
        <p:txBody>
          <a:bodyPr/>
          <a:lstStyle/>
          <a:p>
            <a:pPr algn="ctr"/>
            <a:r>
              <a:rPr lang="is-IS" sz="3000" b="0" dirty="0" smtClean="0"/>
              <a:t>Áhætta fjármálafyrirtækja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s-IS" dirty="0" smtClean="0"/>
          </a:p>
          <a:p>
            <a:endParaRPr lang="is-I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476250" y="1060450"/>
            <a:ext cx="8569325" cy="55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s-IS" sz="2400" kern="0" dirty="0" smtClean="0">
                <a:latin typeface="+mn-lt"/>
              </a:rPr>
              <a:t>Útlánaáhætta (stendur mótaðili við sitt)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s-IS" sz="2400" kern="0" dirty="0" smtClean="0">
                <a:latin typeface="+mn-lt"/>
              </a:rPr>
              <a:t>Landaáhætta </a:t>
            </a:r>
            <a:r>
              <a:rPr lang="is-IS" sz="2400" kern="0" dirty="0">
                <a:latin typeface="+mn-lt"/>
              </a:rPr>
              <a:t>(flökt gjaldmiðla)</a:t>
            </a:r>
          </a:p>
          <a:p>
            <a:pPr marL="514350" marR="0" lvl="0" indent="-514350" defTabSz="914400" eaLnBrk="1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AutoNum type="arabicPeriod"/>
              <a:tabLst/>
              <a:defRPr/>
            </a:pPr>
            <a:r>
              <a:rPr lang="is-IS" sz="2400" kern="0" dirty="0" smtClean="0">
                <a:latin typeface="+mn-lt"/>
              </a:rPr>
              <a:t>Markaðsáhætta </a:t>
            </a:r>
            <a:r>
              <a:rPr lang="is-IS" sz="2400" kern="0" dirty="0">
                <a:latin typeface="+mn-lt"/>
              </a:rPr>
              <a:t>(flökt eignaverðs)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s-IS" sz="2400" kern="0" dirty="0" smtClean="0">
                <a:latin typeface="+mn-lt"/>
              </a:rPr>
              <a:t>Vaxtaáhætta </a:t>
            </a:r>
            <a:r>
              <a:rPr lang="is-IS" sz="2400" kern="0" dirty="0">
                <a:latin typeface="+mn-lt"/>
              </a:rPr>
              <a:t>(ógn við arðsemi)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s-IS" sz="2400" kern="0" dirty="0" smtClean="0">
                <a:latin typeface="+mn-lt"/>
              </a:rPr>
              <a:t>Lausafjáráhætta </a:t>
            </a:r>
            <a:r>
              <a:rPr lang="is-IS" sz="2400" kern="0" dirty="0">
                <a:latin typeface="+mn-lt"/>
              </a:rPr>
              <a:t>(fjármögnunaráhætta)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is-IS" sz="2400" kern="0" dirty="0" smtClean="0">
                <a:latin typeface="+mn-lt"/>
              </a:rPr>
              <a:t>Rekstraráhætta </a:t>
            </a:r>
            <a:r>
              <a:rPr lang="is-IS" sz="2400" kern="0" dirty="0">
                <a:latin typeface="+mn-lt"/>
              </a:rPr>
              <a:t>(rétt viðbrögð við áhættu)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is-IS" sz="2400" kern="0" dirty="0" smtClean="0">
                <a:latin typeface="+mn-lt"/>
              </a:rPr>
              <a:t>Lagaáhætta </a:t>
            </a:r>
            <a:r>
              <a:rPr lang="is-IS" sz="2400" kern="0" dirty="0">
                <a:latin typeface="+mn-lt"/>
              </a:rPr>
              <a:t>(réttindi fjárfesta og neytenda)</a:t>
            </a:r>
          </a:p>
          <a:p>
            <a:pPr marL="514350" marR="0" lvl="0" indent="-514350" defTabSz="914400" eaLnBrk="1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AutoNum type="arabicPeriod"/>
              <a:tabLst/>
              <a:defRPr/>
            </a:pPr>
            <a:r>
              <a:rPr lang="is-IS" sz="2400" kern="0" dirty="0" smtClean="0">
                <a:latin typeface="+mn-lt"/>
              </a:rPr>
              <a:t>Orðsporsáhætta </a:t>
            </a:r>
            <a:r>
              <a:rPr lang="is-IS" sz="2400" kern="0" dirty="0">
                <a:latin typeface="+mn-lt"/>
              </a:rPr>
              <a:t>(tap á trausti</a:t>
            </a:r>
            <a:r>
              <a:rPr lang="is-IS" sz="2400" kern="0" dirty="0" smtClean="0">
                <a:latin typeface="+mn-lt"/>
              </a:rPr>
              <a:t>)</a:t>
            </a:r>
          </a:p>
          <a:p>
            <a:pPr marL="514350" marR="0" lvl="0" indent="-514350" defTabSz="914400" eaLnBrk="1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tabLst/>
              <a:defRPr/>
            </a:pPr>
            <a:endParaRPr lang="is-IS" sz="2400" kern="0" dirty="0">
              <a:latin typeface="+mn-lt"/>
            </a:endParaRPr>
          </a:p>
          <a:p>
            <a:pPr marL="514350" lvl="0" indent="-514350">
              <a:spcBef>
                <a:spcPct val="20000"/>
              </a:spcBef>
            </a:pPr>
            <a:r>
              <a:rPr lang="is-IS" sz="2400" dirty="0" smtClean="0">
                <a:latin typeface="+mn-lt"/>
              </a:rPr>
              <a:t>Ný áhætta kom í ljós í kreppunni:</a:t>
            </a:r>
            <a:r>
              <a:rPr lang="is-IS" sz="2400" u="sng" kern="0" dirty="0" smtClean="0">
                <a:latin typeface="+mn-lt"/>
              </a:rPr>
              <a:t> 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 startAt="9"/>
            </a:pPr>
            <a:r>
              <a:rPr lang="is-IS" sz="2400" kern="0" dirty="0" smtClean="0">
                <a:latin typeface="+mn-lt"/>
              </a:rPr>
              <a:t>Kerfisáhætta </a:t>
            </a:r>
            <a:r>
              <a:rPr lang="is-IS" sz="2400" kern="0" dirty="0">
                <a:latin typeface="+mn-lt"/>
              </a:rPr>
              <a:t>(</a:t>
            </a:r>
            <a:r>
              <a:rPr lang="is-IS" sz="2400" kern="0" dirty="0" err="1">
                <a:latin typeface="+mn-lt"/>
              </a:rPr>
              <a:t>fjármálaóstöðugleiki</a:t>
            </a:r>
            <a:r>
              <a:rPr lang="is-IS" sz="2400" kern="0" dirty="0">
                <a:latin typeface="+mn-lt"/>
              </a:rPr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D4248-8296-41F0-9D5C-A8BDD833468F}" type="slidenum">
              <a:rPr lang="is-IS" smtClean="0"/>
              <a:pPr/>
              <a:t>9</a:t>
            </a:fld>
            <a:endParaRPr lang="is-I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9935</TotalTime>
  <Words>2327</Words>
  <Application>Microsoft Office PowerPoint</Application>
  <PresentationFormat>On-screen Show (4:3)</PresentationFormat>
  <Paragraphs>296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Default Design</vt:lpstr>
      <vt:lpstr>Hlutverk seðlabanka í fjármálaeftirliti</vt:lpstr>
      <vt:lpstr>Yfirlit</vt:lpstr>
      <vt:lpstr>Inngangur</vt:lpstr>
      <vt:lpstr>Skilgreining á fjármálakerfi og -starfsemi</vt:lpstr>
      <vt:lpstr>Skipulag fjármálakerfa og sérstaða banka</vt:lpstr>
      <vt:lpstr>Áhrif fjármálastarfsemi á efnahagslífið</vt:lpstr>
      <vt:lpstr>Fjármálaeftirlit og verkefni þess </vt:lpstr>
      <vt:lpstr>Skilgreining á fjármálaeftirliti</vt:lpstr>
      <vt:lpstr>Áhætta fjármálafyrirtækja</vt:lpstr>
      <vt:lpstr>Áhætta fjármálakerfisins í heild</vt:lpstr>
      <vt:lpstr>Heildaráhætta (tíma-vídd/vogun)</vt:lpstr>
      <vt:lpstr>Netkerfisáhætta (kerfis-vídd/fjármögnun)</vt:lpstr>
      <vt:lpstr>Þjóðhagsvarúð (macroprudential)</vt:lpstr>
      <vt:lpstr>Eindarvarúð (microprudential)</vt:lpstr>
      <vt:lpstr>Viðskiptahættir (neytendavernd)</vt:lpstr>
      <vt:lpstr>Aðgerðir til að draga úr kerfisáhættu</vt:lpstr>
      <vt:lpstr>Gjald á aðgerðir sem auka kerfisáhættu</vt:lpstr>
      <vt:lpstr>Basel-III viðmiðin taka á kerfisáhættu</vt:lpstr>
      <vt:lpstr>Hlutverk seðlabanka: lausafjárstýring </vt:lpstr>
      <vt:lpstr>Hlutverk seðlabanka: bankaeftirlit</vt:lpstr>
      <vt:lpstr>Hlutverk seðlabanka: fjármálastöðugleiki </vt:lpstr>
      <vt:lpstr>Umboð seðlabanka á sviði fjármálastöðugleika</vt:lpstr>
      <vt:lpstr>Sjálfstæði og samkvæmni stefnu</vt:lpstr>
      <vt:lpstr>Hvaða verkefni fyrir seðlabanka?</vt:lpstr>
      <vt:lpstr>Mismunandi líkön fjármálaeftirlits</vt:lpstr>
      <vt:lpstr>Hefðbundið fjármálaeftirlit (traditional supervisor)</vt:lpstr>
      <vt:lpstr>Blönduð líkön (mixed models)</vt:lpstr>
      <vt:lpstr>Alhliða fjármálaeftirlit (single integrated supervisor)</vt:lpstr>
      <vt:lpstr>Tveggja turna líkan (twin peaks model)</vt:lpstr>
      <vt:lpstr>Ein stofnun í seðlabanka (single institution model)</vt:lpstr>
      <vt:lpstr>Umfjöllun um skipulag fjármálaeftirlits í heiminum</vt:lpstr>
      <vt:lpstr>Bandaríkin</vt:lpstr>
      <vt:lpstr>Evrópusambandið</vt:lpstr>
      <vt:lpstr>Bretland</vt:lpstr>
      <vt:lpstr>Nýtt verkefni: fjármálastöðugleikastefna</vt:lpstr>
      <vt:lpstr>Holland</vt:lpstr>
      <vt:lpstr>Upplýsingamiðlun og boðleiðir</vt:lpstr>
      <vt:lpstr>Mismunandi reynsla og áherslur á Norðurlöndum</vt:lpstr>
      <vt:lpstr>Nokkrar niðurstöður</vt:lpstr>
      <vt:lpstr>Staðan og næstu skref</vt:lpstr>
      <vt:lpstr>Umræða</vt:lpstr>
    </vt:vector>
  </TitlesOfParts>
  <Company>Seðlabanki Íslands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Þórarinn Gunnar Pétursson</dc:creator>
  <cp:lastModifiedBy>Þorsteinn Þorgeirsson</cp:lastModifiedBy>
  <cp:revision>360</cp:revision>
  <dcterms:created xsi:type="dcterms:W3CDTF">2006-03-23T10:35:51Z</dcterms:created>
  <dcterms:modified xsi:type="dcterms:W3CDTF">2011-02-15T16:39:50Z</dcterms:modified>
</cp:coreProperties>
</file>