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0"/>
  </p:notesMasterIdLst>
  <p:handoutMasterIdLst>
    <p:handoutMasterId r:id="rId41"/>
  </p:handoutMasterIdLst>
  <p:sldIdLst>
    <p:sldId id="274" r:id="rId2"/>
    <p:sldId id="503" r:id="rId3"/>
    <p:sldId id="504" r:id="rId4"/>
    <p:sldId id="499" r:id="rId5"/>
    <p:sldId id="502" r:id="rId6"/>
    <p:sldId id="498" r:id="rId7"/>
    <p:sldId id="500" r:id="rId8"/>
    <p:sldId id="501" r:id="rId9"/>
    <p:sldId id="496" r:id="rId10"/>
    <p:sldId id="506" r:id="rId11"/>
    <p:sldId id="505" r:id="rId12"/>
    <p:sldId id="507" r:id="rId13"/>
    <p:sldId id="532" r:id="rId14"/>
    <p:sldId id="508" r:id="rId15"/>
    <p:sldId id="509" r:id="rId16"/>
    <p:sldId id="510" r:id="rId17"/>
    <p:sldId id="511" r:id="rId18"/>
    <p:sldId id="513" r:id="rId19"/>
    <p:sldId id="514" r:id="rId20"/>
    <p:sldId id="515" r:id="rId21"/>
    <p:sldId id="516" r:id="rId22"/>
    <p:sldId id="517" r:id="rId23"/>
    <p:sldId id="518" r:id="rId24"/>
    <p:sldId id="521" r:id="rId25"/>
    <p:sldId id="522" r:id="rId26"/>
    <p:sldId id="528" r:id="rId27"/>
    <p:sldId id="530" r:id="rId28"/>
    <p:sldId id="524" r:id="rId29"/>
    <p:sldId id="525" r:id="rId30"/>
    <p:sldId id="526" r:id="rId31"/>
    <p:sldId id="527" r:id="rId32"/>
    <p:sldId id="519" r:id="rId33"/>
    <p:sldId id="531" r:id="rId34"/>
    <p:sldId id="523" r:id="rId35"/>
    <p:sldId id="466" r:id="rId36"/>
    <p:sldId id="529" r:id="rId37"/>
    <p:sldId id="533" r:id="rId38"/>
    <p:sldId id="534" r:id="rId39"/>
  </p:sldIdLst>
  <p:sldSz cx="9144000" cy="6858000" type="screen4x3"/>
  <p:notesSz cx="6723063" cy="9866313"/>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64" autoAdjust="0"/>
  </p:normalViewPr>
  <p:slideViewPr>
    <p:cSldViewPr>
      <p:cViewPr varScale="1">
        <p:scale>
          <a:sx n="101" d="100"/>
          <a:sy n="101" d="100"/>
        </p:scale>
        <p:origin x="-12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13539" cy="492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7651" name="Rectangle 3"/>
          <p:cNvSpPr>
            <a:spLocks noGrp="1" noChangeArrowheads="1"/>
          </p:cNvSpPr>
          <p:nvPr>
            <p:ph type="dt" sz="quarter" idx="1"/>
          </p:nvPr>
        </p:nvSpPr>
        <p:spPr bwMode="auto">
          <a:xfrm>
            <a:off x="3807936" y="0"/>
            <a:ext cx="2913539" cy="492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7652" name="Rectangle 4"/>
          <p:cNvSpPr>
            <a:spLocks noGrp="1" noChangeArrowheads="1"/>
          </p:cNvSpPr>
          <p:nvPr>
            <p:ph type="ftr" sz="quarter" idx="2"/>
          </p:nvPr>
        </p:nvSpPr>
        <p:spPr bwMode="auto">
          <a:xfrm>
            <a:off x="1" y="9371093"/>
            <a:ext cx="2913539" cy="493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7653" name="Rectangle 5"/>
          <p:cNvSpPr>
            <a:spLocks noGrp="1" noChangeArrowheads="1"/>
          </p:cNvSpPr>
          <p:nvPr>
            <p:ph type="sldNum" sz="quarter" idx="3"/>
          </p:nvPr>
        </p:nvSpPr>
        <p:spPr bwMode="auto">
          <a:xfrm>
            <a:off x="3807936" y="9371093"/>
            <a:ext cx="2913539" cy="493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CE41F0DE-FD27-4082-A5A2-6F7D20CA6BEC}" type="slidenum">
              <a:rPr lang="en-US"/>
              <a:pPr>
                <a:defRPr/>
              </a:pPr>
              <a:t>‹#›</a:t>
            </a:fld>
            <a:endParaRPr lang="en-US"/>
          </a:p>
        </p:txBody>
      </p:sp>
    </p:spTree>
    <p:extLst>
      <p:ext uri="{BB962C8B-B14F-4D97-AF65-F5344CB8AC3E}">
        <p14:creationId xmlns:p14="http://schemas.microsoft.com/office/powerpoint/2010/main" val="23946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13539" cy="492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1507" name="Rectangle 3"/>
          <p:cNvSpPr>
            <a:spLocks noGrp="1" noChangeArrowheads="1"/>
          </p:cNvSpPr>
          <p:nvPr>
            <p:ph type="dt" idx="1"/>
          </p:nvPr>
        </p:nvSpPr>
        <p:spPr bwMode="auto">
          <a:xfrm>
            <a:off x="3807936" y="0"/>
            <a:ext cx="2913539" cy="492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5844" name="Rectangle 4"/>
          <p:cNvSpPr>
            <a:spLocks noGrp="1" noRot="1" noChangeAspect="1" noChangeArrowheads="1" noTextEdit="1"/>
          </p:cNvSpPr>
          <p:nvPr>
            <p:ph type="sldImg" idx="2"/>
          </p:nvPr>
        </p:nvSpPr>
        <p:spPr bwMode="auto">
          <a:xfrm>
            <a:off x="895350" y="739775"/>
            <a:ext cx="4935538" cy="3700463"/>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71990" y="4687135"/>
            <a:ext cx="5379086" cy="44395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9371093"/>
            <a:ext cx="2913539" cy="493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1511" name="Rectangle 7"/>
          <p:cNvSpPr>
            <a:spLocks noGrp="1" noChangeArrowheads="1"/>
          </p:cNvSpPr>
          <p:nvPr>
            <p:ph type="sldNum" sz="quarter" idx="5"/>
          </p:nvPr>
        </p:nvSpPr>
        <p:spPr bwMode="auto">
          <a:xfrm>
            <a:off x="3807936" y="9371093"/>
            <a:ext cx="2913539" cy="493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6EF588F1-9536-4459-BC2E-66FBC915DE9E}" type="slidenum">
              <a:rPr lang="en-US"/>
              <a:pPr>
                <a:defRPr/>
              </a:pPr>
              <a:t>‹#›</a:t>
            </a:fld>
            <a:endParaRPr lang="en-US"/>
          </a:p>
        </p:txBody>
      </p:sp>
    </p:spTree>
    <p:extLst>
      <p:ext uri="{BB962C8B-B14F-4D97-AF65-F5344CB8AC3E}">
        <p14:creationId xmlns:p14="http://schemas.microsoft.com/office/powerpoint/2010/main" val="3407657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112DDFB-09BC-401E-BB0E-B2DB55A45C61}" type="slidenum">
              <a:rPr lang="en-US" smtClean="0"/>
              <a:pPr/>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s-I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err="1" smtClean="0"/>
              <a:t>Fyrri</a:t>
            </a:r>
            <a:r>
              <a:rPr lang="en-GB" dirty="0" smtClean="0"/>
              <a:t> </a:t>
            </a:r>
            <a:r>
              <a:rPr lang="en-GB" dirty="0" err="1" smtClean="0"/>
              <a:t>tilvitnunin</a:t>
            </a:r>
            <a:r>
              <a:rPr lang="en-GB" dirty="0" smtClean="0"/>
              <a:t> </a:t>
            </a:r>
            <a:r>
              <a:rPr lang="en-GB" dirty="0" err="1" smtClean="0"/>
              <a:t>er</a:t>
            </a:r>
            <a:r>
              <a:rPr lang="en-GB" dirty="0" smtClean="0"/>
              <a:t> </a:t>
            </a:r>
            <a:r>
              <a:rPr lang="en-GB" dirty="0" err="1" smtClean="0"/>
              <a:t>úr</a:t>
            </a:r>
            <a:r>
              <a:rPr lang="en-GB" dirty="0" smtClean="0"/>
              <a:t> </a:t>
            </a:r>
            <a:r>
              <a:rPr lang="is-IS" sz="1200" dirty="0" smtClean="0"/>
              <a:t>skýrslu</a:t>
            </a:r>
            <a:r>
              <a:rPr lang="is-IS" sz="1200" baseline="0" dirty="0" smtClean="0"/>
              <a:t> RNA, </a:t>
            </a:r>
            <a:r>
              <a:rPr lang="is-IS" sz="1200" dirty="0" smtClean="0"/>
              <a:t>bd. 1, bls. 208. Sú seinni úr bd.</a:t>
            </a:r>
            <a:r>
              <a:rPr lang="is-IS" sz="1200" baseline="0" dirty="0" smtClean="0"/>
              <a:t> 1, bls. 43.</a:t>
            </a: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s-IS" sz="1200" kern="1200" dirty="0" smtClean="0">
                <a:solidFill>
                  <a:schemeClr val="tx1"/>
                </a:solidFill>
                <a:effectLst/>
                <a:latin typeface="Arial" charset="0"/>
                <a:ea typeface="+mn-ea"/>
                <a:cs typeface="+mn-cs"/>
              </a:rPr>
              <a:t>„Í árslok 2007 myndaðist mikill kaupþrýstingur á gjaldeyrismarkaði. Hann hélst fram í lok mars 2008. Á þessum tíma veiktist gengi krónunnar um 30% og ljóst var að grípa þyrfti til aðgerða sem forðað gætu gjaldeyrismarkaðnum frá algeru hruni. Á sama tíma hækkaði skuldatryggingarálag innlendra fjármálastofnana mikið. Auk þess hvarf vaxtamunur á markaði fyrir gjaldeyrisskiptasamninga, sem táknaði í raun að sá markaður var hruninn. Erlendir mótaðilar reyndu að losna við mótaðilaáhættu á íslensku bankana en takmarkað framboð á ríkisskuldabréfum gerði það að verkum að eina leiðin sem þeim var fær var að selja krónur og forða sér. Skýr tengsl eru á milli gengisþróunar krónunnar og trúverðugleika bankanna. Brýnt var því að koma á stöðugleika á gjaldeyrismarkaði, svo fjármálastofnanir fengju færi á að vinna sig út úr lausafjárþrönginni. Dýpkun gjaldeyrismarkaðar var einnig ein af forsendum þess að innlendir bankar gætu orðið sér út um erlent fjármagn, enda aðgangur þeirra að lausafé bundinn við íslenskar krónur. Seðlabankinn hóf því útgáfu innstæðubréfa og ríkissjóður ákvað á sama tíma að auka útgáfu ríkisbréfa til skamms tíma. Erlendir aðilar keyptu stærstan hluta þessara bréfa og tímabundinn stöðugleiki myndaðist á gjaldeyrismarkaði. Í apríl og maí tók bjartsýni nokkuð að aukast á innlendum og erlendum markaði. Hagspekingar og greiningarmenn víða um veröld voru ekki frá því að hið versta kynni að vera yfirstaðið. Seðlabankanum þótti þó tæpt að trúa því. En bankinn hélt áfram viðleitni sinni til að stuðla að gjaldeyrisstöðugleika. Hann gaf út innstæðubréf fyrir 75 milljarða króna í apríl og bætti sömu upphæð við í júní. Ríkissjóður jók útgáfu sína á ríkisbréfum um 86 milljarða frá sama tíma í samræmi við áður kynnta áætlun. Það er alkunna að útgáfa innstæðubréfa og ríkisbréfa dregur laust fé út úr bankakerfinu og inn í seðlabankann. Við aukinni lausafjárþröng bankakerfisins þurfti því að bregðast með aukinni fyrirgreiðslu í gegnum daglán og veðlán bankans. Hefðu veðlánareglur Seðlabankans verið hertar á þessum tímapunkti hefði sú aðgerð vafalaust riðið bankakerfinu að fullu.“ (Svar Davíðs Oddssonar til RNA, bls. 23)</a:t>
            </a:r>
            <a:r>
              <a:rPr lang="en-US"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Sjá</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einnig</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svar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Ingimundar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Friðrikssonar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bls</a:t>
            </a:r>
            <a:r>
              <a:rPr lang="en-GB" sz="1200" kern="1200" dirty="0" smtClean="0">
                <a:solidFill>
                  <a:schemeClr val="tx1"/>
                </a:solidFill>
                <a:effectLst/>
                <a:latin typeface="Arial" charset="0"/>
                <a:ea typeface="+mn-ea"/>
                <a:cs typeface="+mn-cs"/>
              </a:rPr>
              <a:t>. 3.</a:t>
            </a:r>
            <a:endParaRPr lang="en-US" sz="1200" kern="1200" dirty="0" smtClean="0">
              <a:solidFill>
                <a:schemeClr val="tx1"/>
              </a:solidFill>
              <a:effectLst/>
              <a:latin typeface="Arial" charset="0"/>
              <a:ea typeface="+mn-ea"/>
              <a:cs typeface="+mn-cs"/>
            </a:endParaRPr>
          </a:p>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s-IS" sz="1200" kern="1200" dirty="0" smtClean="0">
                <a:solidFill>
                  <a:schemeClr val="accent2"/>
                </a:solidFill>
                <a:latin typeface="Arial" charset="0"/>
                <a:ea typeface="+mn-ea"/>
                <a:cs typeface="+mn-cs"/>
              </a:rPr>
              <a:t>Sumir nota orðið „vaxtamunaviðskipti“ eins og sósíalistar notuðu orðið „brask“ hér í gamla daga og eins og menn muna þá áttu</a:t>
            </a:r>
            <a:r>
              <a:rPr lang="is-IS" sz="1200" kern="1200" baseline="0" dirty="0" smtClean="0">
                <a:solidFill>
                  <a:schemeClr val="accent2"/>
                </a:solidFill>
                <a:latin typeface="Arial" charset="0"/>
                <a:ea typeface="+mn-ea"/>
                <a:cs typeface="+mn-cs"/>
              </a:rPr>
              <a:t> „braskarar“ ekkert gott skilið en í þennan flokk lentu flestir þeir sem stunduðu einhver viðskipti.</a:t>
            </a:r>
            <a:endParaRPr lang="is-IS" sz="1200" kern="1200" dirty="0" smtClean="0">
              <a:solidFill>
                <a:schemeClr val="accent2"/>
              </a:solidFill>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HFF </a:t>
            </a:r>
            <a:r>
              <a:rPr lang="en-US" dirty="0" err="1" smtClean="0"/>
              <a:t>samtals</a:t>
            </a:r>
            <a:r>
              <a:rPr lang="en-US" dirty="0" smtClean="0"/>
              <a:t>,</a:t>
            </a:r>
            <a:r>
              <a:rPr lang="en-US" baseline="0" dirty="0" smtClean="0"/>
              <a:t> </a:t>
            </a:r>
            <a:r>
              <a:rPr lang="en-US" dirty="0" err="1" smtClean="0"/>
              <a:t>Ríkisbréf</a:t>
            </a:r>
            <a:r>
              <a:rPr lang="en-US" dirty="0" smtClean="0"/>
              <a:t>,</a:t>
            </a:r>
            <a:r>
              <a:rPr lang="en-US" baseline="0" dirty="0" smtClean="0"/>
              <a:t> </a:t>
            </a:r>
            <a:r>
              <a:rPr lang="en-US" dirty="0" err="1" smtClean="0"/>
              <a:t>Ríkisvíxlar</a:t>
            </a:r>
            <a:r>
              <a:rPr lang="en-US" dirty="0" smtClean="0"/>
              <a:t>,</a:t>
            </a:r>
            <a:r>
              <a:rPr lang="en-US" baseline="0" dirty="0" smtClean="0"/>
              <a:t> </a:t>
            </a:r>
            <a:r>
              <a:rPr lang="en-US" dirty="0" err="1" smtClean="0"/>
              <a:t>Innstæður</a:t>
            </a:r>
            <a:r>
              <a:rPr lang="en-US" dirty="0" smtClean="0"/>
              <a:t> </a:t>
            </a:r>
            <a:r>
              <a:rPr lang="en-US" dirty="0" err="1" smtClean="0"/>
              <a:t>alls</a:t>
            </a:r>
            <a:r>
              <a:rPr lang="en-US" dirty="0" smtClean="0"/>
              <a:t>, </a:t>
            </a:r>
            <a:r>
              <a:rPr lang="en-US" dirty="0" err="1" smtClean="0"/>
              <a:t>innstæðubréf</a:t>
            </a:r>
            <a:r>
              <a:rPr lang="en-US" dirty="0" smtClean="0"/>
              <a:t> SI,</a:t>
            </a:r>
            <a:r>
              <a:rPr lang="en-US" baseline="0" dirty="0" smtClean="0"/>
              <a:t> </a:t>
            </a:r>
            <a:r>
              <a:rPr lang="en-US" dirty="0" err="1" smtClean="0"/>
              <a:t>hlutabréf</a:t>
            </a:r>
            <a:r>
              <a:rPr lang="en-US" dirty="0" smtClean="0"/>
              <a:t>,</a:t>
            </a:r>
            <a:r>
              <a:rPr lang="en-US" baseline="0" dirty="0" smtClean="0"/>
              <a:t> </a:t>
            </a:r>
            <a:r>
              <a:rPr lang="en-US" dirty="0" err="1" smtClean="0"/>
              <a:t>skbr</a:t>
            </a:r>
            <a:r>
              <a:rPr lang="en-US" dirty="0" smtClean="0"/>
              <a:t>. </a:t>
            </a:r>
            <a:r>
              <a:rPr lang="en-US" dirty="0" err="1" smtClean="0"/>
              <a:t>og</a:t>
            </a:r>
            <a:r>
              <a:rPr lang="en-US" dirty="0" smtClean="0"/>
              <a:t> </a:t>
            </a:r>
            <a:r>
              <a:rPr lang="en-US" dirty="0" err="1" smtClean="0"/>
              <a:t>víxlar</a:t>
            </a:r>
            <a:r>
              <a:rPr lang="en-US" dirty="0" smtClean="0"/>
              <a:t> </a:t>
            </a:r>
            <a:r>
              <a:rPr lang="en-US" dirty="0" err="1" smtClean="0"/>
              <a:t>banka</a:t>
            </a:r>
            <a:r>
              <a:rPr lang="en-US" dirty="0" smtClean="0"/>
              <a:t> </a:t>
            </a:r>
            <a:r>
              <a:rPr lang="en-US" dirty="0" err="1" smtClean="0"/>
              <a:t>og</a:t>
            </a:r>
            <a:r>
              <a:rPr lang="en-US" dirty="0" smtClean="0"/>
              <a:t> ft.</a:t>
            </a:r>
            <a:endParaRPr lang="en-US" dirty="0"/>
          </a:p>
        </p:txBody>
      </p:sp>
      <p:sp>
        <p:nvSpPr>
          <p:cNvPr id="4" name="Slide Number Placeholder 3"/>
          <p:cNvSpPr>
            <a:spLocks noGrp="1"/>
          </p:cNvSpPr>
          <p:nvPr>
            <p:ph type="sldNum" sz="quarter" idx="10"/>
          </p:nvPr>
        </p:nvSpPr>
        <p:spPr/>
        <p:txBody>
          <a:bodyPr/>
          <a:lstStyle/>
          <a:p>
            <a:pPr>
              <a:defRPr/>
            </a:pPr>
            <a:fld id="{6EF588F1-9536-4459-BC2E-66FBC915DE9E}" type="slidenum">
              <a:rPr lang="en-US" smtClean="0"/>
              <a:pPr>
                <a:defRPr/>
              </a:pPr>
              <a:t>13</a:t>
            </a:fld>
            <a:endParaRPr lang="en-US"/>
          </a:p>
        </p:txBody>
      </p:sp>
    </p:spTree>
    <p:extLst>
      <p:ext uri="{BB962C8B-B14F-4D97-AF65-F5344CB8AC3E}">
        <p14:creationId xmlns:p14="http://schemas.microsoft.com/office/powerpoint/2010/main" val="425800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is-IS" sz="1200" kern="1200" baseline="0" dirty="0" smtClean="0">
              <a:solidFill>
                <a:schemeClr val="accent2"/>
              </a:solidFill>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smtClean="0"/>
              <a:t>http://en.wikipedia.org/wiki/Original_sin_%28economics%29</a:t>
            </a:r>
          </a:p>
          <a:p>
            <a:pPr eaLnBrk="1" hangingPunct="1"/>
            <a:r>
              <a:rPr lang="en-GB" dirty="0" smtClean="0"/>
              <a:t>Barry</a:t>
            </a:r>
            <a:r>
              <a:rPr lang="en-GB" baseline="0" dirty="0" smtClean="0"/>
              <a:t> </a:t>
            </a:r>
            <a:r>
              <a:rPr lang="en-GB" baseline="0" dirty="0" err="1" smtClean="0"/>
              <a:t>Eichengreen</a:t>
            </a:r>
            <a:r>
              <a:rPr lang="en-GB" baseline="0" dirty="0" smtClean="0"/>
              <a:t> and Ricardo </a:t>
            </a:r>
            <a:r>
              <a:rPr lang="en-GB" baseline="0" dirty="0" err="1" smtClean="0"/>
              <a:t>Hausmann</a:t>
            </a:r>
            <a:r>
              <a:rPr lang="en-GB" baseline="0" dirty="0" smtClean="0"/>
              <a:t> (1999).</a:t>
            </a:r>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is-IS" sz="1200" kern="1200" dirty="0" smtClean="0">
                <a:solidFill>
                  <a:schemeClr val="tx1"/>
                </a:solidFill>
                <a:effectLst/>
                <a:latin typeface="Arial" charset="0"/>
                <a:ea typeface="+mn-ea"/>
                <a:cs typeface="+mn-cs"/>
              </a:rPr>
              <a:t>Burnside, C. (2011), New Zealand‘s risk premium and its role in macroeconomic imbalances, óbirt erindi,</a:t>
            </a:r>
            <a:r>
              <a:rPr lang="is-IS" sz="1200" kern="1200" baseline="0" dirty="0" smtClean="0">
                <a:solidFill>
                  <a:schemeClr val="tx1"/>
                </a:solidFill>
                <a:effectLst/>
                <a:latin typeface="Arial" charset="0"/>
                <a:ea typeface="+mn-ea"/>
                <a:cs typeface="+mn-cs"/>
              </a:rPr>
              <a:t> bls. 3.</a:t>
            </a:r>
          </a:p>
          <a:p>
            <a:pPr marL="0" marR="0" indent="0" algn="l" defTabSz="914400" rtl="0" eaLnBrk="1" fontAlgn="base" latinLnBrk="0" hangingPunct="1">
              <a:lnSpc>
                <a:spcPct val="100000"/>
              </a:lnSpc>
              <a:spcBef>
                <a:spcPct val="30000"/>
              </a:spcBef>
              <a:spcAft>
                <a:spcPct val="0"/>
              </a:spcAft>
              <a:buClrTx/>
              <a:buSzTx/>
              <a:buFontTx/>
              <a:buNone/>
              <a:tabLst/>
              <a:defRPr/>
            </a:pPr>
            <a:r>
              <a:rPr lang="is-IS" sz="1200" kern="1200" baseline="0" dirty="0" smtClean="0">
                <a:solidFill>
                  <a:schemeClr val="tx1"/>
                </a:solidFill>
                <a:effectLst/>
                <a:latin typeface="Arial" charset="0"/>
                <a:ea typeface="+mn-ea"/>
                <a:cs typeface="+mn-cs"/>
              </a:rPr>
              <a:t>Skeyti frá Burnside: </a:t>
            </a:r>
            <a:r>
              <a:rPr lang="en-US" sz="1200" kern="1200" dirty="0" smtClean="0">
                <a:solidFill>
                  <a:schemeClr val="tx1"/>
                </a:solidFill>
                <a:effectLst/>
                <a:latin typeface="Arial" charset="0"/>
                <a:ea typeface="+mn-ea"/>
                <a:cs typeface="+mn-cs"/>
              </a:rPr>
              <a:t>"Overseas debt can be repayable in domestic currency (NZD), or foreign currency. At 30 June 2008, of New Zealand's $225.9 billion of overseas debt, $114.1 billion (50.5 percent) was repayable in foreign currencies."  And if you look at the related information on hedging you'll find that a good deal of that debt is actually hedged with financial derivatives.  "At 31 March 2008, 92.2 percent of New Zealand's external debt denominated in foreign currencies was hedged in some way."</a:t>
            </a:r>
            <a:endParaRPr lang="is-IS" sz="1200" kern="1200" baseline="0" dirty="0" smtClean="0">
              <a:solidFill>
                <a:schemeClr val="tx1"/>
              </a:solidFill>
              <a:effectLst/>
              <a:latin typeface="Arial" charset="0"/>
              <a:ea typeface="+mn-ea"/>
              <a:cs typeface="+mn-cs"/>
            </a:endParaRPr>
          </a:p>
          <a:p>
            <a:pPr eaLnBrk="1" hangingPunct="1"/>
            <a:r>
              <a:rPr lang="en-GB" dirty="0" smtClean="0"/>
              <a:t>http://en.wikipedia.org/wiki/Economy_of_New_Zealand.</a:t>
            </a:r>
          </a:p>
          <a:p>
            <a:pPr eaLnBrk="1" hangingPunct="1"/>
            <a:r>
              <a:rPr lang="en-GB" dirty="0" smtClean="0"/>
              <a:t>Financial Stability Report,</a:t>
            </a:r>
            <a:r>
              <a:rPr lang="en-GB" baseline="0" dirty="0" smtClean="0"/>
              <a:t> </a:t>
            </a:r>
            <a:r>
              <a:rPr lang="en-GB" baseline="0" dirty="0" err="1" smtClean="0"/>
              <a:t>maí</a:t>
            </a:r>
            <a:r>
              <a:rPr lang="en-GB" baseline="0" dirty="0" smtClean="0"/>
              <a:t> 2011, </a:t>
            </a:r>
            <a:r>
              <a:rPr lang="en-GB" baseline="0" dirty="0" err="1" smtClean="0"/>
              <a:t>bls</a:t>
            </a:r>
            <a:r>
              <a:rPr lang="en-GB" baseline="0" dirty="0" smtClean="0"/>
              <a:t>. 14.</a:t>
            </a:r>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is-IS" sz="1200" kern="1200" dirty="0" smtClean="0">
                <a:solidFill>
                  <a:schemeClr val="tx1"/>
                </a:solidFill>
                <a:effectLst/>
                <a:latin typeface="Arial" charset="0"/>
                <a:ea typeface="+mn-ea"/>
                <a:cs typeface="+mn-cs"/>
              </a:rPr>
              <a:t>Burnside, C. (2011), New Zealand‘s risk premium and its role in macroeconomic imbalances, óbirt erindi</a:t>
            </a:r>
          </a:p>
          <a:p>
            <a:pPr eaLnBrk="1" hangingPunct="1"/>
            <a:endParaRPr lang="is-IS" sz="1200" kern="1200" baseline="0" dirty="0" smtClean="0">
              <a:solidFill>
                <a:schemeClr val="tx1"/>
              </a:solidFill>
              <a:effectLst/>
              <a:latin typeface="Arial"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19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is-IS" sz="1200" kern="1200" baseline="0" dirty="0" smtClean="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is-IS" sz="1200" kern="1200" baseline="0" dirty="0" smtClean="0">
              <a:solidFill>
                <a:schemeClr val="tx1"/>
              </a:solidFill>
              <a:effectLst/>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21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is-IS" sz="1200" kern="1200" baseline="0" dirty="0" smtClean="0">
              <a:solidFill>
                <a:schemeClr val="tx1"/>
              </a:solidFill>
              <a:effectLst/>
              <a:latin typeface="Arial"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000000"/>
                </a:solidFill>
                <a:latin typeface="Arial"/>
              </a:rPr>
              <a:t>	</a:t>
            </a:r>
            <a:r>
              <a:rPr lang="en-US" sz="1200" b="0" i="0" u="none" strike="noStrike" baseline="0" dirty="0" err="1" smtClean="0">
                <a:solidFill>
                  <a:srgbClr val="000000"/>
                </a:solidFill>
                <a:latin typeface="Arial"/>
              </a:rPr>
              <a:t>Eign</a:t>
            </a:r>
            <a:r>
              <a:rPr lang="en-US" sz="1200" b="0" i="0" u="none" strike="noStrike" baseline="0" dirty="0" smtClean="0">
                <a:solidFill>
                  <a:srgbClr val="000000"/>
                </a:solidFill>
                <a:latin typeface="Arial"/>
              </a:rPr>
              <a:t> </a:t>
            </a:r>
            <a:r>
              <a:rPr lang="en-US" sz="1200" b="0" i="0" u="none" strike="noStrike" baseline="0" dirty="0" err="1" smtClean="0">
                <a:solidFill>
                  <a:srgbClr val="000000"/>
                </a:solidFill>
                <a:latin typeface="Arial"/>
              </a:rPr>
              <a:t>erlendra</a:t>
            </a:r>
            <a:r>
              <a:rPr lang="en-US" sz="1200" b="0" i="0" u="none" strike="noStrike" baseline="0" dirty="0" smtClean="0">
                <a:solidFill>
                  <a:srgbClr val="000000"/>
                </a:solidFill>
                <a:latin typeface="Arial"/>
              </a:rPr>
              <a:t>	</a:t>
            </a:r>
            <a:r>
              <a:rPr lang="en-US" sz="1200" b="0" i="0" u="none" strike="noStrike" baseline="0" dirty="0" err="1" smtClean="0">
                <a:solidFill>
                  <a:srgbClr val="000000"/>
                </a:solidFill>
                <a:latin typeface="Arial"/>
              </a:rPr>
              <a:t>Eign</a:t>
            </a:r>
            <a:r>
              <a:rPr lang="en-US" sz="1200" b="0" i="0" u="none" strike="noStrike" baseline="0" dirty="0" smtClean="0">
                <a:solidFill>
                  <a:srgbClr val="000000"/>
                </a:solidFill>
                <a:latin typeface="Arial"/>
              </a:rPr>
              <a:t> </a:t>
            </a:r>
            <a:r>
              <a:rPr lang="en-US" sz="1200" b="0" i="0" u="none" strike="noStrike" baseline="0" dirty="0" err="1" smtClean="0">
                <a:solidFill>
                  <a:srgbClr val="000000"/>
                </a:solidFill>
                <a:latin typeface="Arial"/>
              </a:rPr>
              <a:t>erlendra</a:t>
            </a:r>
            <a:r>
              <a:rPr lang="en-US" sz="1200" b="0" i="0" u="none" strike="noStrike" baseline="0" dirty="0" smtClean="0">
                <a:solidFill>
                  <a:srgbClr val="000000"/>
                </a:solidFill>
                <a:latin typeface="Arial"/>
              </a:rPr>
              <a:t>	</a:t>
            </a:r>
          </a:p>
          <a:p>
            <a:r>
              <a:rPr lang="en-US" sz="1200" b="0" i="0" u="none" strike="noStrike" baseline="0" dirty="0" err="1" smtClean="0">
                <a:solidFill>
                  <a:srgbClr val="000000"/>
                </a:solidFill>
                <a:latin typeface="Arial"/>
              </a:rPr>
              <a:t>Lok</a:t>
            </a:r>
            <a:r>
              <a:rPr lang="en-US" sz="1200" b="0" i="0" u="none" strike="noStrike" baseline="0" dirty="0" smtClean="0">
                <a:solidFill>
                  <a:srgbClr val="000000"/>
                </a:solidFill>
                <a:latin typeface="Arial"/>
              </a:rPr>
              <a:t> </a:t>
            </a:r>
            <a:r>
              <a:rPr lang="en-US" sz="1200" b="0" i="0" u="none" strike="noStrike" baseline="0" dirty="0" err="1" smtClean="0">
                <a:solidFill>
                  <a:srgbClr val="000000"/>
                </a:solidFill>
                <a:latin typeface="Arial"/>
              </a:rPr>
              <a:t>árs</a:t>
            </a:r>
            <a:r>
              <a:rPr lang="en-US" sz="1200" b="0" i="0" u="none" strike="noStrike" baseline="0" dirty="0" smtClean="0">
                <a:solidFill>
                  <a:srgbClr val="000000"/>
                </a:solidFill>
                <a:latin typeface="Arial"/>
              </a:rPr>
              <a:t>	</a:t>
            </a:r>
            <a:r>
              <a:rPr lang="en-US" sz="1200" b="0" i="0" u="none" strike="noStrike" baseline="0" dirty="0" err="1" smtClean="0">
                <a:solidFill>
                  <a:srgbClr val="000000"/>
                </a:solidFill>
                <a:latin typeface="Arial"/>
              </a:rPr>
              <a:t>aðila</a:t>
            </a:r>
            <a:r>
              <a:rPr lang="en-US" sz="1200" b="0" i="0" u="none" strike="noStrike" baseline="0" dirty="0" smtClean="0">
                <a:solidFill>
                  <a:srgbClr val="000000"/>
                </a:solidFill>
                <a:latin typeface="Arial"/>
              </a:rPr>
              <a:t> (%)	</a:t>
            </a:r>
            <a:r>
              <a:rPr lang="en-US" sz="1200" b="0" i="0" u="none" strike="noStrike" baseline="0" dirty="0" err="1" smtClean="0">
                <a:solidFill>
                  <a:srgbClr val="000000"/>
                </a:solidFill>
                <a:latin typeface="Arial"/>
              </a:rPr>
              <a:t>aðila</a:t>
            </a:r>
            <a:r>
              <a:rPr lang="en-US" sz="1200" b="0" i="0" u="none" strike="noStrike" baseline="0" dirty="0" smtClean="0">
                <a:solidFill>
                  <a:srgbClr val="000000"/>
                </a:solidFill>
                <a:latin typeface="Arial"/>
              </a:rPr>
              <a:t> (ma.kr.)	</a:t>
            </a:r>
          </a:p>
          <a:p>
            <a:r>
              <a:rPr lang="en-US" sz="1200" b="0" i="0" u="none" strike="noStrike" baseline="0" dirty="0" smtClean="0">
                <a:solidFill>
                  <a:srgbClr val="000000"/>
                </a:solidFill>
                <a:latin typeface="Arial"/>
              </a:rPr>
              <a:t>2002	7,8	65,5	</a:t>
            </a:r>
          </a:p>
          <a:p>
            <a:r>
              <a:rPr lang="en-US" sz="1200" b="0" i="0" u="none" strike="noStrike" baseline="0" dirty="0" smtClean="0">
                <a:solidFill>
                  <a:srgbClr val="000000"/>
                </a:solidFill>
                <a:latin typeface="Arial"/>
              </a:rPr>
              <a:t>2003	7,0	71,7	</a:t>
            </a:r>
          </a:p>
          <a:p>
            <a:r>
              <a:rPr lang="en-US" sz="1200" b="0" i="0" u="none" strike="noStrike" baseline="0" dirty="0" smtClean="0">
                <a:solidFill>
                  <a:srgbClr val="000000"/>
                </a:solidFill>
                <a:latin typeface="Arial"/>
              </a:rPr>
              <a:t>2004	9,1	148,2	</a:t>
            </a:r>
          </a:p>
          <a:p>
            <a:r>
              <a:rPr lang="en-US" sz="1200" b="0" i="0" u="none" strike="noStrike" baseline="0" dirty="0" smtClean="0">
                <a:solidFill>
                  <a:srgbClr val="000000"/>
                </a:solidFill>
                <a:latin typeface="Arial"/>
              </a:rPr>
              <a:t>2005	27,7	723,0	</a:t>
            </a:r>
          </a:p>
          <a:p>
            <a:r>
              <a:rPr lang="en-US" sz="1200" b="0" i="0" u="none" strike="noStrike" baseline="0" dirty="0" smtClean="0">
                <a:solidFill>
                  <a:srgbClr val="000000"/>
                </a:solidFill>
                <a:latin typeface="Arial"/>
              </a:rPr>
              <a:t>2006	38,1	1.341,1	</a:t>
            </a:r>
          </a:p>
          <a:p>
            <a:r>
              <a:rPr lang="en-US" sz="1200" b="0" i="0" u="none" strike="noStrike" baseline="0" dirty="0" smtClean="0">
                <a:solidFill>
                  <a:srgbClr val="000000"/>
                </a:solidFill>
                <a:latin typeface="Arial"/>
              </a:rPr>
              <a:t>2007	38,8	1.265,4	</a:t>
            </a:r>
          </a:p>
          <a:p>
            <a:r>
              <a:rPr lang="en-US" sz="1200" b="0" i="0" u="none" strike="noStrike" baseline="0" dirty="0" smtClean="0">
                <a:solidFill>
                  <a:srgbClr val="000000"/>
                </a:solidFill>
                <a:latin typeface="Arial"/>
              </a:rPr>
              <a:t>2008	22,6	179,3	</a:t>
            </a:r>
          </a:p>
          <a:p>
            <a:pPr marL="0" marR="0" indent="0" algn="l" defTabSz="914400" rtl="0" eaLnBrk="0" fontAlgn="base" latinLnBrk="0" hangingPunct="0">
              <a:lnSpc>
                <a:spcPct val="100000"/>
              </a:lnSpc>
              <a:spcBef>
                <a:spcPct val="30000"/>
              </a:spcBef>
              <a:spcAft>
                <a:spcPct val="0"/>
              </a:spcAft>
              <a:buClrTx/>
              <a:buSzTx/>
              <a:buFontTx/>
              <a:buNone/>
              <a:tabLst/>
              <a:defRPr/>
            </a:pPr>
            <a:r>
              <a:rPr lang="is-IS" dirty="0" smtClean="0"/>
              <a:t>Af hverju var Össur,</a:t>
            </a:r>
            <a:r>
              <a:rPr lang="is-IS" baseline="0" dirty="0" smtClean="0"/>
              <a:t> sem kallaði viðskiptahallann tímasprengju 2003 sem hægt er að túlka sem forspá um hrunið svo hógvær um kunnáttu sína í fjármálum í samtölum við RNA?</a:t>
            </a:r>
            <a:endParaRPr lang="en-US" dirty="0" smtClean="0"/>
          </a:p>
        </p:txBody>
      </p:sp>
      <p:sp>
        <p:nvSpPr>
          <p:cNvPr id="4" name="Slide Number Placeholder 3"/>
          <p:cNvSpPr>
            <a:spLocks noGrp="1"/>
          </p:cNvSpPr>
          <p:nvPr>
            <p:ph type="sldNum" sz="quarter" idx="10"/>
          </p:nvPr>
        </p:nvSpPr>
        <p:spPr/>
        <p:txBody>
          <a:bodyPr/>
          <a:lstStyle/>
          <a:p>
            <a:pPr>
              <a:defRPr/>
            </a:pPr>
            <a:fld id="{6EF588F1-9536-4459-BC2E-66FBC915DE9E}" type="slidenum">
              <a:rPr lang="en-US" smtClean="0"/>
              <a:pPr>
                <a:defRPr/>
              </a:pPr>
              <a:t>22</a:t>
            </a:fld>
            <a:endParaRPr lang="en-US"/>
          </a:p>
        </p:txBody>
      </p:sp>
    </p:spTree>
    <p:extLst>
      <p:ext uri="{BB962C8B-B14F-4D97-AF65-F5344CB8AC3E}">
        <p14:creationId xmlns:p14="http://schemas.microsoft.com/office/powerpoint/2010/main" val="4258007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F588F1-9536-4459-BC2E-66FBC915DE9E}" type="slidenum">
              <a:rPr lang="en-US" smtClean="0"/>
              <a:pPr>
                <a:defRPr/>
              </a:pPr>
              <a:t>23</a:t>
            </a:fld>
            <a:endParaRPr lang="en-US"/>
          </a:p>
        </p:txBody>
      </p:sp>
    </p:spTree>
    <p:extLst>
      <p:ext uri="{BB962C8B-B14F-4D97-AF65-F5344CB8AC3E}">
        <p14:creationId xmlns:p14="http://schemas.microsoft.com/office/powerpoint/2010/main" val="4258007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a:p>
        </p:txBody>
      </p:sp>
      <p:sp>
        <p:nvSpPr>
          <p:cNvPr id="4" name="Slide Number Placeholder 3"/>
          <p:cNvSpPr>
            <a:spLocks noGrp="1"/>
          </p:cNvSpPr>
          <p:nvPr>
            <p:ph type="sldNum" sz="quarter" idx="10"/>
          </p:nvPr>
        </p:nvSpPr>
        <p:spPr/>
        <p:txBody>
          <a:bodyPr/>
          <a:lstStyle/>
          <a:p>
            <a:pPr>
              <a:defRPr/>
            </a:pPr>
            <a:fld id="{6EF588F1-9536-4459-BC2E-66FBC915DE9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is-IS" dirty="0" smtClean="0"/>
          </a:p>
        </p:txBody>
      </p:sp>
      <p:sp>
        <p:nvSpPr>
          <p:cNvPr id="4" name="Slide Number Placeholder 3"/>
          <p:cNvSpPr>
            <a:spLocks noGrp="1"/>
          </p:cNvSpPr>
          <p:nvPr>
            <p:ph type="sldNum" sz="quarter" idx="10"/>
          </p:nvPr>
        </p:nvSpPr>
        <p:spPr/>
        <p:txBody>
          <a:bodyPr/>
          <a:lstStyle/>
          <a:p>
            <a:pPr>
              <a:defRPr/>
            </a:pPr>
            <a:fld id="{6EF588F1-9536-4459-BC2E-66FBC915DE9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D458BFC-C265-4E28-95C0-CA1C367923B8}" type="slidenum">
              <a:rPr lang="en-US" smtClean="0"/>
              <a:pPr/>
              <a:t>26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D458BFC-C265-4E28-95C0-CA1C367923B8}" type="slidenum">
              <a:rPr lang="en-US" smtClean="0"/>
              <a:pPr/>
              <a:t>27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0D8D468-E2BD-4B6D-BA3A-924331854C53}" type="slidenum">
              <a:rPr lang="en-US" smtClean="0"/>
              <a:pPr/>
              <a:t>28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D458BFC-C265-4E28-95C0-CA1C367923B8}" type="slidenum">
              <a:rPr lang="en-US" smtClean="0"/>
              <a:pPr/>
              <a:t>29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D458BFC-C265-4E28-95C0-CA1C367923B8}" type="slidenum">
              <a:rPr lang="en-US" smtClean="0"/>
              <a:pPr/>
              <a:t>30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0D8D468-E2BD-4B6D-BA3A-924331854C53}" type="slidenum">
              <a:rPr lang="en-US" smtClean="0"/>
              <a:pPr/>
              <a:t>31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D458BFC-C265-4E28-95C0-CA1C367923B8}" type="slidenum">
              <a:rPr lang="en-US" smtClean="0"/>
              <a:pPr/>
              <a:t>32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34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err="1" smtClean="0"/>
              <a:t>Össur</a:t>
            </a:r>
            <a:r>
              <a:rPr lang="en-GB" baseline="0" dirty="0" smtClean="0"/>
              <a:t> </a:t>
            </a:r>
            <a:r>
              <a:rPr lang="en-GB" baseline="0" dirty="0" err="1" smtClean="0"/>
              <a:t>og</a:t>
            </a:r>
            <a:r>
              <a:rPr lang="en-GB" baseline="0" dirty="0" smtClean="0"/>
              <a:t> CCP </a:t>
            </a:r>
            <a:r>
              <a:rPr lang="en-GB" baseline="0" dirty="0" err="1" smtClean="0"/>
              <a:t>kvörtuðu</a:t>
            </a:r>
            <a:r>
              <a:rPr lang="en-GB" baseline="0" dirty="0" smtClean="0"/>
              <a:t> </a:t>
            </a:r>
            <a:r>
              <a:rPr lang="en-GB" baseline="0" dirty="0" err="1" smtClean="0"/>
              <a:t>undan</a:t>
            </a:r>
            <a:r>
              <a:rPr lang="en-GB" baseline="0" dirty="0" smtClean="0"/>
              <a:t> </a:t>
            </a:r>
            <a:r>
              <a:rPr lang="en-GB" baseline="0" dirty="0" err="1" smtClean="0"/>
              <a:t>háu</a:t>
            </a:r>
            <a:r>
              <a:rPr lang="en-GB" baseline="0" dirty="0" smtClean="0"/>
              <a:t> </a:t>
            </a:r>
            <a:r>
              <a:rPr lang="en-GB" baseline="0" dirty="0" err="1" smtClean="0"/>
              <a:t>gengi</a:t>
            </a:r>
            <a:r>
              <a:rPr lang="en-GB" baseline="0" dirty="0" smtClean="0"/>
              <a:t> </a:t>
            </a:r>
            <a:r>
              <a:rPr lang="en-GB" baseline="0" dirty="0" err="1" smtClean="0"/>
              <a:t>og</a:t>
            </a:r>
            <a:r>
              <a:rPr lang="en-GB" baseline="0" dirty="0" smtClean="0"/>
              <a:t> </a:t>
            </a:r>
            <a:r>
              <a:rPr lang="en-GB" baseline="0" dirty="0" err="1" smtClean="0"/>
              <a:t>ég</a:t>
            </a:r>
            <a:r>
              <a:rPr lang="en-GB" baseline="0" dirty="0" smtClean="0"/>
              <a:t> held </a:t>
            </a:r>
            <a:r>
              <a:rPr lang="en-GB" baseline="0" dirty="0" err="1" smtClean="0"/>
              <a:t>Marel</a:t>
            </a:r>
            <a:r>
              <a:rPr lang="en-GB" baseline="0" dirty="0" smtClean="0"/>
              <a:t> </a:t>
            </a:r>
            <a:r>
              <a:rPr lang="en-GB" baseline="0" dirty="0" err="1" smtClean="0"/>
              <a:t>líka</a:t>
            </a:r>
            <a:r>
              <a:rPr lang="en-GB" baseline="0" dirty="0" smtClean="0"/>
              <a:t>.</a:t>
            </a:r>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35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36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Honohan</a:t>
            </a:r>
            <a:r>
              <a:rPr lang="en-US" sz="1200" kern="1200" dirty="0" smtClean="0">
                <a:solidFill>
                  <a:schemeClr val="tx1"/>
                </a:solidFill>
                <a:effectLst/>
                <a:latin typeface="Arial" charset="0"/>
                <a:ea typeface="+mn-ea"/>
                <a:cs typeface="+mn-cs"/>
              </a:rPr>
              <a:t>, P. (2010), Euro Membership and Bank Stability – Friends or Foes? Lessons from Ireland, Comparative Economic Studies, 52. </a:t>
            </a:r>
            <a:r>
              <a:rPr lang="en-US" sz="1200" kern="1200" dirty="0" err="1" smtClean="0">
                <a:solidFill>
                  <a:schemeClr val="tx1"/>
                </a:solidFill>
                <a:effectLst/>
                <a:latin typeface="Arial" charset="0"/>
                <a:ea typeface="+mn-ea"/>
                <a:cs typeface="+mn-cs"/>
              </a:rPr>
              <a:t>árg</a:t>
            </a:r>
            <a:r>
              <a:rPr lang="en-US" sz="1200" kern="1200" dirty="0" smtClean="0">
                <a:solidFill>
                  <a:schemeClr val="tx1"/>
                </a:solidFill>
                <a:effectLst/>
                <a:latin typeface="Arial" charset="0"/>
                <a:ea typeface="+mn-ea"/>
                <a:cs typeface="+mn-cs"/>
              </a:rPr>
              <a:t>., nr. 2, </a:t>
            </a:r>
            <a:r>
              <a:rPr lang="en-US" sz="1200" kern="1200" dirty="0" err="1" smtClean="0">
                <a:solidFill>
                  <a:schemeClr val="tx1"/>
                </a:solidFill>
                <a:effectLst/>
                <a:latin typeface="Arial" charset="0"/>
                <a:ea typeface="+mn-ea"/>
                <a:cs typeface="+mn-cs"/>
              </a:rPr>
              <a:t>bls</a:t>
            </a:r>
            <a:r>
              <a:rPr lang="en-US" sz="1200" kern="1200" dirty="0" smtClean="0">
                <a:solidFill>
                  <a:schemeClr val="tx1"/>
                </a:solidFill>
                <a:effectLst/>
                <a:latin typeface="Arial" charset="0"/>
                <a:ea typeface="+mn-ea"/>
                <a:cs typeface="+mn-cs"/>
              </a:rPr>
              <a:t>. 133-157.</a:t>
            </a:r>
          </a:p>
          <a:p>
            <a:pPr eaLnBrk="1" hangingPunct="1"/>
            <a:r>
              <a:rPr lang="en-US" sz="1200" kern="1200" dirty="0" smtClean="0">
                <a:solidFill>
                  <a:schemeClr val="tx1"/>
                </a:solidFill>
                <a:effectLst/>
                <a:latin typeface="Arial" charset="0"/>
                <a:ea typeface="+mn-ea"/>
                <a:cs typeface="+mn-cs"/>
              </a:rPr>
              <a:t>“The three Icelandic banks that expanded so recklessly from the mid-2000s both fuelled a domestic bubble, and assumed credit risk abroad (between ½ and _ of their balance sheets was outside Iceland).”</a:t>
            </a:r>
          </a:p>
          <a:p>
            <a:pPr eaLnBrk="1" hangingPunct="1"/>
            <a:r>
              <a:rPr lang="is-IS" sz="1200" kern="1200" dirty="0" smtClean="0">
                <a:solidFill>
                  <a:schemeClr val="tx1"/>
                </a:solidFill>
                <a:effectLst/>
                <a:latin typeface="Arial" charset="0"/>
                <a:ea typeface="+mn-ea"/>
                <a:cs typeface="+mn-cs"/>
              </a:rPr>
              <a:t>Ágæt</a:t>
            </a:r>
            <a:r>
              <a:rPr lang="is-IS" sz="1200" kern="1200" baseline="0" dirty="0" smtClean="0">
                <a:solidFill>
                  <a:schemeClr val="tx1"/>
                </a:solidFill>
                <a:effectLst/>
                <a:latin typeface="Arial" charset="0"/>
                <a:ea typeface="+mn-ea"/>
                <a:cs typeface="+mn-cs"/>
              </a:rPr>
              <a:t> ritgerð um írsku fjármálakreppuna, Ireland‘s too big to fail vs. Iceland‘s too big to bail, eftir Evu V. Markúsdóttur, B.Sc. ritgerði í viðskiptafræði við Háskólann í Reykjavík, 2011.</a:t>
            </a:r>
            <a:endParaRPr lang="en-GB"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D458BFC-C265-4E28-95C0-CA1C367923B8}" type="slidenum">
              <a:rPr lang="en-US" smtClean="0"/>
              <a:pPr/>
              <a:t>37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is-IS" dirty="0" smtClean="0"/>
              <a:t>Starfsemi ECB hefst í janúar 1999.</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F588F1-9536-4459-BC2E-66FBC915DE9E}" type="slidenum">
              <a:rPr lang="en-US" smtClean="0"/>
              <a:pPr>
                <a:defRPr/>
              </a:pPr>
              <a:t>38</a:t>
            </a:fld>
            <a:endParaRPr lang="en-US"/>
          </a:p>
        </p:txBody>
      </p:sp>
    </p:spTree>
    <p:extLst>
      <p:ext uri="{BB962C8B-B14F-4D97-AF65-F5344CB8AC3E}">
        <p14:creationId xmlns:p14="http://schemas.microsoft.com/office/powerpoint/2010/main" val="425800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err="1" smtClean="0"/>
              <a:t>Umsátrið</a:t>
            </a:r>
            <a:r>
              <a:rPr lang="en-GB" dirty="0" smtClean="0"/>
              <a:t> </a:t>
            </a:r>
            <a:r>
              <a:rPr lang="en-GB" dirty="0" err="1" smtClean="0"/>
              <a:t>eftir</a:t>
            </a:r>
            <a:r>
              <a:rPr lang="en-GB" dirty="0" smtClean="0"/>
              <a:t> </a:t>
            </a:r>
            <a:r>
              <a:rPr lang="en-GB" dirty="0" err="1" smtClean="0"/>
              <a:t>Styrmi</a:t>
            </a:r>
            <a:r>
              <a:rPr lang="en-GB" dirty="0" smtClean="0"/>
              <a:t> Gunnarsson, </a:t>
            </a:r>
            <a:r>
              <a:rPr lang="en-GB" dirty="0" err="1" smtClean="0"/>
              <a:t>bls</a:t>
            </a:r>
            <a:r>
              <a:rPr lang="en-GB" dirty="0" smtClean="0"/>
              <a:t>. 50-51.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F588F1-9536-4459-BC2E-66FBC915DE9E}" type="slidenum">
              <a:rPr lang="en-US" smtClean="0"/>
              <a:pPr>
                <a:defRPr/>
              </a:pPr>
              <a:t>8</a:t>
            </a:fld>
            <a:endParaRPr lang="en-US"/>
          </a:p>
        </p:txBody>
      </p:sp>
    </p:spTree>
    <p:extLst>
      <p:ext uri="{BB962C8B-B14F-4D97-AF65-F5344CB8AC3E}">
        <p14:creationId xmlns:p14="http://schemas.microsoft.com/office/powerpoint/2010/main" val="185179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5D9EE70-F896-41B9-837C-63407C147A5A}"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err="1" smtClean="0"/>
              <a:t>Fyrri</a:t>
            </a:r>
            <a:r>
              <a:rPr lang="en-GB" dirty="0" smtClean="0"/>
              <a:t> </a:t>
            </a:r>
            <a:r>
              <a:rPr lang="en-GB" dirty="0" err="1" smtClean="0"/>
              <a:t>tilvitnunin</a:t>
            </a:r>
            <a:r>
              <a:rPr lang="en-GB" dirty="0" smtClean="0"/>
              <a:t> </a:t>
            </a:r>
            <a:r>
              <a:rPr lang="en-GB" dirty="0" err="1" smtClean="0"/>
              <a:t>er</a:t>
            </a:r>
            <a:r>
              <a:rPr lang="en-GB" dirty="0" smtClean="0"/>
              <a:t> </a:t>
            </a:r>
            <a:r>
              <a:rPr lang="en-GB" dirty="0" err="1" smtClean="0"/>
              <a:t>úr</a:t>
            </a:r>
            <a:r>
              <a:rPr lang="en-GB" dirty="0" smtClean="0"/>
              <a:t> </a:t>
            </a:r>
            <a:r>
              <a:rPr lang="is-IS" sz="1200" dirty="0" smtClean="0"/>
              <a:t>skýrslu</a:t>
            </a:r>
            <a:r>
              <a:rPr lang="is-IS" sz="1200" baseline="0" dirty="0" smtClean="0"/>
              <a:t> RNA, </a:t>
            </a:r>
            <a:r>
              <a:rPr lang="is-IS" sz="1200" dirty="0" smtClean="0"/>
              <a:t>bd. 1, bls. 208. Sú seinni úr bd.</a:t>
            </a:r>
            <a:r>
              <a:rPr lang="is-IS" sz="1200" baseline="0" dirty="0" smtClean="0"/>
              <a:t> 1, bls. 43.</a:t>
            </a: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lum contrast="-40000"/>
          </a:blip>
          <a:srcRect/>
          <a:stretch>
            <a:fillRect/>
          </a:stretch>
        </p:blipFill>
        <p:spPr bwMode="auto">
          <a:xfrm>
            <a:off x="179388" y="366713"/>
            <a:ext cx="5040312" cy="936625"/>
          </a:xfrm>
          <a:prstGeom prst="rect">
            <a:avLst/>
          </a:prstGeom>
          <a:gradFill rotWithShape="1">
            <a:gsLst>
              <a:gs pos="0">
                <a:srgbClr val="666699">
                  <a:alpha val="0"/>
                </a:srgbClr>
              </a:gs>
              <a:gs pos="100000">
                <a:srgbClr val="2F2F47"/>
              </a:gs>
            </a:gsLst>
            <a:lin ang="0" scaled="1"/>
          </a:gradFill>
          <a:ln w="9525">
            <a:noFill/>
            <a:miter lim="800000"/>
            <a:headEnd/>
            <a:tailEnd/>
          </a:ln>
        </p:spPr>
      </p:pic>
      <p:pic>
        <p:nvPicPr>
          <p:cNvPr id="5" name="Picture 5" descr="SEDLOGR"/>
          <p:cNvPicPr>
            <a:picLocks noChangeAspect="1" noChangeArrowheads="1"/>
          </p:cNvPicPr>
          <p:nvPr userDrawn="1"/>
        </p:nvPicPr>
        <p:blipFill>
          <a:blip r:embed="rId3" cstate="print">
            <a:lum bright="80000" contrast="-70000"/>
          </a:blip>
          <a:srcRect/>
          <a:stretch>
            <a:fillRect/>
          </a:stretch>
        </p:blipFill>
        <p:spPr bwMode="auto">
          <a:xfrm>
            <a:off x="250825" y="476250"/>
            <a:ext cx="688975" cy="720725"/>
          </a:xfrm>
          <a:prstGeom prst="rect">
            <a:avLst/>
          </a:prstGeom>
          <a:noFill/>
          <a:ln w="9525">
            <a:noFill/>
            <a:miter lim="800000"/>
            <a:headEnd/>
            <a:tailEnd/>
          </a:ln>
        </p:spPr>
      </p:pic>
      <p:sp>
        <p:nvSpPr>
          <p:cNvPr id="6" name="Text Box 6"/>
          <p:cNvSpPr txBox="1">
            <a:spLocks noChangeArrowheads="1"/>
          </p:cNvSpPr>
          <p:nvPr userDrawn="1"/>
        </p:nvSpPr>
        <p:spPr bwMode="auto">
          <a:xfrm>
            <a:off x="1187450" y="549275"/>
            <a:ext cx="3600450" cy="549275"/>
          </a:xfrm>
          <a:prstGeom prst="rect">
            <a:avLst/>
          </a:prstGeom>
          <a:noFill/>
          <a:ln w="9525">
            <a:noFill/>
            <a:miter lim="800000"/>
            <a:headEnd/>
            <a:tailEnd/>
          </a:ln>
          <a:effectLst/>
        </p:spPr>
        <p:txBody>
          <a:bodyPr>
            <a:spAutoFit/>
          </a:bodyPr>
          <a:lstStyle/>
          <a:p>
            <a:pPr>
              <a:spcBef>
                <a:spcPct val="50000"/>
              </a:spcBef>
              <a:defRPr/>
            </a:pPr>
            <a:r>
              <a:rPr lang="is-IS" sz="3000" b="0">
                <a:solidFill>
                  <a:schemeClr val="bg1"/>
                </a:solidFill>
              </a:rPr>
              <a:t>Seðlabanki Íslands</a:t>
            </a:r>
          </a:p>
        </p:txBody>
      </p:sp>
      <p:sp>
        <p:nvSpPr>
          <p:cNvPr id="7" name="Rectangle 7"/>
          <p:cNvSpPr>
            <a:spLocks noChangeArrowheads="1"/>
          </p:cNvSpPr>
          <p:nvPr userDrawn="1"/>
        </p:nvSpPr>
        <p:spPr bwMode="auto">
          <a:xfrm>
            <a:off x="179388" y="4076700"/>
            <a:ext cx="8564562" cy="73025"/>
          </a:xfrm>
          <a:prstGeom prst="rect">
            <a:avLst/>
          </a:prstGeom>
          <a:gradFill rotWithShape="1">
            <a:gsLst>
              <a:gs pos="0">
                <a:srgbClr val="000080">
                  <a:alpha val="67999"/>
                </a:srgbClr>
              </a:gs>
              <a:gs pos="100000">
                <a:srgbClr val="000080">
                  <a:gamma/>
                  <a:shade val="0"/>
                  <a:invGamma/>
                  <a:alpha val="0"/>
                </a:srgbClr>
              </a:gs>
            </a:gsLst>
            <a:lin ang="0" scaled="1"/>
          </a:gradFill>
          <a:ln w="9525">
            <a:noFill/>
            <a:miter lim="800000"/>
            <a:headEnd/>
            <a:tailEnd/>
          </a:ln>
          <a:effectLst/>
        </p:spPr>
        <p:txBody>
          <a:bodyPr wrap="none" anchor="ctr"/>
          <a:lstStyle/>
          <a:p>
            <a:pPr>
              <a:defRPr/>
            </a:pPr>
            <a:endParaRPr lang="is-IS"/>
          </a:p>
        </p:txBody>
      </p:sp>
      <p:sp>
        <p:nvSpPr>
          <p:cNvPr id="24579" name="Rectangle 3"/>
          <p:cNvSpPr>
            <a:spLocks noGrp="1" noChangeArrowheads="1"/>
          </p:cNvSpPr>
          <p:nvPr>
            <p:ph type="ctrTitle"/>
          </p:nvPr>
        </p:nvSpPr>
        <p:spPr>
          <a:xfrm>
            <a:off x="179388" y="2924175"/>
            <a:ext cx="7200900" cy="1008063"/>
          </a:xfrm>
        </p:spPr>
        <p:txBody>
          <a:bodyPr/>
          <a:lstStyle>
            <a:lvl1pPr>
              <a:defRPr/>
            </a:lvl1pPr>
          </a:lstStyle>
          <a:p>
            <a:r>
              <a:rPr lang="is-IS"/>
              <a:t>Click to edit Master title style</a:t>
            </a:r>
          </a:p>
        </p:txBody>
      </p:sp>
      <p:sp>
        <p:nvSpPr>
          <p:cNvPr id="24580" name="Rectangle 4"/>
          <p:cNvSpPr>
            <a:spLocks noGrp="1" noChangeArrowheads="1"/>
          </p:cNvSpPr>
          <p:nvPr>
            <p:ph type="subTitle" idx="1"/>
          </p:nvPr>
        </p:nvSpPr>
        <p:spPr>
          <a:xfrm>
            <a:off x="179388" y="4365625"/>
            <a:ext cx="7200900" cy="1800225"/>
          </a:xfrm>
        </p:spPr>
        <p:txBody>
          <a:bodyPr/>
          <a:lstStyle>
            <a:lvl1pPr marL="0" indent="0">
              <a:buFontTx/>
              <a:buNone/>
              <a:defRPr sz="2800"/>
            </a:lvl1pPr>
          </a:lstStyle>
          <a:p>
            <a:r>
              <a:rPr lang="is-I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5"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6" name="Rectangle 6"/>
          <p:cNvSpPr>
            <a:spLocks noGrp="1" noChangeArrowheads="1"/>
          </p:cNvSpPr>
          <p:nvPr>
            <p:ph type="sldNum" sz="quarter" idx="12"/>
          </p:nvPr>
        </p:nvSpPr>
        <p:spPr>
          <a:ln/>
        </p:spPr>
        <p:txBody>
          <a:bodyPr/>
          <a:lstStyle>
            <a:lvl1pPr>
              <a:defRPr/>
            </a:lvl1pPr>
          </a:lstStyle>
          <a:p>
            <a:pPr>
              <a:defRPr/>
            </a:pPr>
            <a:fld id="{AB9B25B8-AB32-40C9-80FF-4B4EA1286CD8}" type="slidenum">
              <a:rPr lang="is-IS"/>
              <a:pPr>
                <a:defRPr/>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63500"/>
            <a:ext cx="2141537" cy="6389688"/>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323850" y="63500"/>
            <a:ext cx="6275388" cy="6389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5"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6" name="Rectangle 6"/>
          <p:cNvSpPr>
            <a:spLocks noGrp="1" noChangeArrowheads="1"/>
          </p:cNvSpPr>
          <p:nvPr>
            <p:ph type="sldNum" sz="quarter" idx="12"/>
          </p:nvPr>
        </p:nvSpPr>
        <p:spPr>
          <a:ln/>
        </p:spPr>
        <p:txBody>
          <a:bodyPr/>
          <a:lstStyle>
            <a:lvl1pPr>
              <a:defRPr/>
            </a:lvl1pPr>
          </a:lstStyle>
          <a:p>
            <a:pPr>
              <a:defRPr/>
            </a:pPr>
            <a:fld id="{380D6981-B151-4CF2-8E96-5F8AC4483A70}" type="slidenum">
              <a:rPr lang="is-IS"/>
              <a:pPr>
                <a:defRPr/>
              </a:pPr>
              <a:t>‹#›</a:t>
            </a:fld>
            <a:endParaRPr lang="is-I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3850" y="63500"/>
            <a:ext cx="7777163" cy="701675"/>
          </a:xfrm>
        </p:spPr>
        <p:txBody>
          <a:bodyPr/>
          <a:lstStyle/>
          <a:p>
            <a:r>
              <a:rPr lang="en-US" smtClean="0"/>
              <a:t>Click to edit Master title style</a:t>
            </a:r>
            <a:endParaRPr lang="is-IS"/>
          </a:p>
        </p:txBody>
      </p:sp>
      <p:sp>
        <p:nvSpPr>
          <p:cNvPr id="3" name="Content Placeholder 2"/>
          <p:cNvSpPr>
            <a:spLocks noGrp="1"/>
          </p:cNvSpPr>
          <p:nvPr>
            <p:ph sz="quarter" idx="1"/>
          </p:nvPr>
        </p:nvSpPr>
        <p:spPr>
          <a:xfrm>
            <a:off x="323850" y="1052513"/>
            <a:ext cx="4208463"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quarter" idx="2"/>
          </p:nvPr>
        </p:nvSpPr>
        <p:spPr>
          <a:xfrm>
            <a:off x="4684713" y="1052513"/>
            <a:ext cx="4208462"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Content Placeholder 4"/>
          <p:cNvSpPr>
            <a:spLocks noGrp="1"/>
          </p:cNvSpPr>
          <p:nvPr>
            <p:ph sz="quarter" idx="3"/>
          </p:nvPr>
        </p:nvSpPr>
        <p:spPr>
          <a:xfrm>
            <a:off x="323850" y="3829050"/>
            <a:ext cx="4208463"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Content Placeholder 5"/>
          <p:cNvSpPr>
            <a:spLocks noGrp="1"/>
          </p:cNvSpPr>
          <p:nvPr>
            <p:ph sz="quarter" idx="4"/>
          </p:nvPr>
        </p:nvSpPr>
        <p:spPr>
          <a:xfrm>
            <a:off x="4684713" y="3829050"/>
            <a:ext cx="4208462"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8"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9" name="Rectangle 6"/>
          <p:cNvSpPr>
            <a:spLocks noGrp="1" noChangeArrowheads="1"/>
          </p:cNvSpPr>
          <p:nvPr>
            <p:ph type="sldNum" sz="quarter" idx="12"/>
          </p:nvPr>
        </p:nvSpPr>
        <p:spPr>
          <a:ln/>
        </p:spPr>
        <p:txBody>
          <a:bodyPr/>
          <a:lstStyle>
            <a:lvl1pPr>
              <a:defRPr/>
            </a:lvl1pPr>
          </a:lstStyle>
          <a:p>
            <a:pPr>
              <a:defRPr/>
            </a:pPr>
            <a:fld id="{3EA3E87D-C12D-4A36-AD8A-0E0B6EA2DD37}" type="slidenum">
              <a:rPr lang="is-IS"/>
              <a:pPr>
                <a:defRPr/>
              </a:pPr>
              <a:t>‹#›</a:t>
            </a:fld>
            <a:endParaRPr lang="is-I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63500"/>
            <a:ext cx="8569325" cy="6389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4"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5" name="Rectangle 6"/>
          <p:cNvSpPr>
            <a:spLocks noGrp="1" noChangeArrowheads="1"/>
          </p:cNvSpPr>
          <p:nvPr>
            <p:ph type="sldNum" sz="quarter" idx="12"/>
          </p:nvPr>
        </p:nvSpPr>
        <p:spPr>
          <a:ln/>
        </p:spPr>
        <p:txBody>
          <a:bodyPr/>
          <a:lstStyle>
            <a:lvl1pPr>
              <a:defRPr/>
            </a:lvl1pPr>
          </a:lstStyle>
          <a:p>
            <a:pPr>
              <a:defRPr/>
            </a:pPr>
            <a:fld id="{15898819-1F33-44B3-B3D0-288B9427756F}" type="slidenum">
              <a:rPr lang="is-IS"/>
              <a:pPr>
                <a:defRPr/>
              </a:pPr>
              <a:t>‹#›</a:t>
            </a:fld>
            <a:endParaRPr lang="is-I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63500"/>
            <a:ext cx="7777163" cy="701675"/>
          </a:xfrm>
        </p:spPr>
        <p:txBody>
          <a:bodyPr/>
          <a:lstStyle/>
          <a:p>
            <a:r>
              <a:rPr lang="en-US" smtClean="0"/>
              <a:t>Click to edit Master title style</a:t>
            </a:r>
            <a:endParaRPr lang="is-IS"/>
          </a:p>
        </p:txBody>
      </p:sp>
      <p:sp>
        <p:nvSpPr>
          <p:cNvPr id="3" name="Content Placeholder 2"/>
          <p:cNvSpPr>
            <a:spLocks noGrp="1"/>
          </p:cNvSpPr>
          <p:nvPr>
            <p:ph sz="quarter" idx="1"/>
          </p:nvPr>
        </p:nvSpPr>
        <p:spPr>
          <a:xfrm>
            <a:off x="323850" y="1052513"/>
            <a:ext cx="4208463"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quarter" idx="2"/>
          </p:nvPr>
        </p:nvSpPr>
        <p:spPr>
          <a:xfrm>
            <a:off x="323850" y="3829050"/>
            <a:ext cx="4208463"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Content Placeholder 4"/>
          <p:cNvSpPr>
            <a:spLocks noGrp="1"/>
          </p:cNvSpPr>
          <p:nvPr>
            <p:ph sz="half" idx="3"/>
          </p:nvPr>
        </p:nvSpPr>
        <p:spPr>
          <a:xfrm>
            <a:off x="4684713" y="1052513"/>
            <a:ext cx="4208462"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7"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8" name="Rectangle 6"/>
          <p:cNvSpPr>
            <a:spLocks noGrp="1" noChangeArrowheads="1"/>
          </p:cNvSpPr>
          <p:nvPr>
            <p:ph type="sldNum" sz="quarter" idx="12"/>
          </p:nvPr>
        </p:nvSpPr>
        <p:spPr>
          <a:ln/>
        </p:spPr>
        <p:txBody>
          <a:bodyPr/>
          <a:lstStyle>
            <a:lvl1pPr>
              <a:defRPr/>
            </a:lvl1pPr>
          </a:lstStyle>
          <a:p>
            <a:pPr>
              <a:defRPr/>
            </a:pPr>
            <a:fld id="{3692A9B9-AE97-4C12-82F5-0AF657A79617}" type="slidenum">
              <a:rPr lang="is-IS"/>
              <a:pPr>
                <a:defRPr/>
              </a:pPr>
              <a:t>‹#›</a:t>
            </a:fld>
            <a:endParaRPr lang="is-I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63500"/>
            <a:ext cx="7777163" cy="701675"/>
          </a:xfrm>
        </p:spPr>
        <p:txBody>
          <a:bodyPr/>
          <a:lstStyle/>
          <a:p>
            <a:r>
              <a:rPr lang="en-US" smtClean="0"/>
              <a:t>Click to edit Master title style</a:t>
            </a:r>
            <a:endParaRPr lang="is-IS"/>
          </a:p>
        </p:txBody>
      </p:sp>
      <p:sp>
        <p:nvSpPr>
          <p:cNvPr id="3" name="Content Placeholder 2"/>
          <p:cNvSpPr>
            <a:spLocks noGrp="1"/>
          </p:cNvSpPr>
          <p:nvPr>
            <p:ph sz="half" idx="1"/>
          </p:nvPr>
        </p:nvSpPr>
        <p:spPr>
          <a:xfrm>
            <a:off x="323850" y="1052513"/>
            <a:ext cx="8569325"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323850" y="3829050"/>
            <a:ext cx="8569325"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6"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7" name="Rectangle 6"/>
          <p:cNvSpPr>
            <a:spLocks noGrp="1" noChangeArrowheads="1"/>
          </p:cNvSpPr>
          <p:nvPr>
            <p:ph type="sldNum" sz="quarter" idx="12"/>
          </p:nvPr>
        </p:nvSpPr>
        <p:spPr>
          <a:ln/>
        </p:spPr>
        <p:txBody>
          <a:bodyPr/>
          <a:lstStyle>
            <a:lvl1pPr>
              <a:defRPr/>
            </a:lvl1pPr>
          </a:lstStyle>
          <a:p>
            <a:pPr>
              <a:defRPr/>
            </a:pPr>
            <a:fld id="{93530688-31D5-4661-A98D-162D3FFB24F2}" type="slidenum">
              <a:rPr lang="is-IS"/>
              <a:pPr>
                <a:defRPr/>
              </a:pPr>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5"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6" name="Rectangle 6"/>
          <p:cNvSpPr>
            <a:spLocks noGrp="1" noChangeArrowheads="1"/>
          </p:cNvSpPr>
          <p:nvPr>
            <p:ph type="sldNum" sz="quarter" idx="12"/>
          </p:nvPr>
        </p:nvSpPr>
        <p:spPr>
          <a:ln/>
        </p:spPr>
        <p:txBody>
          <a:bodyPr/>
          <a:lstStyle>
            <a:lvl1pPr>
              <a:defRPr/>
            </a:lvl1pPr>
          </a:lstStyle>
          <a:p>
            <a:pPr>
              <a:defRPr/>
            </a:pPr>
            <a:fld id="{5017D148-A235-4401-815E-FB25719491FA}" type="slidenum">
              <a:rPr lang="is-IS"/>
              <a:pPr>
                <a:defRPr/>
              </a:pPr>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5"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6" name="Rectangle 6"/>
          <p:cNvSpPr>
            <a:spLocks noGrp="1" noChangeArrowheads="1"/>
          </p:cNvSpPr>
          <p:nvPr>
            <p:ph type="sldNum" sz="quarter" idx="12"/>
          </p:nvPr>
        </p:nvSpPr>
        <p:spPr>
          <a:ln/>
        </p:spPr>
        <p:txBody>
          <a:bodyPr/>
          <a:lstStyle>
            <a:lvl1pPr>
              <a:defRPr/>
            </a:lvl1pPr>
          </a:lstStyle>
          <a:p>
            <a:pPr>
              <a:defRPr/>
            </a:pPr>
            <a:fld id="{277266EF-13FC-41CF-BD79-B6C1BD389D7F}" type="slidenum">
              <a:rPr lang="is-IS"/>
              <a:pPr>
                <a:defRPr/>
              </a:pPr>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323850" y="1052513"/>
            <a:ext cx="4208463"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84713" y="1052513"/>
            <a:ext cx="4208462"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6"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7" name="Rectangle 6"/>
          <p:cNvSpPr>
            <a:spLocks noGrp="1" noChangeArrowheads="1"/>
          </p:cNvSpPr>
          <p:nvPr>
            <p:ph type="sldNum" sz="quarter" idx="12"/>
          </p:nvPr>
        </p:nvSpPr>
        <p:spPr>
          <a:ln/>
        </p:spPr>
        <p:txBody>
          <a:bodyPr/>
          <a:lstStyle>
            <a:lvl1pPr>
              <a:defRPr/>
            </a:lvl1pPr>
          </a:lstStyle>
          <a:p>
            <a:pPr>
              <a:defRPr/>
            </a:pPr>
            <a:fld id="{5315DBE0-41AE-4A08-B8EA-B6C2A1BDF773}" type="slidenum">
              <a:rPr lang="is-IS"/>
              <a:pPr>
                <a:defRPr/>
              </a:pPr>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8"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9" name="Rectangle 6"/>
          <p:cNvSpPr>
            <a:spLocks noGrp="1" noChangeArrowheads="1"/>
          </p:cNvSpPr>
          <p:nvPr>
            <p:ph type="sldNum" sz="quarter" idx="12"/>
          </p:nvPr>
        </p:nvSpPr>
        <p:spPr>
          <a:ln/>
        </p:spPr>
        <p:txBody>
          <a:bodyPr/>
          <a:lstStyle>
            <a:lvl1pPr>
              <a:defRPr/>
            </a:lvl1pPr>
          </a:lstStyle>
          <a:p>
            <a:pPr>
              <a:defRPr/>
            </a:pPr>
            <a:fld id="{E9823488-01DC-4D83-A334-BF936BC8F744}" type="slidenum">
              <a:rPr lang="is-IS"/>
              <a:pPr>
                <a:defRPr/>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4"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5" name="Rectangle 6"/>
          <p:cNvSpPr>
            <a:spLocks noGrp="1" noChangeArrowheads="1"/>
          </p:cNvSpPr>
          <p:nvPr>
            <p:ph type="sldNum" sz="quarter" idx="12"/>
          </p:nvPr>
        </p:nvSpPr>
        <p:spPr>
          <a:ln/>
        </p:spPr>
        <p:txBody>
          <a:bodyPr/>
          <a:lstStyle>
            <a:lvl1pPr>
              <a:defRPr/>
            </a:lvl1pPr>
          </a:lstStyle>
          <a:p>
            <a:pPr>
              <a:defRPr/>
            </a:pPr>
            <a:fld id="{F37B1F0E-5676-400F-A793-03898EDCF78D}" type="slidenum">
              <a:rPr lang="is-IS"/>
              <a:pPr>
                <a:defRPr/>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3"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4" name="Rectangle 6"/>
          <p:cNvSpPr>
            <a:spLocks noGrp="1" noChangeArrowheads="1"/>
          </p:cNvSpPr>
          <p:nvPr>
            <p:ph type="sldNum" sz="quarter" idx="12"/>
          </p:nvPr>
        </p:nvSpPr>
        <p:spPr>
          <a:ln/>
        </p:spPr>
        <p:txBody>
          <a:bodyPr/>
          <a:lstStyle>
            <a:lvl1pPr>
              <a:defRPr/>
            </a:lvl1pPr>
          </a:lstStyle>
          <a:p>
            <a:pPr>
              <a:defRPr/>
            </a:pPr>
            <a:fld id="{5D9D657D-CBDA-4C77-A1AF-230F00D01F4F}" type="slidenum">
              <a:rPr lang="is-IS"/>
              <a:pPr>
                <a:defRPr/>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6"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7" name="Rectangle 6"/>
          <p:cNvSpPr>
            <a:spLocks noGrp="1" noChangeArrowheads="1"/>
          </p:cNvSpPr>
          <p:nvPr>
            <p:ph type="sldNum" sz="quarter" idx="12"/>
          </p:nvPr>
        </p:nvSpPr>
        <p:spPr>
          <a:ln/>
        </p:spPr>
        <p:txBody>
          <a:bodyPr/>
          <a:lstStyle>
            <a:lvl1pPr>
              <a:defRPr/>
            </a:lvl1pPr>
          </a:lstStyle>
          <a:p>
            <a:pPr>
              <a:defRPr/>
            </a:pPr>
            <a:fld id="{C7553D36-CF11-4C02-82BD-B9137A2D6B35}" type="slidenum">
              <a:rPr lang="is-IS"/>
              <a:pPr>
                <a:defRPr/>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s-I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14. október 2011</a:t>
            </a:r>
            <a:endParaRPr lang="is-IS"/>
          </a:p>
        </p:txBody>
      </p:sp>
      <p:sp>
        <p:nvSpPr>
          <p:cNvPr id="6" name="Rectangle 5"/>
          <p:cNvSpPr>
            <a:spLocks noGrp="1" noChangeArrowheads="1"/>
          </p:cNvSpPr>
          <p:nvPr>
            <p:ph type="ftr" sz="quarter" idx="11"/>
          </p:nvPr>
        </p:nvSpPr>
        <p:spPr>
          <a:ln/>
        </p:spPr>
        <p:txBody>
          <a:bodyPr/>
          <a:lstStyle>
            <a:lvl1pPr>
              <a:defRPr/>
            </a:lvl1pPr>
          </a:lstStyle>
          <a:p>
            <a:pPr>
              <a:defRPr/>
            </a:pPr>
            <a:r>
              <a:rPr lang="is-IS" smtClean="0"/>
              <a:t>Stefna SÍ fyrir hrun</a:t>
            </a:r>
            <a:endParaRPr lang="is-IS"/>
          </a:p>
        </p:txBody>
      </p:sp>
      <p:sp>
        <p:nvSpPr>
          <p:cNvPr id="7" name="Rectangle 6"/>
          <p:cNvSpPr>
            <a:spLocks noGrp="1" noChangeArrowheads="1"/>
          </p:cNvSpPr>
          <p:nvPr>
            <p:ph type="sldNum" sz="quarter" idx="12"/>
          </p:nvPr>
        </p:nvSpPr>
        <p:spPr>
          <a:ln/>
        </p:spPr>
        <p:txBody>
          <a:bodyPr/>
          <a:lstStyle>
            <a:lvl1pPr>
              <a:defRPr/>
            </a:lvl1pPr>
          </a:lstStyle>
          <a:p>
            <a:pPr>
              <a:defRPr/>
            </a:pPr>
            <a:fld id="{D8DC9B29-AA06-4E9E-85A1-99320594A25C}" type="slidenum">
              <a:rPr lang="is-IS"/>
              <a:pPr>
                <a:defRPr/>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63500"/>
            <a:ext cx="7777163"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s-IS" smtClean="0"/>
              <a:t>Click to edit Master title style</a:t>
            </a:r>
          </a:p>
        </p:txBody>
      </p:sp>
      <p:sp>
        <p:nvSpPr>
          <p:cNvPr id="1027" name="Rectangle 3"/>
          <p:cNvSpPr>
            <a:spLocks noGrp="1" noChangeArrowheads="1"/>
          </p:cNvSpPr>
          <p:nvPr>
            <p:ph type="body" idx="1"/>
          </p:nvPr>
        </p:nvSpPr>
        <p:spPr bwMode="auto">
          <a:xfrm>
            <a:off x="323850" y="1052513"/>
            <a:ext cx="856932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p>
        </p:txBody>
      </p:sp>
      <p:sp>
        <p:nvSpPr>
          <p:cNvPr id="23556" name="Rectangle 4"/>
          <p:cNvSpPr>
            <a:spLocks noGrp="1" noChangeArrowheads="1"/>
          </p:cNvSpPr>
          <p:nvPr>
            <p:ph type="dt" sz="half" idx="2"/>
          </p:nvPr>
        </p:nvSpPr>
        <p:spPr bwMode="auto">
          <a:xfrm>
            <a:off x="395288"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accent2"/>
                </a:solidFill>
              </a:defRPr>
            </a:lvl1pPr>
          </a:lstStyle>
          <a:p>
            <a:pPr>
              <a:defRPr/>
            </a:pPr>
            <a:r>
              <a:rPr lang="en-US" smtClean="0"/>
              <a:t>14. október 2011</a:t>
            </a:r>
            <a:endParaRPr lang="is-IS"/>
          </a:p>
        </p:txBody>
      </p:sp>
      <p:sp>
        <p:nvSpPr>
          <p:cNvPr id="23557" name="Rectangle 5"/>
          <p:cNvSpPr>
            <a:spLocks noGrp="1" noChangeArrowheads="1"/>
          </p:cNvSpPr>
          <p:nvPr>
            <p:ph type="ftr" sz="quarter" idx="3"/>
          </p:nvPr>
        </p:nvSpPr>
        <p:spPr bwMode="auto">
          <a:xfrm>
            <a:off x="3124200" y="6524625"/>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accent2"/>
                </a:solidFill>
              </a:defRPr>
            </a:lvl1pPr>
          </a:lstStyle>
          <a:p>
            <a:pPr>
              <a:defRPr/>
            </a:pPr>
            <a:r>
              <a:rPr lang="is-IS" smtClean="0"/>
              <a:t>Stefna SÍ fyrir hrun</a:t>
            </a:r>
            <a:endParaRPr lang="is-IS"/>
          </a:p>
        </p:txBody>
      </p:sp>
      <p:sp>
        <p:nvSpPr>
          <p:cNvPr id="23558" name="Rectangle 6"/>
          <p:cNvSpPr>
            <a:spLocks noGrp="1" noChangeArrowheads="1"/>
          </p:cNvSpPr>
          <p:nvPr>
            <p:ph type="sldNum" sz="quarter" idx="4"/>
          </p:nvPr>
        </p:nvSpPr>
        <p:spPr bwMode="auto">
          <a:xfrm>
            <a:off x="655320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accent2"/>
                </a:solidFill>
              </a:defRPr>
            </a:lvl1pPr>
          </a:lstStyle>
          <a:p>
            <a:pPr>
              <a:defRPr/>
            </a:pPr>
            <a:fld id="{24B28F35-178A-4C97-829E-96946FFB6989}" type="slidenum">
              <a:rPr lang="is-IS"/>
              <a:pPr>
                <a:defRPr/>
              </a:pPr>
              <a:t>‹#›</a:t>
            </a:fld>
            <a:endParaRPr lang="is-IS"/>
          </a:p>
        </p:txBody>
      </p:sp>
      <p:pic>
        <p:nvPicPr>
          <p:cNvPr id="1031" name="Picture 7" descr="SEDLOGR"/>
          <p:cNvPicPr>
            <a:picLocks noChangeAspect="1" noChangeArrowheads="1"/>
          </p:cNvPicPr>
          <p:nvPr userDrawn="1"/>
        </p:nvPicPr>
        <p:blipFill>
          <a:blip r:embed="rId17" cstate="print"/>
          <a:srcRect/>
          <a:stretch>
            <a:fillRect/>
          </a:stretch>
        </p:blipFill>
        <p:spPr bwMode="auto">
          <a:xfrm>
            <a:off x="8272463" y="115888"/>
            <a:ext cx="757237" cy="792162"/>
          </a:xfrm>
          <a:prstGeom prst="rect">
            <a:avLst/>
          </a:prstGeom>
          <a:solidFill>
            <a:schemeClr val="bg1"/>
          </a:solidFill>
          <a:ln w="9525">
            <a:noFill/>
            <a:miter lim="800000"/>
            <a:headEnd/>
            <a:tailEnd/>
          </a:ln>
        </p:spPr>
      </p:pic>
      <p:pic>
        <p:nvPicPr>
          <p:cNvPr id="1032" name="Picture 8"/>
          <p:cNvPicPr>
            <a:picLocks noChangeArrowheads="1"/>
          </p:cNvPicPr>
          <p:nvPr userDrawn="1"/>
        </p:nvPicPr>
        <p:blipFill>
          <a:blip r:embed="rId18" cstate="print"/>
          <a:srcRect/>
          <a:stretch>
            <a:fillRect/>
          </a:stretch>
        </p:blipFill>
        <p:spPr bwMode="auto">
          <a:xfrm>
            <a:off x="-4763" y="0"/>
            <a:ext cx="111126" cy="6858000"/>
          </a:xfrm>
          <a:prstGeom prst="rect">
            <a:avLst/>
          </a:prstGeom>
          <a:noFill/>
          <a:ln w="9525">
            <a:noFill/>
            <a:miter lim="800000"/>
            <a:headEnd/>
            <a:tailEnd/>
          </a:ln>
        </p:spPr>
      </p:pic>
      <p:sp>
        <p:nvSpPr>
          <p:cNvPr id="23561" name="Rectangle 9"/>
          <p:cNvSpPr>
            <a:spLocks noChangeArrowheads="1"/>
          </p:cNvSpPr>
          <p:nvPr userDrawn="1"/>
        </p:nvSpPr>
        <p:spPr bwMode="auto">
          <a:xfrm>
            <a:off x="323850" y="836613"/>
            <a:ext cx="7773988" cy="39687"/>
          </a:xfrm>
          <a:prstGeom prst="rect">
            <a:avLst/>
          </a:prstGeom>
          <a:gradFill rotWithShape="1">
            <a:gsLst>
              <a:gs pos="0">
                <a:srgbClr val="000080"/>
              </a:gs>
              <a:gs pos="100000">
                <a:srgbClr val="000080">
                  <a:gamma/>
                  <a:shade val="0"/>
                  <a:invGamma/>
                  <a:alpha val="0"/>
                </a:srgbClr>
              </a:gs>
            </a:gsLst>
            <a:lin ang="0" scaled="1"/>
          </a:gradFill>
          <a:ln w="9525">
            <a:noFill/>
            <a:miter lim="800000"/>
            <a:headEnd/>
            <a:tailEnd/>
          </a:ln>
          <a:effectLst/>
        </p:spPr>
        <p:txBody>
          <a:bodyPr wrap="none" anchor="ctr"/>
          <a:lstStyle/>
          <a:p>
            <a:pPr>
              <a:defRPr/>
            </a:pPr>
            <a:endParaRPr lang="is-IS"/>
          </a:p>
        </p:txBody>
      </p:sp>
    </p:spTree>
  </p:cSld>
  <p:clrMap bg1="lt1" tx1="dk1" bg2="lt2" tx2="dk2" accent1="accent1" accent2="accent2" accent3="accent3" accent4="accent4" accent5="accent5" accent6="accent6" hlink="hlink" folHlink="folHlink"/>
  <p:sldLayoutIdLst>
    <p:sldLayoutId id="2147483776"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iming>
    <p:tnLst>
      <p:par>
        <p:cTn id="1" dur="indefinite" restart="never" nodeType="tmRoot"/>
      </p:par>
    </p:tnLst>
  </p:timing>
  <p:hf hdr="0"/>
  <p:txStyles>
    <p:titleStyle>
      <a:lvl1pPr algn="l" rtl="0" eaLnBrk="0" fontAlgn="base" hangingPunct="0">
        <a:spcBef>
          <a:spcPct val="0"/>
        </a:spcBef>
        <a:spcAft>
          <a:spcPct val="0"/>
        </a:spcAft>
        <a:defRPr sz="3400" b="1">
          <a:solidFill>
            <a:schemeClr val="accent2"/>
          </a:solidFill>
          <a:latin typeface="+mj-lt"/>
          <a:ea typeface="+mj-ea"/>
          <a:cs typeface="+mj-cs"/>
        </a:defRPr>
      </a:lvl1pPr>
      <a:lvl2pPr algn="l" rtl="0" eaLnBrk="0" fontAlgn="base" hangingPunct="0">
        <a:spcBef>
          <a:spcPct val="0"/>
        </a:spcBef>
        <a:spcAft>
          <a:spcPct val="0"/>
        </a:spcAft>
        <a:defRPr sz="3400" b="1">
          <a:solidFill>
            <a:schemeClr val="accent2"/>
          </a:solidFill>
          <a:latin typeface="Arial" charset="0"/>
        </a:defRPr>
      </a:lvl2pPr>
      <a:lvl3pPr algn="l" rtl="0" eaLnBrk="0" fontAlgn="base" hangingPunct="0">
        <a:spcBef>
          <a:spcPct val="0"/>
        </a:spcBef>
        <a:spcAft>
          <a:spcPct val="0"/>
        </a:spcAft>
        <a:defRPr sz="3400" b="1">
          <a:solidFill>
            <a:schemeClr val="accent2"/>
          </a:solidFill>
          <a:latin typeface="Arial" charset="0"/>
        </a:defRPr>
      </a:lvl3pPr>
      <a:lvl4pPr algn="l" rtl="0" eaLnBrk="0" fontAlgn="base" hangingPunct="0">
        <a:spcBef>
          <a:spcPct val="0"/>
        </a:spcBef>
        <a:spcAft>
          <a:spcPct val="0"/>
        </a:spcAft>
        <a:defRPr sz="3400" b="1">
          <a:solidFill>
            <a:schemeClr val="accent2"/>
          </a:solidFill>
          <a:latin typeface="Arial" charset="0"/>
        </a:defRPr>
      </a:lvl4pPr>
      <a:lvl5pPr algn="l" rtl="0" eaLnBrk="0" fontAlgn="base" hangingPunct="0">
        <a:spcBef>
          <a:spcPct val="0"/>
        </a:spcBef>
        <a:spcAft>
          <a:spcPct val="0"/>
        </a:spcAft>
        <a:defRPr sz="3400" b="1">
          <a:solidFill>
            <a:schemeClr val="accent2"/>
          </a:solidFill>
          <a:latin typeface="Arial" charset="0"/>
        </a:defRPr>
      </a:lvl5pPr>
      <a:lvl6pPr marL="457200" algn="l" rtl="0" fontAlgn="base">
        <a:spcBef>
          <a:spcPct val="0"/>
        </a:spcBef>
        <a:spcAft>
          <a:spcPct val="0"/>
        </a:spcAft>
        <a:defRPr sz="3400" b="1">
          <a:solidFill>
            <a:schemeClr val="accent2"/>
          </a:solidFill>
          <a:latin typeface="Arial" charset="0"/>
        </a:defRPr>
      </a:lvl6pPr>
      <a:lvl7pPr marL="914400" algn="l" rtl="0" fontAlgn="base">
        <a:spcBef>
          <a:spcPct val="0"/>
        </a:spcBef>
        <a:spcAft>
          <a:spcPct val="0"/>
        </a:spcAft>
        <a:defRPr sz="3400" b="1">
          <a:solidFill>
            <a:schemeClr val="accent2"/>
          </a:solidFill>
          <a:latin typeface="Arial" charset="0"/>
        </a:defRPr>
      </a:lvl7pPr>
      <a:lvl8pPr marL="1371600" algn="l" rtl="0" fontAlgn="base">
        <a:spcBef>
          <a:spcPct val="0"/>
        </a:spcBef>
        <a:spcAft>
          <a:spcPct val="0"/>
        </a:spcAft>
        <a:defRPr sz="3400" b="1">
          <a:solidFill>
            <a:schemeClr val="accent2"/>
          </a:solidFill>
          <a:latin typeface="Arial" charset="0"/>
        </a:defRPr>
      </a:lvl8pPr>
      <a:lvl9pPr marL="1828800" algn="l" rtl="0" fontAlgn="base">
        <a:spcBef>
          <a:spcPct val="0"/>
        </a:spcBef>
        <a:spcAft>
          <a:spcPct val="0"/>
        </a:spcAft>
        <a:defRPr sz="3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700213"/>
            <a:ext cx="7993062" cy="1584325"/>
          </a:xfrm>
          <a:noFill/>
        </p:spPr>
        <p:txBody>
          <a:bodyPr/>
          <a:lstStyle/>
          <a:p>
            <a:pPr eaLnBrk="1" hangingPunct="1"/>
            <a:r>
              <a:rPr lang="en-US" dirty="0" smtClean="0"/>
              <a:t/>
            </a:r>
            <a:br>
              <a:rPr lang="en-US" dirty="0" smtClean="0"/>
            </a:br>
            <a:r>
              <a:rPr lang="en-US" dirty="0" err="1" smtClean="0"/>
              <a:t>Stefna</a:t>
            </a:r>
            <a:r>
              <a:rPr lang="en-US" dirty="0" smtClean="0"/>
              <a:t> </a:t>
            </a:r>
            <a:r>
              <a:rPr lang="en-US" dirty="0" err="1" smtClean="0"/>
              <a:t>Seðlabankans</a:t>
            </a:r>
            <a:r>
              <a:rPr lang="en-US" dirty="0" smtClean="0"/>
              <a:t> í </a:t>
            </a:r>
            <a:r>
              <a:rPr lang="en-US" dirty="0" err="1" smtClean="0"/>
              <a:t>aðdraganda</a:t>
            </a:r>
            <a:r>
              <a:rPr lang="en-US" dirty="0" smtClean="0"/>
              <a:t> </a:t>
            </a:r>
            <a:r>
              <a:rPr lang="en-US" dirty="0" err="1" smtClean="0"/>
              <a:t>hruns</a:t>
            </a:r>
            <a:r>
              <a:rPr lang="en-US" dirty="0" smtClean="0"/>
              <a:t> </a:t>
            </a:r>
            <a:r>
              <a:rPr lang="en-US" dirty="0" err="1" smtClean="0"/>
              <a:t>bankanna</a:t>
            </a:r>
            <a:endParaRPr lang="en-US" sz="4000" dirty="0" smtClean="0"/>
          </a:p>
        </p:txBody>
      </p:sp>
      <p:sp>
        <p:nvSpPr>
          <p:cNvPr id="3075" name="Rectangle 3"/>
          <p:cNvSpPr>
            <a:spLocks noGrp="1" noChangeArrowheads="1"/>
          </p:cNvSpPr>
          <p:nvPr>
            <p:ph type="subTitle" idx="1"/>
          </p:nvPr>
        </p:nvSpPr>
        <p:spPr>
          <a:xfrm>
            <a:off x="179388" y="4292600"/>
            <a:ext cx="8640762" cy="2304752"/>
          </a:xfrm>
          <a:noFill/>
        </p:spPr>
        <p:txBody>
          <a:bodyPr/>
          <a:lstStyle/>
          <a:p>
            <a:pPr eaLnBrk="1" hangingPunct="1"/>
            <a:r>
              <a:rPr lang="is-IS" dirty="0" smtClean="0"/>
              <a:t>Ásgeir Daníelsson, forstöðumaður rannsóknar- og spádeildar, </a:t>
            </a:r>
          </a:p>
          <a:p>
            <a:pPr eaLnBrk="1" hangingPunct="1"/>
            <a:r>
              <a:rPr lang="is-IS" dirty="0" smtClean="0"/>
              <a:t>Hagfræðisvið, Seðlabanki Íslands</a:t>
            </a:r>
          </a:p>
          <a:p>
            <a:pPr eaLnBrk="1" hangingPunct="1"/>
            <a:r>
              <a:rPr lang="is-IS" dirty="0" smtClean="0"/>
              <a:t>Málstofa hjá hagfræðideild Háskóla Íslands 14. október 2011</a:t>
            </a:r>
          </a:p>
          <a:p>
            <a:pPr eaLnBrk="1" hangingPunct="1"/>
            <a:r>
              <a:rPr lang="is-IS" dirty="0" smtClean="0"/>
              <a:t>-</a:t>
            </a:r>
            <a:r>
              <a:rPr lang="is-IS" sz="2000" b="1" dirty="0" smtClean="0">
                <a:solidFill>
                  <a:schemeClr val="tx2"/>
                </a:solidFill>
              </a:rPr>
              <a:t>Skoðanir sem fram koma í þessu erindi eru alfarið á mína ábyrgð en ekki</a:t>
            </a:r>
          </a:p>
          <a:p>
            <a:pPr eaLnBrk="1" hangingPunct="1"/>
            <a:r>
              <a:rPr lang="is-IS" sz="2000" b="1" dirty="0">
                <a:solidFill>
                  <a:schemeClr val="tx2"/>
                </a:solidFill>
              </a:rPr>
              <a:t> </a:t>
            </a:r>
            <a:r>
              <a:rPr lang="is-IS" sz="2000" b="1" dirty="0" smtClean="0">
                <a:solidFill>
                  <a:schemeClr val="tx2"/>
                </a:solidFill>
              </a:rPr>
              <a:t> Seðlabankans.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10</a:t>
            </a:fld>
            <a:endParaRPr lang="is-IS" smtClean="0"/>
          </a:p>
        </p:txBody>
      </p:sp>
      <p:sp>
        <p:nvSpPr>
          <p:cNvPr id="4101" name="Rectangle 2"/>
          <p:cNvSpPr>
            <a:spLocks noGrp="1" noChangeArrowheads="1"/>
          </p:cNvSpPr>
          <p:nvPr>
            <p:ph type="title"/>
          </p:nvPr>
        </p:nvSpPr>
        <p:spPr/>
        <p:txBody>
          <a:bodyPr/>
          <a:lstStyle/>
          <a:p>
            <a:pPr eaLnBrk="1" hangingPunct="1"/>
            <a:r>
              <a:rPr lang="en-GB" sz="2600" dirty="0" err="1"/>
              <a:t>Enn</a:t>
            </a:r>
            <a:r>
              <a:rPr lang="en-GB" sz="2600" dirty="0"/>
              <a:t> um </a:t>
            </a:r>
            <a:r>
              <a:rPr lang="en-GB" sz="2600" dirty="0" err="1"/>
              <a:t>gjaldeyrisvarasjóðinn</a:t>
            </a:r>
            <a:endParaRPr lang="en-GB" sz="2600" dirty="0" smtClean="0"/>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000" dirty="0"/>
              <a:t>RNA fjallar ítarlega um misheppnaða viðleitni stjórnvalda til að efla </a:t>
            </a:r>
            <a:r>
              <a:rPr lang="is-IS" sz="2000" dirty="0" smtClean="0"/>
              <a:t>gjaldeyrisforðann </a:t>
            </a:r>
            <a:r>
              <a:rPr lang="is-IS" sz="2000" dirty="0"/>
              <a:t>á árinu </a:t>
            </a:r>
            <a:r>
              <a:rPr lang="is-IS" sz="2000" dirty="0" smtClean="0"/>
              <a:t>2008.</a:t>
            </a:r>
          </a:p>
          <a:p>
            <a:pPr eaLnBrk="1" hangingPunct="1"/>
            <a:r>
              <a:rPr lang="is-IS" sz="2000" dirty="0" smtClean="0"/>
              <a:t>Þegar horft er í baksýnisspegilinn er augljóst </a:t>
            </a:r>
            <a:r>
              <a:rPr lang="is-IS" sz="2000" dirty="0"/>
              <a:t>að skynsamlegasta stefnan hefði verið að lýsa því yfir að Seðlabankinn og stjórnvöld gætu ekki staðið á bak við bankakerfi sem ætti eignir og skuldir erlendis sem næmu helming af VLF eða meir. (Í lok árs 2005 voru skammtímaskuldir innlánsstofnana 43,5% af </a:t>
            </a:r>
            <a:r>
              <a:rPr lang="is-IS" sz="2000" dirty="0" smtClean="0"/>
              <a:t>VLF).</a:t>
            </a:r>
          </a:p>
          <a:p>
            <a:pPr eaLnBrk="1" hangingPunct="1"/>
            <a:r>
              <a:rPr lang="is-IS" sz="2000" dirty="0" smtClean="0"/>
              <a:t>Stjórnvöld hefðu átt að miða uppbyggingu gjaldeyrisforða við þetta.</a:t>
            </a:r>
          </a:p>
          <a:p>
            <a:pPr eaLnBrk="1" hangingPunct="1"/>
            <a:r>
              <a:rPr lang="is-IS" sz="2000" dirty="0"/>
              <a:t>Fitch Ratings benti á hættuna af of stóru bankakerfi í febrúar </a:t>
            </a:r>
            <a:r>
              <a:rPr lang="is-IS" sz="2000" dirty="0" smtClean="0"/>
              <a:t>2006. Vissulega </a:t>
            </a:r>
            <a:r>
              <a:rPr lang="is-IS" sz="2000" dirty="0"/>
              <a:t>má segja að vandamálið </a:t>
            </a:r>
            <a:r>
              <a:rPr lang="is-IS" sz="2000" dirty="0" smtClean="0"/>
              <a:t>sé </a:t>
            </a:r>
            <a:r>
              <a:rPr lang="is-IS" sz="2000" dirty="0"/>
              <a:t>augljósara í dag en það </a:t>
            </a:r>
            <a:r>
              <a:rPr lang="is-IS" sz="2000" dirty="0" smtClean="0"/>
              <a:t>var á árunum </a:t>
            </a:r>
            <a:r>
              <a:rPr lang="is-IS" sz="2000" dirty="0"/>
              <a:t>2006 og </a:t>
            </a:r>
            <a:r>
              <a:rPr lang="is-IS" sz="2000" dirty="0" smtClean="0"/>
              <a:t>2007.</a:t>
            </a:r>
          </a:p>
          <a:p>
            <a:pPr eaLnBrk="1" hangingPunct="1"/>
            <a:r>
              <a:rPr lang="is-IS" sz="2000" dirty="0" smtClean="0"/>
              <a:t>Íslensk stjórnvöld – og íslenska þjóðin – voru heppin að viðleitni þeirra til að efla gjaldeyrisforðann gekki jafn illa og raun ber vitni.</a:t>
            </a:r>
          </a:p>
          <a:p>
            <a:pPr eaLnBrk="1" hangingPunct="1"/>
            <a:r>
              <a:rPr lang="is-IS" sz="2000" dirty="0"/>
              <a:t>RNA bendir réttilega á að efling Íslands sem fjármálamiðstöðvar var á stefnuskrá sitjandi ríkisstjórnar. Þetta endurspeglar viðhorf til bankanna á þessum tíma. Hefðu sjálfstæður og faglegur Seðlabanki og FME getað stoppað útrás bankanna við þessi </a:t>
            </a:r>
            <a:r>
              <a:rPr lang="is-IS" sz="2000" dirty="0" smtClean="0"/>
              <a:t>skilyrði?</a:t>
            </a:r>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1815068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11</a:t>
            </a:fld>
            <a:endParaRPr lang="is-IS" smtClean="0"/>
          </a:p>
        </p:txBody>
      </p:sp>
      <p:sp>
        <p:nvSpPr>
          <p:cNvPr id="4101" name="Rectangle 2"/>
          <p:cNvSpPr>
            <a:spLocks noGrp="1" noChangeArrowheads="1"/>
          </p:cNvSpPr>
          <p:nvPr>
            <p:ph type="title"/>
          </p:nvPr>
        </p:nvSpPr>
        <p:spPr/>
        <p:txBody>
          <a:bodyPr/>
          <a:lstStyle/>
          <a:p>
            <a:pPr eaLnBrk="1" hangingPunct="1"/>
            <a:r>
              <a:rPr lang="en-GB" sz="2600" dirty="0" err="1" smtClean="0"/>
              <a:t>Hvað</a:t>
            </a:r>
            <a:r>
              <a:rPr lang="en-GB" sz="2600" dirty="0" smtClean="0"/>
              <a:t> </a:t>
            </a:r>
            <a:r>
              <a:rPr lang="en-GB" sz="2600" dirty="0" err="1" smtClean="0"/>
              <a:t>gerði</a:t>
            </a:r>
            <a:r>
              <a:rPr lang="en-GB" sz="2600" dirty="0" smtClean="0"/>
              <a:t> SÍ í </a:t>
            </a:r>
            <a:r>
              <a:rPr lang="en-GB" sz="2600" dirty="0" err="1" smtClean="0"/>
              <a:t>gjaldeyrismálunum</a:t>
            </a:r>
            <a:r>
              <a:rPr lang="en-GB" sz="2600" dirty="0"/>
              <a:t>?</a:t>
            </a:r>
            <a:endParaRPr lang="en-GB" sz="2600" dirty="0" smtClean="0"/>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1900" dirty="0" smtClean="0">
                <a:solidFill>
                  <a:schemeClr val="accent2"/>
                </a:solidFill>
              </a:rPr>
              <a:t>SÍ notaði mjög lítið af gjaldeyrisforðanum. Að hluta til var það heppni.</a:t>
            </a:r>
          </a:p>
          <a:p>
            <a:pPr lvl="1"/>
            <a:r>
              <a:rPr lang="is-IS" sz="1600" dirty="0" smtClean="0">
                <a:ea typeface="+mn-ea"/>
                <a:cs typeface="+mn-cs"/>
              </a:rPr>
              <a:t>Á árinu 2008 seldi SÍ gjaldeyri fyrir 49 ma.kr. til að styrkja gengið.</a:t>
            </a:r>
          </a:p>
          <a:p>
            <a:pPr lvl="1"/>
            <a:r>
              <a:rPr lang="is-IS" sz="1600" dirty="0" smtClean="0">
                <a:ea typeface="+mn-ea"/>
                <a:cs typeface="+mn-cs"/>
              </a:rPr>
              <a:t>29. september 2008 var ákveðið að leggja Glitni til 600 m. evra (86 ma.kr. eða tæplega fjórðungur forðans) gegn 75% eignarhlut í bankanum. Íslenska bankakerfið féll áður en stjórn Glitnis náði að afgreiða málið.</a:t>
            </a:r>
          </a:p>
          <a:p>
            <a:pPr eaLnBrk="1" hangingPunct="1"/>
            <a:r>
              <a:rPr lang="is-IS" sz="1900" dirty="0" smtClean="0">
                <a:solidFill>
                  <a:schemeClr val="accent2"/>
                </a:solidFill>
              </a:rPr>
              <a:t>Íslensku bankana skorti gjaldeyri til að greiða af skuldbindingum erlendis. SÍ þjónustaði þessa banka með lánum í krónum sem þeir notuðu til að kaupa gjaldeyri.</a:t>
            </a:r>
          </a:p>
          <a:p>
            <a:pPr eaLnBrk="1" hangingPunct="1"/>
            <a:r>
              <a:rPr lang="is-IS" sz="1900" dirty="0" smtClean="0"/>
              <a:t>Við lok ársins 2007 námu veðlán og daglán SÍ 308 ma.kr. en fóru upp í 500 ma.kr. á árinu 2008.</a:t>
            </a:r>
          </a:p>
          <a:p>
            <a:pPr eaLnBrk="1" hangingPunct="1"/>
            <a:r>
              <a:rPr lang="is-IS" sz="1900" dirty="0" smtClean="0"/>
              <a:t>Mikil eftirspurn eftir gjaldeyri olli því að krónan lækkaði hratt. Auk þess að selja gjaldeyri fyrir 49 ma.kr. ákvað SÍ að gefa út innstæðubréf fyrir 75 ma.kr. í apríl 2008 og aftur í júní 2008. Ríkissjóður gaf einnig út ríkisbréf fyrir 86 ma.kr.</a:t>
            </a:r>
          </a:p>
          <a:p>
            <a:pPr eaLnBrk="1" hangingPunct="1"/>
            <a:r>
              <a:rPr lang="is-IS" sz="1900" dirty="0" smtClean="0">
                <a:solidFill>
                  <a:schemeClr val="accent2"/>
                </a:solidFill>
              </a:rPr>
              <a:t>Tilgangurinn með þessum útgáfum var að skapa krónueignir sem gætu freistað erlendra fjárfesta sem voru hættir að treysta íslensku bönkunum.</a:t>
            </a:r>
          </a:p>
          <a:p>
            <a:pPr eaLnBrk="1" hangingPunct="1"/>
            <a:r>
              <a:rPr lang="is-IS" sz="1900" dirty="0" smtClean="0"/>
              <a:t>Er sennilegt að þessi stefna hafi verið sú besta? Gæti verið að það hefði verið betra að lána bönkunum meir af gjaldeyrisforðanum beint? </a:t>
            </a:r>
          </a:p>
          <a:p>
            <a:pPr eaLnBrk="1" hangingPunct="1"/>
            <a:r>
              <a:rPr lang="is-IS" sz="1900" dirty="0" smtClean="0"/>
              <a:t>Svörin við þessum spurningum velta á mati á líkum þess að bankarnir gætu lifað af.</a:t>
            </a:r>
            <a:endParaRPr lang="is-IS" sz="1900" dirty="0" smtClean="0">
              <a:solidFill>
                <a:schemeClr val="accent2"/>
              </a:solidFill>
            </a:endParaRPr>
          </a:p>
          <a:p>
            <a:pPr eaLnBrk="1" hangingPunct="1"/>
            <a:endParaRPr lang="is-IS" sz="2000" dirty="0" smtClean="0">
              <a:solidFill>
                <a:schemeClr val="accent2"/>
              </a:solidFill>
              <a:latin typeface="+mn-lt"/>
              <a:ea typeface="+mn-ea"/>
              <a:cs typeface="+mn-cs"/>
            </a:endParaRPr>
          </a:p>
          <a:p>
            <a:pPr eaLnBrk="1" hangingPunct="1"/>
            <a:endParaRPr lang="en-US" sz="16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4130161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12</a:t>
            </a:fld>
            <a:endParaRPr lang="is-IS" smtClean="0"/>
          </a:p>
        </p:txBody>
      </p:sp>
      <p:sp>
        <p:nvSpPr>
          <p:cNvPr id="4101" name="Rectangle 2"/>
          <p:cNvSpPr>
            <a:spLocks noGrp="1" noChangeArrowheads="1"/>
          </p:cNvSpPr>
          <p:nvPr>
            <p:ph type="title"/>
          </p:nvPr>
        </p:nvSpPr>
        <p:spPr/>
        <p:txBody>
          <a:bodyPr/>
          <a:lstStyle/>
          <a:p>
            <a:pPr eaLnBrk="1" hangingPunct="1"/>
            <a:r>
              <a:rPr lang="en-GB" sz="2400" dirty="0" err="1" smtClean="0"/>
              <a:t>Gagnrýni</a:t>
            </a:r>
            <a:r>
              <a:rPr lang="en-GB" sz="2400" dirty="0" smtClean="0"/>
              <a:t> á </a:t>
            </a:r>
            <a:r>
              <a:rPr lang="en-GB" sz="2400" dirty="0" err="1" smtClean="0"/>
              <a:t>vaxtastefnu</a:t>
            </a:r>
            <a:r>
              <a:rPr lang="en-GB" sz="2400" dirty="0" smtClean="0"/>
              <a:t> SÍ – </a:t>
            </a:r>
            <a:r>
              <a:rPr lang="en-GB" sz="2400" dirty="0" err="1" smtClean="0"/>
              <a:t>vaxtamunaviðskipti</a:t>
            </a:r>
            <a:endParaRPr lang="en-GB" sz="2400" dirty="0" smtClean="0"/>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000" dirty="0" smtClean="0">
                <a:solidFill>
                  <a:schemeClr val="accent2"/>
                </a:solidFill>
                <a:latin typeface="+mn-lt"/>
                <a:ea typeface="+mn-ea"/>
                <a:cs typeface="+mn-cs"/>
              </a:rPr>
              <a:t>Undanfarið hafa nokkrir aðilar gagnrýnt SÍ fyrir að hafa hækkað vexti of mikið fyrir hrun.</a:t>
            </a:r>
          </a:p>
          <a:p>
            <a:pPr eaLnBrk="1" hangingPunct="1"/>
            <a:r>
              <a:rPr lang="is-IS" sz="2000" dirty="0" smtClean="0"/>
              <a:t>Kjarninn í röksemdafærslunni er að þessar vaxtahækkanir hafi skapað forsendur fyrir vaxtamunaviðskiptum sem hafi verið drifkraftur þenslu og verðbólgu.</a:t>
            </a:r>
          </a:p>
          <a:p>
            <a:pPr eaLnBrk="1" hangingPunct="1"/>
            <a:r>
              <a:rPr lang="is-IS" sz="2000" dirty="0" smtClean="0">
                <a:solidFill>
                  <a:schemeClr val="accent2"/>
                </a:solidFill>
                <a:latin typeface="+mn-lt"/>
                <a:ea typeface="+mn-ea"/>
                <a:cs typeface="+mn-cs"/>
              </a:rPr>
              <a:t>Maður þarf svolítið að passa sig þessa dagana varðandi orðið vaxtamunaviðskipti.</a:t>
            </a:r>
          </a:p>
          <a:p>
            <a:pPr eaLnBrk="1" hangingPunct="1"/>
            <a:r>
              <a:rPr lang="is-IS" sz="2000" dirty="0" smtClean="0"/>
              <a:t>Ég ætla að nota þetta orð yfir fjármagn í eigu erlendra aðila sem kom til Íslands og var fjárfest eða lánað í íslenskum krónum. </a:t>
            </a:r>
          </a:p>
          <a:p>
            <a:pPr eaLnBrk="1" hangingPunct="1"/>
            <a:r>
              <a:rPr lang="is-IS" sz="2000" dirty="0" smtClean="0"/>
              <a:t>Úgáfa svokallaðra jöklabréfa hófst í ágúst árið 2005. Það eru til upplýsingar um þessar útgáfur (frá Bloomberg).</a:t>
            </a:r>
          </a:p>
          <a:p>
            <a:pPr eaLnBrk="1" hangingPunct="1"/>
            <a:r>
              <a:rPr lang="is-IS" sz="2000" dirty="0" smtClean="0"/>
              <a:t>Það er talið líklegt að mest af tekjunum af þessum útgáfum hafi verið flutt til Íslands til að verja stöðuna fyrir gengisáhættunni. Mest var lánað til bankanna.</a:t>
            </a:r>
          </a:p>
          <a:p>
            <a:pPr eaLnBrk="1" hangingPunct="1"/>
            <a:r>
              <a:rPr lang="is-IS" sz="2000" dirty="0" smtClean="0"/>
              <a:t>Það er sjálfsagt eitthvað af öðrum fjárfestingum erlendra aðila í krónum en sennilega ekki mikið af lánum eða kaupum af skuldabréfum.</a:t>
            </a:r>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363184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sz="quarter"/>
          </p:nvPr>
        </p:nvSpPr>
        <p:spPr/>
        <p:txBody>
          <a:bodyPr/>
          <a:lstStyle/>
          <a:p>
            <a:r>
              <a:rPr lang="is-IS" sz="2400" dirty="0" smtClean="0"/>
              <a:t>Krónueignir erlendra aðila og jöklabréf</a:t>
            </a:r>
            <a:endParaRPr lang="en-US" sz="2400" dirty="0"/>
          </a:p>
        </p:txBody>
      </p:sp>
      <p:sp>
        <p:nvSpPr>
          <p:cNvPr id="4" name="Date Placeholder 3"/>
          <p:cNvSpPr>
            <a:spLocks noGrp="1"/>
          </p:cNvSpPr>
          <p:nvPr>
            <p:ph type="dt" sz="half" idx="10"/>
          </p:nvPr>
        </p:nvSpPr>
        <p:spPr/>
        <p:txBody>
          <a:bodyPr/>
          <a:lstStyle/>
          <a:p>
            <a:pPr>
              <a:defRPr/>
            </a:pPr>
            <a:r>
              <a:rPr lang="en-US" smtClean="0"/>
              <a:t>14. október 2011</a:t>
            </a:r>
            <a:endParaRPr lang="is-IS"/>
          </a:p>
        </p:txBody>
      </p:sp>
      <p:sp>
        <p:nvSpPr>
          <p:cNvPr id="5" name="Footer Placeholder 4"/>
          <p:cNvSpPr>
            <a:spLocks noGrp="1"/>
          </p:cNvSpPr>
          <p:nvPr>
            <p:ph type="ftr" sz="quarter" idx="11"/>
          </p:nvPr>
        </p:nvSpPr>
        <p:spPr/>
        <p:txBody>
          <a:bodyPr/>
          <a:lstStyle/>
          <a:p>
            <a:pPr>
              <a:defRPr/>
            </a:pPr>
            <a:r>
              <a:rPr lang="is-IS" smtClean="0"/>
              <a:t>Stefna SÍ fyrir hrun</a:t>
            </a:r>
            <a:endParaRPr lang="is-IS"/>
          </a:p>
        </p:txBody>
      </p:sp>
      <p:sp>
        <p:nvSpPr>
          <p:cNvPr id="6" name="Slide Number Placeholder 5"/>
          <p:cNvSpPr>
            <a:spLocks noGrp="1"/>
          </p:cNvSpPr>
          <p:nvPr>
            <p:ph type="sldNum" sz="quarter" idx="12"/>
          </p:nvPr>
        </p:nvSpPr>
        <p:spPr/>
        <p:txBody>
          <a:bodyPr/>
          <a:lstStyle/>
          <a:p>
            <a:pPr>
              <a:defRPr/>
            </a:pPr>
            <a:fld id="{5017D148-A235-4401-815E-FB25719491FA}" type="slidenum">
              <a:rPr lang="is-IS" smtClean="0"/>
              <a:pPr>
                <a:defRPr/>
              </a:pPr>
              <a:t>13</a:t>
            </a:fld>
            <a:endParaRPr lang="is-IS"/>
          </a:p>
        </p:txBody>
      </p:sp>
      <p:sp>
        <p:nvSpPr>
          <p:cNvPr id="8" name="Content Placeholder 7"/>
          <p:cNvSpPr>
            <a:spLocks noGrp="1"/>
          </p:cNvSpPr>
          <p:nvPr>
            <p:ph sz="quarter" idx="2"/>
          </p:nvPr>
        </p:nvSpPr>
        <p:spPr/>
        <p:txBody>
          <a:bodyPr/>
          <a:lstStyle/>
          <a:p>
            <a:endParaRPr lang="en-US"/>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3850" y="863466"/>
            <a:ext cx="6624414" cy="284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84713" y="3927140"/>
            <a:ext cx="4208462" cy="242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bwMode="auto">
          <a:xfrm>
            <a:off x="323850" y="3925191"/>
            <a:ext cx="4208463" cy="243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53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14</a:t>
            </a:fld>
            <a:endParaRPr lang="is-IS" smtClean="0"/>
          </a:p>
        </p:txBody>
      </p:sp>
      <p:sp>
        <p:nvSpPr>
          <p:cNvPr id="4101" name="Rectangle 2"/>
          <p:cNvSpPr>
            <a:spLocks noGrp="1" noChangeArrowheads="1"/>
          </p:cNvSpPr>
          <p:nvPr>
            <p:ph type="title"/>
          </p:nvPr>
        </p:nvSpPr>
        <p:spPr/>
        <p:txBody>
          <a:bodyPr/>
          <a:lstStyle/>
          <a:p>
            <a:pPr eaLnBrk="1" hangingPunct="1"/>
            <a:r>
              <a:rPr lang="en-GB" sz="2400" dirty="0" err="1" smtClean="0"/>
              <a:t>Almennt</a:t>
            </a:r>
            <a:r>
              <a:rPr lang="en-GB" sz="2400" dirty="0" smtClean="0"/>
              <a:t> um </a:t>
            </a:r>
            <a:r>
              <a:rPr lang="en-GB" sz="2400" dirty="0" err="1" smtClean="0"/>
              <a:t>vaxtamunaviðskipti</a:t>
            </a:r>
            <a:r>
              <a:rPr lang="en-GB" sz="2400" dirty="0" smtClean="0"/>
              <a:t> </a:t>
            </a:r>
            <a:r>
              <a:rPr lang="en-GB" sz="2400" dirty="0" err="1" smtClean="0"/>
              <a:t>og</a:t>
            </a:r>
            <a:r>
              <a:rPr lang="en-GB" sz="2400" dirty="0" smtClean="0"/>
              <a:t> </a:t>
            </a:r>
            <a:r>
              <a:rPr lang="en-GB" sz="2400" dirty="0" err="1" smtClean="0"/>
              <a:t>fjármagnsflæði</a:t>
            </a:r>
            <a:r>
              <a:rPr lang="en-GB" sz="2400" dirty="0" smtClean="0"/>
              <a:t> I</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000" dirty="0" smtClean="0"/>
              <a:t>Það getur verið slæmt ef mikið af mjög kviku fé leitar til tiltekins lands. Ástæðan er annars vegar að það getur leitt til óæskilegrar hækkunar á gengi myntarinnar og hins vegar að fjármálakerfið á erfitt með að nýta þetta fé skynsamlega vegna þess hversu kvikt það er. </a:t>
            </a:r>
          </a:p>
          <a:p>
            <a:pPr eaLnBrk="1" hangingPunct="1"/>
            <a:r>
              <a:rPr lang="is-IS" sz="2000" dirty="0" smtClean="0"/>
              <a:t>Brasilía lenti nýverið í þessu þegar vextir voru hækkaðir í ljósi uppgangs í efnahagslífi landsins. Þar var gripið til aðgerða gegn slíku innstreymi fjár. Fjárfestar hafa líka flutt mikið fé til Sviss og Japan þrátt fyrir að vextir í þessum löndum séu mjög lágir og hafa stjórnvöld Sviss gripið til aðgerða til að draga úr áhrifum þessa innstreymis á gengið.</a:t>
            </a:r>
          </a:p>
          <a:p>
            <a:pPr eaLnBrk="1" hangingPunct="1"/>
            <a:r>
              <a:rPr lang="is-IS" sz="2000" dirty="0"/>
              <a:t>Þ</a:t>
            </a:r>
            <a:r>
              <a:rPr lang="is-IS" sz="2000" dirty="0" smtClean="0"/>
              <a:t>að vandamál að fjármagn í landinu er kvikt hefur enga beina tengingu við þá mynt sem við er miðað. (Þetta breytist að vísu þegar fjármagnshöft eru sett á.).</a:t>
            </a:r>
          </a:p>
          <a:p>
            <a:pPr eaLnBrk="1" hangingPunct="1"/>
            <a:r>
              <a:rPr lang="is-IS" sz="2000" dirty="0" smtClean="0"/>
              <a:t>Það gleymist líka oft þegar fjármálakreppur eru til umræðu að þegar gengið hrynur eru það ekki bara útlendingar sem forða sér. Innlendir aðilar sem það geta gera það auðvitað líka.</a:t>
            </a:r>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2715837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15</a:t>
            </a:fld>
            <a:endParaRPr lang="is-IS" smtClean="0"/>
          </a:p>
        </p:txBody>
      </p:sp>
      <p:sp>
        <p:nvSpPr>
          <p:cNvPr id="4101" name="Rectangle 2"/>
          <p:cNvSpPr>
            <a:spLocks noGrp="1" noChangeArrowheads="1"/>
          </p:cNvSpPr>
          <p:nvPr>
            <p:ph type="title"/>
          </p:nvPr>
        </p:nvSpPr>
        <p:spPr>
          <a:xfrm>
            <a:off x="323850" y="63500"/>
            <a:ext cx="7920558" cy="701675"/>
          </a:xfrm>
        </p:spPr>
        <p:txBody>
          <a:bodyPr/>
          <a:lstStyle/>
          <a:p>
            <a:pPr eaLnBrk="1" hangingPunct="1"/>
            <a:r>
              <a:rPr lang="en-GB" sz="2400" dirty="0" err="1"/>
              <a:t>Almennt</a:t>
            </a:r>
            <a:r>
              <a:rPr lang="en-GB" sz="2400" dirty="0"/>
              <a:t> um </a:t>
            </a:r>
            <a:r>
              <a:rPr lang="en-GB" sz="2400" dirty="0" err="1"/>
              <a:t>vaxtamunaviðskipti</a:t>
            </a:r>
            <a:r>
              <a:rPr lang="en-GB" sz="2400" dirty="0"/>
              <a:t> </a:t>
            </a:r>
            <a:r>
              <a:rPr lang="en-GB" sz="2400" dirty="0" err="1"/>
              <a:t>og</a:t>
            </a:r>
            <a:r>
              <a:rPr lang="en-GB" sz="2400" dirty="0"/>
              <a:t> </a:t>
            </a:r>
            <a:r>
              <a:rPr lang="en-GB" sz="2400" dirty="0" err="1" smtClean="0"/>
              <a:t>fjármagnsflæði</a:t>
            </a:r>
            <a:r>
              <a:rPr lang="en-GB" sz="2400" dirty="0" smtClean="0"/>
              <a:t> II</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000" dirty="0" smtClean="0"/>
              <a:t>Einn gagnrýnandi vaxtastefnu SÍ fyrir hrun, sem er mjög vel að sér í hagfræði, tók þannig til orða: „Venjuleg fyrirtæki á Íslandi höfðu bara tvo kosti: að samþykkja að drápsklyfjar tveggja tölustafa vaxta sem í reynd fluttu fjármagn út úr íslenska hagkerfinu eða að flytja sig yfir í lán í erlendri mynt sem bankarnir buðu en með því samþykktu þau algjörlega óásættanlega gengsiáhættu.“</a:t>
            </a:r>
          </a:p>
          <a:p>
            <a:pPr eaLnBrk="1" hangingPunct="1"/>
            <a:r>
              <a:rPr lang="is-IS" sz="2000" dirty="0" smtClean="0"/>
              <a:t>Það mikill þungi í </a:t>
            </a:r>
            <a:r>
              <a:rPr lang="is-IS" sz="2000" dirty="0"/>
              <a:t>þessum orðum </a:t>
            </a:r>
            <a:r>
              <a:rPr lang="is-IS" sz="2000" dirty="0" smtClean="0"/>
              <a:t>en lítið af hagfræði.</a:t>
            </a:r>
          </a:p>
          <a:p>
            <a:pPr eaLnBrk="1" hangingPunct="1"/>
            <a:r>
              <a:rPr lang="is-IS" sz="2000" dirty="0" smtClean="0"/>
              <a:t>Það eru mörg fyrirtæki á Íslandi sem eru með eðlilegar áhættuvarnir gegn gengisáhættu. Útflutningsfyrirtæki </a:t>
            </a:r>
            <a:r>
              <a:rPr lang="is-IS" sz="2000" b="1" dirty="0" smtClean="0"/>
              <a:t>eiga að </a:t>
            </a:r>
            <a:r>
              <a:rPr lang="is-IS" sz="2000" dirty="0" smtClean="0"/>
              <a:t>verja sig gegn gengisáhættu í tekjum sínum með því að taka gengisbundin lán. Það hafa íslensk útflutningsfyrirtæki einnig gert.</a:t>
            </a:r>
          </a:p>
          <a:p>
            <a:pPr eaLnBrk="1" hangingPunct="1"/>
            <a:r>
              <a:rPr lang="is-IS" sz="2000" dirty="0" smtClean="0"/>
              <a:t>Einföld hagfræði segir að mikilli gengisáhættu hljóti að fylgja mikill vaxtamunur.</a:t>
            </a:r>
          </a:p>
          <a:p>
            <a:pPr eaLnBrk="1" hangingPunct="1"/>
            <a:r>
              <a:rPr lang="is-IS" sz="2000" dirty="0" smtClean="0"/>
              <a:t>Það er rétt að margir tóku mikls gengisáhættu fyrir hrun. Hluti af þessari áhættu var óvarin gengisáhætta. (Lífeyrissjóðirnir voru reyndar duglegir að kaupa skammtíma gengisvarnir fyrir erlendar stöður sem þeir þurfa að nota eftir mörg ár.)</a:t>
            </a:r>
          </a:p>
          <a:p>
            <a:pPr eaLnBrk="1" hangingPunct="1"/>
            <a:r>
              <a:rPr lang="is-IS" sz="2000" dirty="0"/>
              <a:t>E</a:t>
            </a:r>
            <a:r>
              <a:rPr lang="is-IS" sz="2000" dirty="0" smtClean="0"/>
              <a:t>rlendir útgáfuaðilar jöklabréfa voru einnig duglegir að kaupa gengisvarnir enda óvarin gengisáhætta þeirra væntanlega „algjörlega óásættanleg“.</a:t>
            </a:r>
            <a:endParaRPr lang="en-US" sz="2000" dirty="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2379990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16</a:t>
            </a:fld>
            <a:endParaRPr lang="is-IS" smtClean="0"/>
          </a:p>
        </p:txBody>
      </p:sp>
      <p:sp>
        <p:nvSpPr>
          <p:cNvPr id="4101" name="Rectangle 2"/>
          <p:cNvSpPr>
            <a:spLocks noGrp="1" noChangeArrowheads="1"/>
          </p:cNvSpPr>
          <p:nvPr>
            <p:ph type="title"/>
          </p:nvPr>
        </p:nvSpPr>
        <p:spPr>
          <a:xfrm>
            <a:off x="323850" y="63500"/>
            <a:ext cx="7920558" cy="701675"/>
          </a:xfrm>
        </p:spPr>
        <p:txBody>
          <a:bodyPr/>
          <a:lstStyle/>
          <a:p>
            <a:pPr eaLnBrk="1" hangingPunct="1"/>
            <a:r>
              <a:rPr lang="en-GB" sz="2400" dirty="0" err="1"/>
              <a:t>Almennt</a:t>
            </a:r>
            <a:r>
              <a:rPr lang="en-GB" sz="2400" dirty="0"/>
              <a:t> um </a:t>
            </a:r>
            <a:r>
              <a:rPr lang="en-GB" sz="2400" dirty="0" err="1"/>
              <a:t>vaxtamunaviðskipti</a:t>
            </a:r>
            <a:r>
              <a:rPr lang="en-GB" sz="2400" dirty="0"/>
              <a:t> </a:t>
            </a:r>
            <a:r>
              <a:rPr lang="en-GB" sz="2400" dirty="0" err="1"/>
              <a:t>og</a:t>
            </a:r>
            <a:r>
              <a:rPr lang="en-GB" sz="2400" dirty="0"/>
              <a:t> </a:t>
            </a:r>
            <a:r>
              <a:rPr lang="en-GB" sz="2400" dirty="0" err="1" smtClean="0"/>
              <a:t>fjármagnsflæði</a:t>
            </a:r>
            <a:r>
              <a:rPr lang="en-GB" sz="2400" dirty="0" smtClean="0"/>
              <a:t> III</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200" dirty="0" smtClean="0"/>
              <a:t>Ef aðilar í hagkerfi skulda aðilum sem búa í hagkerfi með aðra mynt þá er til staðar gengisáhætta. (Það sama á auðvitað við ef hagkerfið er í hreinum plús, Noregur.)</a:t>
            </a:r>
          </a:p>
          <a:p>
            <a:pPr eaLnBrk="1" hangingPunct="1"/>
            <a:r>
              <a:rPr lang="is-IS" sz="2200" dirty="0" smtClean="0"/>
              <a:t>Ef lánin eru í mynt lántökulandsins (BNA og nokkur fleiri stór ríki) þá tekur lánveitandinn (t.d. Kína eða Japan) gengisáhættuna. Lánin eru auðvitað á lánakjörum lántökulandsins.</a:t>
            </a:r>
          </a:p>
          <a:p>
            <a:pPr eaLnBrk="1" hangingPunct="1"/>
            <a:r>
              <a:rPr lang="is-IS" sz="2200" dirty="0" smtClean="0"/>
              <a:t>Ef lánin eru í mynt lánveitandans þá tekur lántakandinn á sig gengisáhættuna. Í slíkum tilfellum er lánin á lánskjörum í landi lánveitandans. (Auðvitað að teknu tilliti til áhættu.)</a:t>
            </a:r>
          </a:p>
          <a:p>
            <a:pPr eaLnBrk="1" hangingPunct="1"/>
            <a:r>
              <a:rPr lang="is-IS" sz="2200" dirty="0" smtClean="0"/>
              <a:t>Mörg ríki hafa ekki haft neina möguleika á að taka lán erlendis í eigin mynt. Yfirleitt eru þetta þróunarríki. Ef undan eru skilin árin fyrir hrun þegar erlendar skuldir íslenskra aðila í krónum náðu því að vera um eða yfir 30% af VLF hefur Ísland verið í þessum flokki. Líklegast að Ísland fari aftur í þann flokk að geta ekki tekið lán í eigin mynt.</a:t>
            </a:r>
          </a:p>
          <a:p>
            <a:pPr eaLnBrk="1" hangingPunct="1"/>
            <a:r>
              <a:rPr lang="is-IS" sz="2200" dirty="0" smtClean="0"/>
              <a:t>Eichengreen og Hausmann kölluðu þetta ástand erfðasyndina (original sin).</a:t>
            </a:r>
          </a:p>
          <a:p>
            <a:pPr eaLnBrk="1" hangingPunct="1"/>
            <a:endParaRPr lang="is-IS" sz="2000" dirty="0" smtClean="0"/>
          </a:p>
          <a:p>
            <a:pPr eaLnBrk="1" hangingPunct="1"/>
            <a:endParaRPr lang="en-US" sz="1600" dirty="0"/>
          </a:p>
          <a:p>
            <a:pPr marL="0" indent="0" eaLnBrk="1" hangingPunct="1">
              <a:buNone/>
            </a:pPr>
            <a:endParaRPr lang="is-IS" sz="20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133952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17</a:t>
            </a:fld>
            <a:endParaRPr lang="is-IS" smtClean="0"/>
          </a:p>
        </p:txBody>
      </p:sp>
      <p:sp>
        <p:nvSpPr>
          <p:cNvPr id="4101" name="Rectangle 2"/>
          <p:cNvSpPr>
            <a:spLocks noGrp="1" noChangeArrowheads="1"/>
          </p:cNvSpPr>
          <p:nvPr>
            <p:ph type="title"/>
          </p:nvPr>
        </p:nvSpPr>
        <p:spPr>
          <a:xfrm>
            <a:off x="323850" y="63500"/>
            <a:ext cx="8064574" cy="701675"/>
          </a:xfrm>
        </p:spPr>
        <p:txBody>
          <a:bodyPr/>
          <a:lstStyle/>
          <a:p>
            <a:pPr eaLnBrk="1" hangingPunct="1"/>
            <a:r>
              <a:rPr lang="en-GB" sz="2400" dirty="0" err="1"/>
              <a:t>Almennt</a:t>
            </a:r>
            <a:r>
              <a:rPr lang="en-GB" sz="2400" dirty="0"/>
              <a:t> um </a:t>
            </a:r>
            <a:r>
              <a:rPr lang="en-GB" sz="2400" dirty="0" err="1"/>
              <a:t>vaxtamunaviðskipti</a:t>
            </a:r>
            <a:r>
              <a:rPr lang="en-GB" sz="2400" dirty="0"/>
              <a:t> </a:t>
            </a:r>
            <a:r>
              <a:rPr lang="en-GB" sz="2400" dirty="0" err="1"/>
              <a:t>og</a:t>
            </a:r>
            <a:r>
              <a:rPr lang="en-GB" sz="2400" dirty="0"/>
              <a:t> </a:t>
            </a:r>
            <a:r>
              <a:rPr lang="en-GB" sz="2400" dirty="0" err="1" smtClean="0"/>
              <a:t>fjármagnsflæði</a:t>
            </a:r>
            <a:r>
              <a:rPr lang="en-GB" sz="2400" dirty="0" smtClean="0"/>
              <a:t> </a:t>
            </a:r>
            <a:r>
              <a:rPr lang="en-GB" sz="2400" dirty="0"/>
              <a:t>IV</a:t>
            </a:r>
            <a:endParaRPr lang="en-GB" sz="2400" dirty="0" smtClean="0"/>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400" dirty="0" smtClean="0"/>
              <a:t>Nýja Sjáland er um margt líkt Íslandi. Þangað fór t.d. mikið </a:t>
            </a:r>
            <a:r>
              <a:rPr lang="is-IS" sz="2400" dirty="0"/>
              <a:t>e</a:t>
            </a:r>
            <a:r>
              <a:rPr lang="is-IS" sz="2400" dirty="0" smtClean="0"/>
              <a:t>rlent fé á tímum vaxtamunaviðskiptanna enda vextir nokkru hærri þar en t.d. </a:t>
            </a:r>
            <a:r>
              <a:rPr lang="is-IS" sz="2400" dirty="0"/>
              <a:t>í</a:t>
            </a:r>
            <a:r>
              <a:rPr lang="is-IS" sz="2400" dirty="0" smtClean="0"/>
              <a:t> Japan.</a:t>
            </a:r>
          </a:p>
          <a:p>
            <a:pPr eaLnBrk="1" hangingPunct="1"/>
            <a:r>
              <a:rPr lang="is-IS" sz="2400" dirty="0" smtClean="0"/>
              <a:t>Vaxtamunur gagnvart Japan var 5,6% frá upptöku verðbólgumarkmiðs í Nýja Sjálandi árið 1991 en 2,8% gagnvart BNA.</a:t>
            </a:r>
          </a:p>
          <a:p>
            <a:pPr eaLnBrk="1" hangingPunct="1"/>
            <a:r>
              <a:rPr lang="is-IS" sz="2400" dirty="0" smtClean="0"/>
              <a:t>Eins og Ísland er Nýja Sjáland með miklar erlendar skuldir. Hrein erlend skuld nam meir en 80% af VLF í lok árs 2010.</a:t>
            </a:r>
          </a:p>
          <a:p>
            <a:pPr eaLnBrk="1" hangingPunct="1"/>
            <a:r>
              <a:rPr lang="is-IS" sz="2400" dirty="0" smtClean="0"/>
              <a:t>En öfugt við Ísland er um helmingur skuldarinnar í NZD og stærsti hluti af afgangnum er varinn fyrir gengisáhættu lántakandans.</a:t>
            </a:r>
            <a:endParaRPr lang="en-US" sz="2400" dirty="0"/>
          </a:p>
          <a:p>
            <a:pPr marL="0" indent="0" eaLnBrk="1" hangingPunct="1">
              <a:buNone/>
            </a:pPr>
            <a:endParaRPr lang="is-IS" sz="20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3329551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18</a:t>
            </a:fld>
            <a:endParaRPr lang="is-IS" smtClean="0"/>
          </a:p>
        </p:txBody>
      </p:sp>
      <p:sp>
        <p:nvSpPr>
          <p:cNvPr id="4101" name="Rectangle 2"/>
          <p:cNvSpPr>
            <a:spLocks noGrp="1" noChangeArrowheads="1"/>
          </p:cNvSpPr>
          <p:nvPr>
            <p:ph type="title"/>
          </p:nvPr>
        </p:nvSpPr>
        <p:spPr>
          <a:xfrm>
            <a:off x="323850" y="63500"/>
            <a:ext cx="7992566" cy="701675"/>
          </a:xfrm>
        </p:spPr>
        <p:txBody>
          <a:bodyPr/>
          <a:lstStyle/>
          <a:p>
            <a:pPr eaLnBrk="1" hangingPunct="1"/>
            <a:r>
              <a:rPr lang="en-GB" sz="2400" dirty="0" err="1"/>
              <a:t>Almennt</a:t>
            </a:r>
            <a:r>
              <a:rPr lang="en-GB" sz="2400" dirty="0"/>
              <a:t> um </a:t>
            </a:r>
            <a:r>
              <a:rPr lang="en-GB" sz="2400" dirty="0" err="1"/>
              <a:t>vaxtamunaviðskipti</a:t>
            </a:r>
            <a:r>
              <a:rPr lang="en-GB" sz="2400" dirty="0"/>
              <a:t> </a:t>
            </a:r>
            <a:r>
              <a:rPr lang="en-GB" sz="2400" dirty="0" err="1"/>
              <a:t>og</a:t>
            </a:r>
            <a:r>
              <a:rPr lang="en-GB" sz="2400" dirty="0"/>
              <a:t> </a:t>
            </a:r>
            <a:r>
              <a:rPr lang="en-GB" sz="2400" dirty="0" err="1" smtClean="0"/>
              <a:t>fjármagnsflæði</a:t>
            </a:r>
            <a:r>
              <a:rPr lang="en-GB" sz="2400" dirty="0" smtClean="0"/>
              <a:t> V</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400" dirty="0" smtClean="0"/>
              <a:t>Í riti sínu um fjármálastöðugleika kvartar seðlabanki Nýja Sjálands ekki undan því að erlendu lánin séu á háum nýsjálenskum vöxtum en ekki lágum japönskum vöxtum. Nei, þvert á móti telur bankinn þetta ástand mjög ákjósanlegt og bendir á að:</a:t>
            </a:r>
          </a:p>
          <a:p>
            <a:pPr marL="457200" lvl="1" indent="0">
              <a:buNone/>
            </a:pPr>
            <a:r>
              <a:rPr lang="is-IS" sz="1800" dirty="0" smtClean="0"/>
              <a:t>„If the exchange rate falls, the New Zealand dollar value of the debt does not rise. In an environment where financial markets were unwilling to fund further accumulation of New Zealand debt, a falling currency would act as a useful shock absorber.“</a:t>
            </a:r>
          </a:p>
          <a:p>
            <a:pPr eaLnBrk="1" hangingPunct="1"/>
            <a:r>
              <a:rPr lang="is-IS" sz="2400" dirty="0" smtClean="0"/>
              <a:t>Lántaka í eigin mynt hefur þann kost að hún dregur úr áhættu (gengisáhættu) fyrir einstaka lántakendur og fyrir skuldsett hagkerfi. </a:t>
            </a:r>
          </a:p>
          <a:p>
            <a:pPr eaLnBrk="1" hangingPunct="1"/>
            <a:r>
              <a:rPr lang="is-IS" sz="2400" dirty="0" smtClean="0"/>
              <a:t>Í nýlegri ritgerð heldur C. Burnside því fram að allan vaxtamun á milli Nýja Sjálands og annarra ríkja megi skýra með gengisáhættu (en reyndar ekki einföldum útgáfum af óvörðu vaxtajafnvægi, UIP)</a:t>
            </a:r>
          </a:p>
          <a:p>
            <a:pPr eaLnBrk="1" hangingPunct="1"/>
            <a:endParaRPr lang="en-US" sz="1600" dirty="0"/>
          </a:p>
          <a:p>
            <a:pPr marL="0" indent="0" eaLnBrk="1" hangingPunct="1">
              <a:buNone/>
            </a:pPr>
            <a:endParaRPr lang="is-IS" sz="20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3841255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19</a:t>
            </a:fld>
            <a:endParaRPr lang="is-IS" smtClean="0"/>
          </a:p>
        </p:txBody>
      </p:sp>
      <p:sp>
        <p:nvSpPr>
          <p:cNvPr id="4101" name="Rectangle 2"/>
          <p:cNvSpPr>
            <a:spLocks noGrp="1" noChangeArrowheads="1"/>
          </p:cNvSpPr>
          <p:nvPr>
            <p:ph type="title"/>
          </p:nvPr>
        </p:nvSpPr>
        <p:spPr/>
        <p:txBody>
          <a:bodyPr/>
          <a:lstStyle/>
          <a:p>
            <a:pPr eaLnBrk="1" hangingPunct="1"/>
            <a:r>
              <a:rPr lang="en-GB" sz="2200" dirty="0" err="1" smtClean="0"/>
              <a:t>Möguleikar</a:t>
            </a:r>
            <a:r>
              <a:rPr lang="en-GB" sz="2200" dirty="0" smtClean="0"/>
              <a:t> </a:t>
            </a:r>
            <a:r>
              <a:rPr lang="en-GB" sz="2200" dirty="0" err="1" smtClean="0"/>
              <a:t>peningastefnu</a:t>
            </a:r>
            <a:r>
              <a:rPr lang="en-GB" sz="2200" dirty="0" smtClean="0"/>
              <a:t> í </a:t>
            </a:r>
            <a:r>
              <a:rPr lang="en-GB" sz="2200" dirty="0" err="1" smtClean="0"/>
              <a:t>litlu</a:t>
            </a:r>
            <a:r>
              <a:rPr lang="en-GB" sz="2200" dirty="0" smtClean="0"/>
              <a:t> </a:t>
            </a:r>
            <a:r>
              <a:rPr lang="en-GB" sz="2200" dirty="0" err="1" smtClean="0"/>
              <a:t>opnu</a:t>
            </a:r>
            <a:r>
              <a:rPr lang="en-GB" sz="2200" dirty="0" smtClean="0"/>
              <a:t> </a:t>
            </a:r>
            <a:r>
              <a:rPr lang="en-GB" sz="2200" dirty="0" err="1" smtClean="0"/>
              <a:t>hagkerfi</a:t>
            </a:r>
            <a:r>
              <a:rPr lang="en-GB" sz="2200" dirty="0" smtClean="0"/>
              <a:t> I</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400" dirty="0" smtClean="0"/>
              <a:t>Í </a:t>
            </a:r>
            <a:r>
              <a:rPr lang="is-IS" sz="2400" dirty="0"/>
              <a:t>(</a:t>
            </a:r>
            <a:r>
              <a:rPr lang="is-IS" sz="2400" dirty="0" smtClean="0"/>
              <a:t>Mundell-Flemming) jafnvægislíkani af litlu opnu hagkerfi þar sem fjármagnsflutningar eru óhindraðir er lítið svigrúm fyrir sjálfstæða peningastefnu.</a:t>
            </a:r>
          </a:p>
          <a:p>
            <a:pPr eaLnBrk="1" hangingPunct="1"/>
            <a:r>
              <a:rPr lang="is-IS" sz="2400" dirty="0" smtClean="0"/>
              <a:t>Ef gengið er fast verður peningastefnan að halda genginu föstu.</a:t>
            </a:r>
          </a:p>
          <a:p>
            <a:pPr eaLnBrk="1" hangingPunct="1"/>
            <a:r>
              <a:rPr lang="is-IS" sz="2400" dirty="0" smtClean="0"/>
              <a:t>Ef gengið er fljótandi þá setur reglan um óvarða vaxtajafnvægið (UIP) peningastefnunni skorður.</a:t>
            </a:r>
          </a:p>
          <a:p>
            <a:pPr eaLnBrk="1" hangingPunct="1"/>
            <a:r>
              <a:rPr lang="is-IS" sz="2400" dirty="0" smtClean="0"/>
              <a:t>En þótt þessir jafnvægiskraftar kunni að toga eitthvað í hagkerfin þá er líka ljóst að nokkur frávik geta verið.</a:t>
            </a:r>
          </a:p>
          <a:p>
            <a:pPr eaLnBrk="1" hangingPunct="1"/>
            <a:r>
              <a:rPr lang="is-IS" sz="2400" dirty="0" smtClean="0"/>
              <a:t>Vaxtahækkanir leiða ekki umsvifalaust til þess að fjármagn flæðir inn í landið. Ef ótakmarkað fjármagn flæddi umsvifalaust inn í landið eins og kenningin segir væru jú vaxtahækkanir ómögulegar.</a:t>
            </a:r>
          </a:p>
          <a:p>
            <a:pPr eaLnBrk="1" hangingPunct="1"/>
            <a:endParaRPr lang="en-US" sz="1600" dirty="0"/>
          </a:p>
          <a:p>
            <a:pPr marL="0" indent="0" eaLnBrk="1" hangingPunct="1">
              <a:buNone/>
            </a:pPr>
            <a:endParaRPr lang="is-IS" sz="20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3066346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sz="2600" dirty="0" err="1" smtClean="0"/>
              <a:t>Gagnrýni</a:t>
            </a:r>
            <a:r>
              <a:rPr lang="en-GB" sz="2600" dirty="0" smtClean="0"/>
              <a:t> á </a:t>
            </a:r>
            <a:r>
              <a:rPr lang="en-GB" sz="2600" dirty="0" err="1" smtClean="0"/>
              <a:t>stefnu</a:t>
            </a:r>
            <a:r>
              <a:rPr lang="en-GB" sz="2600" dirty="0" smtClean="0"/>
              <a:t> SÍ í </a:t>
            </a:r>
            <a:r>
              <a:rPr lang="en-GB" sz="2600" dirty="0" err="1" smtClean="0"/>
              <a:t>skýrslu</a:t>
            </a:r>
            <a:r>
              <a:rPr lang="en-GB" sz="2600" dirty="0" smtClean="0"/>
              <a:t> RNA</a:t>
            </a:r>
          </a:p>
        </p:txBody>
      </p:sp>
      <p:sp>
        <p:nvSpPr>
          <p:cNvPr id="4102" name="Rectangle 3"/>
          <p:cNvSpPr>
            <a:spLocks noGrp="1" noChangeArrowheads="1"/>
          </p:cNvSpPr>
          <p:nvPr>
            <p:ph idx="1"/>
          </p:nvPr>
        </p:nvSpPr>
        <p:spPr/>
        <p:txBody>
          <a:bodyPr/>
          <a:lstStyle/>
          <a:p>
            <a:pPr marL="457200" lvl="0" indent="-457200">
              <a:buAutoNum type="arabicParenR"/>
            </a:pPr>
            <a:r>
              <a:rPr lang="is-IS" sz="2000" dirty="0" smtClean="0"/>
              <a:t>Seðlabankinn </a:t>
            </a:r>
            <a:r>
              <a:rPr lang="is-IS" sz="2000" dirty="0"/>
              <a:t>lenti „á eftir kúrfunni“ í viðleitni sinni við að lækka verðbólgu, sem þýðir </a:t>
            </a:r>
            <a:r>
              <a:rPr lang="is-IS" sz="2000" dirty="0" smtClean="0"/>
              <a:t>að vextir </a:t>
            </a:r>
            <a:r>
              <a:rPr lang="is-IS" sz="2000" dirty="0"/>
              <a:t>voru of </a:t>
            </a:r>
            <a:r>
              <a:rPr lang="is-IS" sz="2000" dirty="0" smtClean="0"/>
              <a:t>lágir </a:t>
            </a:r>
            <a:r>
              <a:rPr lang="is-IS" sz="2000" dirty="0"/>
              <a:t>einhvern </a:t>
            </a:r>
            <a:r>
              <a:rPr lang="is-IS" sz="2000" dirty="0" smtClean="0"/>
              <a:t>tíma.</a:t>
            </a:r>
          </a:p>
          <a:p>
            <a:pPr marL="457200" lvl="0" indent="-457200">
              <a:buAutoNum type="arabicParenR"/>
            </a:pPr>
            <a:r>
              <a:rPr lang="en-US" sz="2000" dirty="0" err="1" smtClean="0"/>
              <a:t>Lausafjárstýring</a:t>
            </a:r>
            <a:r>
              <a:rPr lang="en-US" sz="2000" dirty="0"/>
              <a:t>. </a:t>
            </a:r>
            <a:r>
              <a:rPr lang="en-US" sz="2000" dirty="0" err="1"/>
              <a:t>Skortur</a:t>
            </a:r>
            <a:r>
              <a:rPr lang="en-US" sz="2000" dirty="0"/>
              <a:t> á </a:t>
            </a:r>
            <a:r>
              <a:rPr lang="en-US" sz="2000" dirty="0" err="1"/>
              <a:t>stýringu</a:t>
            </a:r>
            <a:r>
              <a:rPr lang="en-US" sz="2000" dirty="0"/>
              <a:t>. </a:t>
            </a:r>
            <a:r>
              <a:rPr lang="en-US" sz="2000" dirty="0" err="1"/>
              <a:t>Ekki</a:t>
            </a:r>
            <a:r>
              <a:rPr lang="en-US" sz="2000" dirty="0"/>
              <a:t> </a:t>
            </a:r>
            <a:r>
              <a:rPr lang="en-US" sz="2000" dirty="0" err="1"/>
              <a:t>fylgst</a:t>
            </a:r>
            <a:r>
              <a:rPr lang="en-US" sz="2000" dirty="0"/>
              <a:t> </a:t>
            </a:r>
            <a:r>
              <a:rPr lang="en-US" sz="2000" dirty="0" err="1"/>
              <a:t>með</a:t>
            </a:r>
            <a:r>
              <a:rPr lang="en-US" sz="2000" dirty="0"/>
              <a:t> </a:t>
            </a:r>
            <a:r>
              <a:rPr lang="en-US" sz="2000" dirty="0" err="1"/>
              <a:t>þróun</a:t>
            </a:r>
            <a:r>
              <a:rPr lang="en-US" sz="2000" dirty="0"/>
              <a:t> </a:t>
            </a:r>
            <a:r>
              <a:rPr lang="en-US" sz="2000" dirty="0" err="1"/>
              <a:t>peningamagns</a:t>
            </a:r>
            <a:r>
              <a:rPr lang="en-US" sz="2000" dirty="0"/>
              <a:t>. </a:t>
            </a:r>
            <a:r>
              <a:rPr lang="en-US" sz="2000" dirty="0" err="1"/>
              <a:t>Ótæpileg</a:t>
            </a:r>
            <a:r>
              <a:rPr lang="en-US" sz="2000" dirty="0"/>
              <a:t> </a:t>
            </a:r>
            <a:r>
              <a:rPr lang="en-US" sz="2000" dirty="0" err="1"/>
              <a:t>veðlán</a:t>
            </a:r>
            <a:r>
              <a:rPr lang="en-US" sz="2000" dirty="0"/>
              <a:t> </a:t>
            </a:r>
            <a:r>
              <a:rPr lang="en-US" sz="2000" dirty="0" err="1"/>
              <a:t>unnu</a:t>
            </a:r>
            <a:r>
              <a:rPr lang="en-US" sz="2000" dirty="0"/>
              <a:t> </a:t>
            </a:r>
            <a:r>
              <a:rPr lang="en-US" sz="2000" dirty="0" err="1"/>
              <a:t>gegn</a:t>
            </a:r>
            <a:r>
              <a:rPr lang="en-US" sz="2000" dirty="0"/>
              <a:t> </a:t>
            </a:r>
            <a:r>
              <a:rPr lang="en-US" sz="2000" dirty="0" err="1"/>
              <a:t>viðleitni</a:t>
            </a:r>
            <a:r>
              <a:rPr lang="en-US" sz="2000" dirty="0"/>
              <a:t> </a:t>
            </a:r>
            <a:r>
              <a:rPr lang="en-US" sz="2000" dirty="0" err="1"/>
              <a:t>Seðlabankans</a:t>
            </a:r>
            <a:r>
              <a:rPr lang="en-US" sz="2000" dirty="0"/>
              <a:t> </a:t>
            </a:r>
            <a:r>
              <a:rPr lang="en-US" sz="2000" dirty="0" err="1"/>
              <a:t>til</a:t>
            </a:r>
            <a:r>
              <a:rPr lang="en-US" sz="2000" dirty="0"/>
              <a:t> </a:t>
            </a:r>
            <a:r>
              <a:rPr lang="en-US" sz="2000" dirty="0" err="1"/>
              <a:t>að</a:t>
            </a:r>
            <a:r>
              <a:rPr lang="en-US" sz="2000" dirty="0"/>
              <a:t> </a:t>
            </a:r>
            <a:r>
              <a:rPr lang="en-US" sz="2000" dirty="0" err="1"/>
              <a:t>draga</a:t>
            </a:r>
            <a:r>
              <a:rPr lang="en-US" sz="2000" dirty="0"/>
              <a:t> </a:t>
            </a:r>
            <a:r>
              <a:rPr lang="en-US" sz="2000" dirty="0" err="1"/>
              <a:t>úr</a:t>
            </a:r>
            <a:r>
              <a:rPr lang="en-US" sz="2000" dirty="0"/>
              <a:t> </a:t>
            </a:r>
            <a:r>
              <a:rPr lang="en-US" sz="2000" dirty="0" err="1" smtClean="0"/>
              <a:t>þenslu</a:t>
            </a:r>
            <a:r>
              <a:rPr lang="en-US" sz="2000" dirty="0" smtClean="0"/>
              <a:t>.</a:t>
            </a:r>
          </a:p>
          <a:p>
            <a:pPr marL="457200" lvl="0" indent="-457200">
              <a:buAutoNum type="arabicParenR"/>
            </a:pPr>
            <a:r>
              <a:rPr lang="en-US" sz="2000" dirty="0" err="1" smtClean="0"/>
              <a:t>Seðlabankinn</a:t>
            </a:r>
            <a:r>
              <a:rPr lang="en-US" sz="2000" dirty="0" smtClean="0"/>
              <a:t> </a:t>
            </a:r>
            <a:r>
              <a:rPr lang="en-US" sz="2000" dirty="0" err="1"/>
              <a:t>veitti</a:t>
            </a:r>
            <a:r>
              <a:rPr lang="en-US" sz="2000" dirty="0"/>
              <a:t> </a:t>
            </a:r>
            <a:r>
              <a:rPr lang="en-US" sz="2000" dirty="0" err="1"/>
              <a:t>lán</a:t>
            </a:r>
            <a:r>
              <a:rPr lang="en-US" sz="2000" dirty="0"/>
              <a:t> </a:t>
            </a:r>
            <a:r>
              <a:rPr lang="en-US" sz="2000" dirty="0" err="1"/>
              <a:t>gegn</a:t>
            </a:r>
            <a:r>
              <a:rPr lang="en-US" sz="2000" dirty="0"/>
              <a:t> </a:t>
            </a:r>
            <a:r>
              <a:rPr lang="en-US" sz="2000" dirty="0" err="1"/>
              <a:t>ótryggum</a:t>
            </a:r>
            <a:r>
              <a:rPr lang="en-US" sz="2000" dirty="0"/>
              <a:t> </a:t>
            </a:r>
            <a:r>
              <a:rPr lang="en-US" sz="2000" dirty="0" err="1"/>
              <a:t>veðum</a:t>
            </a:r>
            <a:r>
              <a:rPr lang="en-US" sz="2000" dirty="0"/>
              <a:t>. </a:t>
            </a:r>
            <a:r>
              <a:rPr lang="en-US" sz="2000" dirty="0" err="1"/>
              <a:t>Slakað</a:t>
            </a:r>
            <a:r>
              <a:rPr lang="en-US" sz="2000" dirty="0"/>
              <a:t> á </a:t>
            </a:r>
            <a:r>
              <a:rPr lang="en-US" sz="2000" dirty="0" err="1"/>
              <a:t>kröfum</a:t>
            </a:r>
            <a:r>
              <a:rPr lang="en-US" sz="2000" dirty="0"/>
              <a:t> um </a:t>
            </a:r>
            <a:r>
              <a:rPr lang="en-US" sz="2000" dirty="0" err="1"/>
              <a:t>veð</a:t>
            </a:r>
            <a:r>
              <a:rPr lang="en-US" sz="2000" dirty="0"/>
              <a:t> á </a:t>
            </a:r>
            <a:r>
              <a:rPr lang="en-US" sz="2000" dirty="0" err="1"/>
              <a:t>sama</a:t>
            </a:r>
            <a:r>
              <a:rPr lang="en-US" sz="2000" dirty="0"/>
              <a:t> </a:t>
            </a:r>
            <a:r>
              <a:rPr lang="en-US" sz="2000" dirty="0" err="1"/>
              <a:t>tíma</a:t>
            </a:r>
            <a:r>
              <a:rPr lang="en-US" sz="2000" dirty="0"/>
              <a:t> </a:t>
            </a:r>
            <a:r>
              <a:rPr lang="en-US" sz="2000" dirty="0" err="1"/>
              <a:t>og</a:t>
            </a:r>
            <a:r>
              <a:rPr lang="en-US" sz="2000" dirty="0"/>
              <a:t> </a:t>
            </a:r>
            <a:r>
              <a:rPr lang="en-US" sz="2000" dirty="0" err="1"/>
              <a:t>sagt</a:t>
            </a:r>
            <a:r>
              <a:rPr lang="en-US" sz="2000" dirty="0"/>
              <a:t> </a:t>
            </a:r>
            <a:r>
              <a:rPr lang="en-US" sz="2000" dirty="0" err="1"/>
              <a:t>var</a:t>
            </a:r>
            <a:r>
              <a:rPr lang="en-US" sz="2000" dirty="0"/>
              <a:t> </a:t>
            </a:r>
            <a:r>
              <a:rPr lang="en-US" sz="2000" dirty="0" err="1"/>
              <a:t>að</a:t>
            </a:r>
            <a:r>
              <a:rPr lang="en-US" sz="2000" dirty="0"/>
              <a:t> </a:t>
            </a:r>
            <a:r>
              <a:rPr lang="en-US" sz="2000" dirty="0" err="1"/>
              <a:t>bankinn</a:t>
            </a:r>
            <a:r>
              <a:rPr lang="en-US" sz="2000" dirty="0"/>
              <a:t> </a:t>
            </a:r>
            <a:r>
              <a:rPr lang="en-US" sz="2000" dirty="0" err="1"/>
              <a:t>beitti</a:t>
            </a:r>
            <a:r>
              <a:rPr lang="en-US" sz="2000" dirty="0"/>
              <a:t> </a:t>
            </a:r>
            <a:r>
              <a:rPr lang="en-US" sz="2000" dirty="0" err="1"/>
              <a:t>sér</a:t>
            </a:r>
            <a:r>
              <a:rPr lang="en-US" sz="2000" dirty="0"/>
              <a:t> </a:t>
            </a:r>
            <a:r>
              <a:rPr lang="en-US" sz="2000" dirty="0" err="1"/>
              <a:t>gegn</a:t>
            </a:r>
            <a:r>
              <a:rPr lang="en-US" sz="2000" dirty="0"/>
              <a:t> </a:t>
            </a:r>
            <a:r>
              <a:rPr lang="en-US" sz="2000" dirty="0" err="1" smtClean="0"/>
              <a:t>þenslunni</a:t>
            </a:r>
            <a:r>
              <a:rPr lang="en-US" sz="2000" dirty="0" smtClean="0"/>
              <a:t>.</a:t>
            </a:r>
          </a:p>
          <a:p>
            <a:pPr marL="457200" lvl="0" indent="-457200">
              <a:buAutoNum type="arabicParenR"/>
            </a:pPr>
            <a:r>
              <a:rPr lang="en-US" sz="2000" dirty="0" err="1" smtClean="0"/>
              <a:t>Yfirlýsingar</a:t>
            </a:r>
            <a:r>
              <a:rPr lang="en-US" sz="2000" dirty="0" smtClean="0"/>
              <a:t> </a:t>
            </a:r>
            <a:r>
              <a:rPr lang="en-US" sz="2000" dirty="0"/>
              <a:t>í </a:t>
            </a:r>
            <a:r>
              <a:rPr lang="en-US" sz="2000" dirty="0" err="1"/>
              <a:t>Peningamálum</a:t>
            </a:r>
            <a:r>
              <a:rPr lang="en-US" sz="2000" dirty="0"/>
              <a:t> um </a:t>
            </a:r>
            <a:r>
              <a:rPr lang="en-US" sz="2000" dirty="0" err="1"/>
              <a:t>að</a:t>
            </a:r>
            <a:r>
              <a:rPr lang="en-US" sz="2000" dirty="0"/>
              <a:t> </a:t>
            </a:r>
            <a:r>
              <a:rPr lang="en-US" sz="2000" dirty="0" err="1"/>
              <a:t>Seðlabankinn</a:t>
            </a:r>
            <a:r>
              <a:rPr lang="en-US" sz="2000" dirty="0"/>
              <a:t> </a:t>
            </a:r>
            <a:r>
              <a:rPr lang="en-US" sz="2000" dirty="0" err="1"/>
              <a:t>myndi</a:t>
            </a:r>
            <a:r>
              <a:rPr lang="en-US" sz="2000" dirty="0"/>
              <a:t> </a:t>
            </a:r>
            <a:r>
              <a:rPr lang="en-US" sz="2000" dirty="0" err="1"/>
              <a:t>bregðast</a:t>
            </a:r>
            <a:r>
              <a:rPr lang="en-US" sz="2000" dirty="0"/>
              <a:t> </a:t>
            </a:r>
            <a:r>
              <a:rPr lang="en-US" sz="2000" dirty="0" err="1"/>
              <a:t>við</a:t>
            </a:r>
            <a:r>
              <a:rPr lang="en-US" sz="2000" dirty="0"/>
              <a:t> </a:t>
            </a:r>
            <a:r>
              <a:rPr lang="en-US" sz="2000" dirty="0" err="1"/>
              <a:t>hættunni</a:t>
            </a:r>
            <a:r>
              <a:rPr lang="en-US" sz="2000" dirty="0"/>
              <a:t> </a:t>
            </a:r>
            <a:r>
              <a:rPr lang="en-US" sz="2000" dirty="0" err="1"/>
              <a:t>af</a:t>
            </a:r>
            <a:r>
              <a:rPr lang="en-US" sz="2000" dirty="0"/>
              <a:t> </a:t>
            </a:r>
            <a:r>
              <a:rPr lang="en-US" sz="2000" dirty="0" err="1"/>
              <a:t>aukinni</a:t>
            </a:r>
            <a:r>
              <a:rPr lang="en-US" sz="2000" dirty="0"/>
              <a:t> </a:t>
            </a:r>
            <a:r>
              <a:rPr lang="en-US" sz="2000" dirty="0" err="1"/>
              <a:t>verðbólgu</a:t>
            </a:r>
            <a:r>
              <a:rPr lang="en-US" sz="2000" dirty="0"/>
              <a:t> </a:t>
            </a:r>
            <a:r>
              <a:rPr lang="en-US" sz="2000" dirty="0" err="1"/>
              <a:t>ef</a:t>
            </a:r>
            <a:r>
              <a:rPr lang="en-US" sz="2000" dirty="0"/>
              <a:t> </a:t>
            </a:r>
            <a:r>
              <a:rPr lang="en-US" sz="2000" dirty="0" err="1"/>
              <a:t>gengið</a:t>
            </a:r>
            <a:r>
              <a:rPr lang="en-US" sz="2000" dirty="0"/>
              <a:t> </a:t>
            </a:r>
            <a:r>
              <a:rPr lang="en-US" sz="2000" dirty="0" err="1"/>
              <a:t>lækkaði</a:t>
            </a:r>
            <a:r>
              <a:rPr lang="en-US" sz="2000" dirty="0"/>
              <a:t> </a:t>
            </a:r>
            <a:r>
              <a:rPr lang="is-IS" sz="2000" dirty="0"/>
              <a:t>voru túlkaðar sem loforð til erlendra fjárfesta sem stunduðu vaxtamunaviðskipti um sölurétt á íslenskum krónunum. (Líkt </a:t>
            </a:r>
            <a:r>
              <a:rPr lang="is-IS" sz="2000" dirty="0" smtClean="0"/>
              <a:t>við ítrekaðar </a:t>
            </a:r>
            <a:r>
              <a:rPr lang="is-IS" sz="2000" dirty="0"/>
              <a:t>vaxtalækkanir </a:t>
            </a:r>
            <a:r>
              <a:rPr lang="is-IS" sz="2000" dirty="0" smtClean="0"/>
              <a:t>seðlabanka BNA </a:t>
            </a:r>
            <a:r>
              <a:rPr lang="is-IS" sz="2000" dirty="0"/>
              <a:t>þegar hlutabréfaverð lækkaði, </a:t>
            </a:r>
            <a:r>
              <a:rPr lang="is-IS" sz="2000" dirty="0" smtClean="0"/>
              <a:t>the </a:t>
            </a:r>
            <a:r>
              <a:rPr lang="is-IS" sz="2000" dirty="0"/>
              <a:t>Greenspan </a:t>
            </a:r>
            <a:r>
              <a:rPr lang="is-IS" sz="2000" dirty="0" smtClean="0"/>
              <a:t>put)</a:t>
            </a:r>
            <a:endParaRPr lang="en-US" sz="2000" dirty="0"/>
          </a:p>
          <a:p>
            <a:pPr marL="457200" lvl="0" indent="-457200">
              <a:buAutoNum type="arabicParenR"/>
            </a:pPr>
            <a:r>
              <a:rPr lang="en-US" sz="2000" dirty="0" err="1" smtClean="0"/>
              <a:t>Gjaldeyrisforðinn</a:t>
            </a:r>
            <a:r>
              <a:rPr lang="en-US" sz="2000" dirty="0" smtClean="0"/>
              <a:t> </a:t>
            </a:r>
            <a:r>
              <a:rPr lang="en-US" sz="2000" dirty="0" err="1" smtClean="0"/>
              <a:t>var</a:t>
            </a:r>
            <a:r>
              <a:rPr lang="en-US" sz="2000" dirty="0" smtClean="0"/>
              <a:t> of </a:t>
            </a:r>
            <a:r>
              <a:rPr lang="en-US" sz="2000" dirty="0" err="1" smtClean="0"/>
              <a:t>lítill</a:t>
            </a:r>
            <a:r>
              <a:rPr lang="en-US" sz="2000" dirty="0" smtClean="0"/>
              <a:t>. </a:t>
            </a:r>
            <a:r>
              <a:rPr lang="en-US" sz="2000" dirty="0" err="1" smtClean="0"/>
              <a:t>Seðlabankinn</a:t>
            </a:r>
            <a:r>
              <a:rPr lang="en-US" sz="2000" dirty="0" smtClean="0"/>
              <a:t> </a:t>
            </a:r>
            <a:r>
              <a:rPr lang="en-US" sz="2000" dirty="0" err="1"/>
              <a:t>hefði</a:t>
            </a:r>
            <a:r>
              <a:rPr lang="en-US" sz="2000" dirty="0"/>
              <a:t> </a:t>
            </a:r>
            <a:r>
              <a:rPr lang="en-US" sz="2000" dirty="0" err="1"/>
              <a:t>átt</a:t>
            </a:r>
            <a:r>
              <a:rPr lang="en-US" sz="2000" dirty="0"/>
              <a:t> </a:t>
            </a:r>
            <a:r>
              <a:rPr lang="en-US" sz="2000" dirty="0" err="1"/>
              <a:t>að</a:t>
            </a:r>
            <a:r>
              <a:rPr lang="en-US" sz="2000" dirty="0"/>
              <a:t> </a:t>
            </a:r>
            <a:r>
              <a:rPr lang="en-US" sz="2000" dirty="0" err="1"/>
              <a:t>kaupa</a:t>
            </a:r>
            <a:r>
              <a:rPr lang="en-US" sz="2000" dirty="0"/>
              <a:t> </a:t>
            </a:r>
            <a:r>
              <a:rPr lang="en-US" sz="2000" dirty="0" err="1"/>
              <a:t>gjaldeyri</a:t>
            </a:r>
            <a:r>
              <a:rPr lang="en-US" sz="2000" dirty="0"/>
              <a:t> </a:t>
            </a:r>
            <a:r>
              <a:rPr lang="en-US" sz="2000" dirty="0" err="1"/>
              <a:t>þegar</a:t>
            </a:r>
            <a:r>
              <a:rPr lang="en-US" sz="2000" dirty="0"/>
              <a:t> </a:t>
            </a:r>
            <a:r>
              <a:rPr lang="en-US" sz="2000" dirty="0" err="1"/>
              <a:t>hann</a:t>
            </a:r>
            <a:r>
              <a:rPr lang="en-US" sz="2000" dirty="0"/>
              <a:t> </a:t>
            </a:r>
            <a:r>
              <a:rPr lang="en-US" sz="2000" dirty="0" err="1"/>
              <a:t>taldi</a:t>
            </a:r>
            <a:r>
              <a:rPr lang="en-US" sz="2000" dirty="0"/>
              <a:t> </a:t>
            </a:r>
            <a:r>
              <a:rPr lang="en-US" sz="2000" dirty="0" err="1"/>
              <a:t>gengið</a:t>
            </a:r>
            <a:r>
              <a:rPr lang="en-US" sz="2000" dirty="0"/>
              <a:t> of </a:t>
            </a:r>
            <a:r>
              <a:rPr lang="en-US" sz="2000" dirty="0" err="1"/>
              <a:t>hátt</a:t>
            </a:r>
            <a:r>
              <a:rPr lang="en-US" sz="2000" dirty="0"/>
              <a:t> (</a:t>
            </a:r>
            <a:r>
              <a:rPr lang="en-US" sz="2000" dirty="0" err="1"/>
              <a:t>t.d</a:t>
            </a:r>
            <a:r>
              <a:rPr lang="en-US" sz="2000" dirty="0"/>
              <a:t>. 2005) </a:t>
            </a:r>
            <a:r>
              <a:rPr lang="en-US" sz="2000" dirty="0" err="1"/>
              <a:t>til</a:t>
            </a:r>
            <a:r>
              <a:rPr lang="en-US" sz="2000" dirty="0"/>
              <a:t> </a:t>
            </a:r>
            <a:r>
              <a:rPr lang="en-US" sz="2000" dirty="0" err="1"/>
              <a:t>að</a:t>
            </a:r>
            <a:r>
              <a:rPr lang="en-US" sz="2000" dirty="0"/>
              <a:t> </a:t>
            </a:r>
            <a:r>
              <a:rPr lang="en-US" sz="2000" dirty="0" err="1"/>
              <a:t>hafa</a:t>
            </a:r>
            <a:r>
              <a:rPr lang="en-US" sz="2000" dirty="0"/>
              <a:t> </a:t>
            </a:r>
            <a:r>
              <a:rPr lang="en-US" sz="2000" dirty="0" err="1"/>
              <a:t>áhrif</a:t>
            </a:r>
            <a:r>
              <a:rPr lang="en-US" sz="2000" dirty="0"/>
              <a:t> á </a:t>
            </a:r>
            <a:r>
              <a:rPr lang="en-US" sz="2000" dirty="0" err="1"/>
              <a:t>gengið</a:t>
            </a:r>
            <a:r>
              <a:rPr lang="en-US" sz="2000" dirty="0"/>
              <a:t> </a:t>
            </a:r>
            <a:r>
              <a:rPr lang="en-US" sz="2000" dirty="0" err="1"/>
              <a:t>til</a:t>
            </a:r>
            <a:r>
              <a:rPr lang="en-US" sz="2000" dirty="0"/>
              <a:t> </a:t>
            </a:r>
            <a:r>
              <a:rPr lang="en-US" sz="2000" dirty="0" err="1" smtClean="0"/>
              <a:t>lækkunar</a:t>
            </a:r>
            <a:r>
              <a:rPr lang="en-US" sz="2000" dirty="0" smtClean="0"/>
              <a:t>.</a:t>
            </a:r>
          </a:p>
          <a:p>
            <a:pPr marL="457200" lvl="0" indent="-457200">
              <a:buAutoNum type="arabicParenR"/>
            </a:pPr>
            <a:r>
              <a:rPr lang="en-US" sz="2000" dirty="0" err="1" smtClean="0"/>
              <a:t>Lækkun</a:t>
            </a:r>
            <a:r>
              <a:rPr lang="en-US" sz="2000" dirty="0" smtClean="0"/>
              <a:t> </a:t>
            </a:r>
            <a:r>
              <a:rPr lang="en-US" sz="2000" dirty="0" err="1" smtClean="0"/>
              <a:t>bindiskyldunnar</a:t>
            </a:r>
            <a:r>
              <a:rPr lang="en-US" sz="2000" dirty="0" smtClean="0"/>
              <a:t> </a:t>
            </a:r>
            <a:r>
              <a:rPr lang="en-US" sz="2000" dirty="0"/>
              <a:t>2003 </a:t>
            </a:r>
            <a:r>
              <a:rPr lang="en-US" sz="2000" dirty="0" err="1"/>
              <a:t>og</a:t>
            </a:r>
            <a:r>
              <a:rPr lang="en-US" sz="2000" dirty="0"/>
              <a:t> </a:t>
            </a:r>
            <a:r>
              <a:rPr lang="en-US" sz="2000" dirty="0" err="1"/>
              <a:t>afnám</a:t>
            </a:r>
            <a:r>
              <a:rPr lang="en-US" sz="2000" dirty="0"/>
              <a:t> </a:t>
            </a:r>
            <a:r>
              <a:rPr lang="en-US" sz="2000" dirty="0" err="1"/>
              <a:t>bindiskyldu</a:t>
            </a:r>
            <a:r>
              <a:rPr lang="en-US" sz="2000" dirty="0"/>
              <a:t> á </a:t>
            </a:r>
            <a:r>
              <a:rPr lang="en-US" sz="2000" dirty="0" err="1"/>
              <a:t>innstæður</a:t>
            </a:r>
            <a:r>
              <a:rPr lang="en-US" sz="2000" dirty="0"/>
              <a:t> í </a:t>
            </a:r>
            <a:r>
              <a:rPr lang="en-US" sz="2000" dirty="0" err="1"/>
              <a:t>útibúum</a:t>
            </a:r>
            <a:r>
              <a:rPr lang="en-US" sz="2000" dirty="0"/>
              <a:t> </a:t>
            </a:r>
            <a:r>
              <a:rPr lang="en-US" sz="2000" dirty="0" err="1"/>
              <a:t>bankanna</a:t>
            </a:r>
            <a:r>
              <a:rPr lang="en-US" sz="2000" dirty="0"/>
              <a:t> </a:t>
            </a:r>
            <a:r>
              <a:rPr lang="en-US" sz="2000" dirty="0" err="1"/>
              <a:t>erlendis</a:t>
            </a:r>
            <a:r>
              <a:rPr lang="en-US" sz="2000" dirty="0"/>
              <a:t> 2008 </a:t>
            </a:r>
            <a:r>
              <a:rPr lang="en-US" sz="2000" dirty="0" err="1"/>
              <a:t>er</a:t>
            </a:r>
            <a:r>
              <a:rPr lang="en-US" sz="2000" dirty="0"/>
              <a:t> </a:t>
            </a:r>
            <a:r>
              <a:rPr lang="en-US" sz="2000" dirty="0" err="1"/>
              <a:t>gagnrýnd</a:t>
            </a:r>
            <a:r>
              <a:rPr lang="en-US" sz="2000" dirty="0"/>
              <a:t>. </a:t>
            </a:r>
            <a:r>
              <a:rPr lang="en-US" sz="2000" dirty="0" err="1"/>
              <a:t>Það</a:t>
            </a:r>
            <a:r>
              <a:rPr lang="en-US" sz="2000" dirty="0"/>
              <a:t> </a:t>
            </a:r>
            <a:r>
              <a:rPr lang="en-US" sz="2000" dirty="0" err="1"/>
              <a:t>hefði</a:t>
            </a:r>
            <a:r>
              <a:rPr lang="en-US" sz="2000" dirty="0"/>
              <a:t> </a:t>
            </a:r>
            <a:r>
              <a:rPr lang="en-US" sz="2000" dirty="0" err="1"/>
              <a:t>átt</a:t>
            </a:r>
            <a:r>
              <a:rPr lang="en-US" sz="2000" dirty="0"/>
              <a:t> </a:t>
            </a:r>
            <a:r>
              <a:rPr lang="en-US" sz="2000" dirty="0" err="1"/>
              <a:t>að</a:t>
            </a:r>
            <a:r>
              <a:rPr lang="en-US" sz="2000" dirty="0"/>
              <a:t> </a:t>
            </a:r>
            <a:r>
              <a:rPr lang="en-US" sz="2000" dirty="0" err="1"/>
              <a:t>hækka</a:t>
            </a:r>
            <a:r>
              <a:rPr lang="en-US" sz="2000" dirty="0"/>
              <a:t> </a:t>
            </a:r>
            <a:r>
              <a:rPr lang="en-US" sz="2000" dirty="0" err="1"/>
              <a:t>bindiskyldu</a:t>
            </a:r>
            <a:r>
              <a:rPr lang="en-US" sz="2000" dirty="0"/>
              <a:t>.</a:t>
            </a:r>
          </a:p>
        </p:txBody>
      </p:sp>
      <p:sp>
        <p:nvSpPr>
          <p:cNvPr id="4098" name="Date Placeholder 3"/>
          <p:cNvSpPr>
            <a:spLocks noGrp="1"/>
          </p:cNvSpPr>
          <p:nvPr>
            <p:ph type="dt" sz="half"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2</a:t>
            </a:fld>
            <a:endParaRPr lang="is-IS"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2267045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20</a:t>
            </a:fld>
            <a:endParaRPr lang="is-IS" smtClean="0"/>
          </a:p>
        </p:txBody>
      </p:sp>
      <p:sp>
        <p:nvSpPr>
          <p:cNvPr id="4101" name="Rectangle 2"/>
          <p:cNvSpPr>
            <a:spLocks noGrp="1" noChangeArrowheads="1"/>
          </p:cNvSpPr>
          <p:nvPr>
            <p:ph type="title"/>
          </p:nvPr>
        </p:nvSpPr>
        <p:spPr/>
        <p:txBody>
          <a:bodyPr/>
          <a:lstStyle/>
          <a:p>
            <a:pPr eaLnBrk="1" hangingPunct="1"/>
            <a:r>
              <a:rPr lang="en-GB" sz="2200" dirty="0" err="1" smtClean="0"/>
              <a:t>Möguleikar</a:t>
            </a:r>
            <a:r>
              <a:rPr lang="en-GB" sz="2200" dirty="0" smtClean="0"/>
              <a:t> </a:t>
            </a:r>
            <a:r>
              <a:rPr lang="en-GB" sz="2200" dirty="0" err="1" smtClean="0"/>
              <a:t>peningastefnu</a:t>
            </a:r>
            <a:r>
              <a:rPr lang="en-GB" sz="2200" dirty="0" smtClean="0"/>
              <a:t> í </a:t>
            </a:r>
            <a:r>
              <a:rPr lang="en-GB" sz="2200" dirty="0" err="1" smtClean="0"/>
              <a:t>litlu</a:t>
            </a:r>
            <a:r>
              <a:rPr lang="en-GB" sz="2200" dirty="0" smtClean="0"/>
              <a:t> </a:t>
            </a:r>
            <a:r>
              <a:rPr lang="en-GB" sz="2200" dirty="0" err="1" smtClean="0"/>
              <a:t>opnu</a:t>
            </a:r>
            <a:r>
              <a:rPr lang="en-GB" sz="2200" dirty="0" smtClean="0"/>
              <a:t> </a:t>
            </a:r>
            <a:r>
              <a:rPr lang="en-GB" sz="2200" dirty="0" err="1" smtClean="0"/>
              <a:t>hagkerfi</a:t>
            </a:r>
            <a:r>
              <a:rPr lang="en-GB" sz="2200" dirty="0" smtClean="0"/>
              <a:t> II</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400" dirty="0" smtClean="0"/>
              <a:t>Sennilega eru þær skorður sem peningastefnunni eru settar af fjármagnsstraumum á milli landa breytilegar.</a:t>
            </a:r>
          </a:p>
          <a:p>
            <a:pPr eaLnBrk="1" hangingPunct="1"/>
            <a:r>
              <a:rPr lang="is-IS" sz="2400" dirty="0" smtClean="0"/>
              <a:t>Sennilega minnka möguleikar á sjálfstæðri peningastefnu með </a:t>
            </a:r>
            <a:r>
              <a:rPr lang="is-IS" sz="2400" dirty="0"/>
              <a:t>alheimsvæðingunni og aukinni virkni fjármagnsmarkaða á heimsvísu</a:t>
            </a:r>
            <a:r>
              <a:rPr lang="is-IS" sz="2400" dirty="0" smtClean="0"/>
              <a:t>.</a:t>
            </a:r>
          </a:p>
          <a:p>
            <a:pPr eaLnBrk="1" hangingPunct="1"/>
            <a:r>
              <a:rPr lang="is-IS" sz="2400" dirty="0" smtClean="0"/>
              <a:t>Það greiddi götu fyrir vaxtamunaviðskiptin að íslensk fjármálafyrirtæki voru búin að vinna mikið markaðsstarf við að kynna íslenskar fjármálaafurðir í útlöndum í mörg ár. </a:t>
            </a:r>
          </a:p>
          <a:p>
            <a:pPr eaLnBrk="1" hangingPunct="1"/>
            <a:r>
              <a:rPr lang="is-IS" sz="2400" dirty="0" smtClean="0"/>
              <a:t>Þrátt fyrir mikinn vaxtamun og frjálsa fjármagnsflutninga frá árinu 1995  keyptu erlendir aðilar ekki skuldabréf í íslenskum krónum svo neinu nemur fyrr en árið 2005.</a:t>
            </a:r>
          </a:p>
          <a:p>
            <a:pPr eaLnBrk="1" hangingPunct="1"/>
            <a:r>
              <a:rPr lang="is-IS" sz="2400" dirty="0" smtClean="0"/>
              <a:t>Hugsanlega er hægt að minnka óæskileg áhrif af kviku fjármagni með aðgerðum eins og þeim sem Brasilía og fleiri ríki hafa innleitt.</a:t>
            </a:r>
          </a:p>
          <a:p>
            <a:pPr eaLnBrk="1" hangingPunct="1"/>
            <a:endParaRPr lang="en-US" sz="1600" dirty="0"/>
          </a:p>
          <a:p>
            <a:pPr marL="0" indent="0" eaLnBrk="1" hangingPunct="1">
              <a:buNone/>
            </a:pPr>
            <a:endParaRPr lang="is-IS" sz="20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932431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21</a:t>
            </a:fld>
            <a:endParaRPr lang="is-IS" smtClean="0"/>
          </a:p>
        </p:txBody>
      </p:sp>
      <p:sp>
        <p:nvSpPr>
          <p:cNvPr id="4101" name="Rectangle 2"/>
          <p:cNvSpPr>
            <a:spLocks noGrp="1" noChangeArrowheads="1"/>
          </p:cNvSpPr>
          <p:nvPr>
            <p:ph type="title"/>
          </p:nvPr>
        </p:nvSpPr>
        <p:spPr/>
        <p:txBody>
          <a:bodyPr/>
          <a:lstStyle/>
          <a:p>
            <a:pPr eaLnBrk="1" hangingPunct="1"/>
            <a:r>
              <a:rPr lang="en-GB" sz="2200" dirty="0" err="1" smtClean="0"/>
              <a:t>Möguleikar</a:t>
            </a:r>
            <a:r>
              <a:rPr lang="en-GB" sz="2200" dirty="0" smtClean="0"/>
              <a:t> </a:t>
            </a:r>
            <a:r>
              <a:rPr lang="en-GB" sz="2200" dirty="0" err="1" smtClean="0"/>
              <a:t>peningastefnu</a:t>
            </a:r>
            <a:r>
              <a:rPr lang="en-GB" sz="2200" dirty="0" smtClean="0"/>
              <a:t> í </a:t>
            </a:r>
            <a:r>
              <a:rPr lang="en-GB" sz="2200" dirty="0" err="1" smtClean="0"/>
              <a:t>litlu</a:t>
            </a:r>
            <a:r>
              <a:rPr lang="en-GB" sz="2200" dirty="0" smtClean="0"/>
              <a:t> </a:t>
            </a:r>
            <a:r>
              <a:rPr lang="en-GB" sz="2200" dirty="0" err="1" smtClean="0"/>
              <a:t>opnu</a:t>
            </a:r>
            <a:r>
              <a:rPr lang="en-GB" sz="2200" dirty="0" smtClean="0"/>
              <a:t> </a:t>
            </a:r>
            <a:r>
              <a:rPr lang="en-GB" sz="2200" dirty="0" err="1" smtClean="0"/>
              <a:t>hagkerfi</a:t>
            </a:r>
            <a:r>
              <a:rPr lang="en-GB" sz="2200" dirty="0" smtClean="0"/>
              <a:t> III</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400" dirty="0" smtClean="0"/>
              <a:t>Möguleikum peningastefnunnar til að vinna bug á þenslu eru einnig skorður settar vegna þess að mjög háir vextir geta valdið skaða.</a:t>
            </a:r>
          </a:p>
          <a:p>
            <a:pPr eaLnBrk="1" hangingPunct="1"/>
            <a:r>
              <a:rPr lang="is-IS" sz="2400" dirty="0" smtClean="0"/>
              <a:t>Til að leggja mat á það hvort peningastefna Seðlabankans hafi valdið skaða með því að skapa aðstæður fyrir vaxtamunaviðskipti þarf að skoða umfang þessarra viðskipta og áhrif þeirra á hagkerfið.</a:t>
            </a:r>
          </a:p>
          <a:p>
            <a:pPr eaLnBrk="1" hangingPunct="1"/>
            <a:r>
              <a:rPr lang="is-IS" sz="2400" dirty="0" smtClean="0"/>
              <a:t>Það þarf líka að kanna hvort vaxtastefnan og áhrif hennar á gengi krónunnar hafi skemmt fyrir langtímamöguleikum fyrirtækja, einkum nýrra tæknifyrirtækja, eins og sumir óttuðust á árunum fyrir hrun.</a:t>
            </a:r>
          </a:p>
          <a:p>
            <a:pPr eaLnBrk="1" hangingPunct="1"/>
            <a:endParaRPr lang="en-US" sz="1600" dirty="0"/>
          </a:p>
          <a:p>
            <a:pPr marL="0" indent="0" eaLnBrk="1" hangingPunct="1">
              <a:buNone/>
            </a:pPr>
            <a:endParaRPr lang="is-IS" sz="20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3294146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sz="quarter"/>
          </p:nvPr>
        </p:nvSpPr>
        <p:spPr/>
        <p:txBody>
          <a:bodyPr/>
          <a:lstStyle/>
          <a:p>
            <a:r>
              <a:rPr lang="is-IS" sz="2400" dirty="0" smtClean="0"/>
              <a:t>Gögn um þróun erlendra skulda og eigna I</a:t>
            </a:r>
            <a:endParaRPr lang="en-US" sz="2400" dirty="0"/>
          </a:p>
        </p:txBody>
      </p:sp>
      <p:sp>
        <p:nvSpPr>
          <p:cNvPr id="4" name="Date Placeholder 3"/>
          <p:cNvSpPr>
            <a:spLocks noGrp="1"/>
          </p:cNvSpPr>
          <p:nvPr>
            <p:ph type="dt" sz="half" idx="10"/>
          </p:nvPr>
        </p:nvSpPr>
        <p:spPr/>
        <p:txBody>
          <a:bodyPr/>
          <a:lstStyle/>
          <a:p>
            <a:pPr>
              <a:defRPr/>
            </a:pPr>
            <a:r>
              <a:rPr lang="en-US" smtClean="0"/>
              <a:t>14. október 2011</a:t>
            </a:r>
            <a:endParaRPr lang="is-IS"/>
          </a:p>
        </p:txBody>
      </p:sp>
      <p:sp>
        <p:nvSpPr>
          <p:cNvPr id="5" name="Footer Placeholder 4"/>
          <p:cNvSpPr>
            <a:spLocks noGrp="1"/>
          </p:cNvSpPr>
          <p:nvPr>
            <p:ph type="ftr" sz="quarter" idx="11"/>
          </p:nvPr>
        </p:nvSpPr>
        <p:spPr/>
        <p:txBody>
          <a:bodyPr/>
          <a:lstStyle/>
          <a:p>
            <a:pPr>
              <a:defRPr/>
            </a:pPr>
            <a:r>
              <a:rPr lang="is-IS" smtClean="0"/>
              <a:t>Stefna SÍ fyrir hrun</a:t>
            </a:r>
            <a:endParaRPr lang="is-IS"/>
          </a:p>
        </p:txBody>
      </p:sp>
      <p:sp>
        <p:nvSpPr>
          <p:cNvPr id="6" name="Slide Number Placeholder 5"/>
          <p:cNvSpPr>
            <a:spLocks noGrp="1"/>
          </p:cNvSpPr>
          <p:nvPr>
            <p:ph type="sldNum" sz="quarter" idx="12"/>
          </p:nvPr>
        </p:nvSpPr>
        <p:spPr/>
        <p:txBody>
          <a:bodyPr/>
          <a:lstStyle/>
          <a:p>
            <a:pPr>
              <a:defRPr/>
            </a:pPr>
            <a:fld id="{5017D148-A235-4401-815E-FB25719491FA}" type="slidenum">
              <a:rPr lang="is-IS" smtClean="0"/>
              <a:pPr>
                <a:defRPr/>
              </a:pPr>
              <a:t>22</a:t>
            </a:fld>
            <a:endParaRPr lang="is-IS"/>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3850" y="1148653"/>
            <a:ext cx="4208463" cy="243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323850" y="3927139"/>
            <a:ext cx="4208463" cy="242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4684713" y="3933056"/>
            <a:ext cx="420846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bwMode="auto">
          <a:xfrm>
            <a:off x="4684713" y="1147230"/>
            <a:ext cx="4208462" cy="243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18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sz="quarter"/>
          </p:nvPr>
        </p:nvSpPr>
        <p:spPr/>
        <p:txBody>
          <a:bodyPr/>
          <a:lstStyle/>
          <a:p>
            <a:r>
              <a:rPr lang="is-IS" sz="2400" dirty="0" smtClean="0"/>
              <a:t>Gögn um þróun erlendra skulda og eigna II</a:t>
            </a:r>
            <a:endParaRPr lang="en-US" sz="2400" dirty="0"/>
          </a:p>
        </p:txBody>
      </p:sp>
      <p:sp>
        <p:nvSpPr>
          <p:cNvPr id="4" name="Date Placeholder 3"/>
          <p:cNvSpPr>
            <a:spLocks noGrp="1"/>
          </p:cNvSpPr>
          <p:nvPr>
            <p:ph type="dt" sz="half" idx="10"/>
          </p:nvPr>
        </p:nvSpPr>
        <p:spPr/>
        <p:txBody>
          <a:bodyPr/>
          <a:lstStyle/>
          <a:p>
            <a:pPr>
              <a:defRPr/>
            </a:pPr>
            <a:r>
              <a:rPr lang="en-US" smtClean="0"/>
              <a:t>14. október 2011</a:t>
            </a:r>
            <a:endParaRPr lang="is-IS"/>
          </a:p>
        </p:txBody>
      </p:sp>
      <p:sp>
        <p:nvSpPr>
          <p:cNvPr id="5" name="Footer Placeholder 4"/>
          <p:cNvSpPr>
            <a:spLocks noGrp="1"/>
          </p:cNvSpPr>
          <p:nvPr>
            <p:ph type="ftr" sz="quarter" idx="11"/>
          </p:nvPr>
        </p:nvSpPr>
        <p:spPr/>
        <p:txBody>
          <a:bodyPr/>
          <a:lstStyle/>
          <a:p>
            <a:pPr>
              <a:defRPr/>
            </a:pPr>
            <a:r>
              <a:rPr lang="is-IS" smtClean="0"/>
              <a:t>Stefna SÍ fyrir hrun</a:t>
            </a:r>
            <a:endParaRPr lang="is-IS"/>
          </a:p>
        </p:txBody>
      </p:sp>
      <p:sp>
        <p:nvSpPr>
          <p:cNvPr id="6" name="Slide Number Placeholder 5"/>
          <p:cNvSpPr>
            <a:spLocks noGrp="1"/>
          </p:cNvSpPr>
          <p:nvPr>
            <p:ph type="sldNum" sz="quarter" idx="12"/>
          </p:nvPr>
        </p:nvSpPr>
        <p:spPr/>
        <p:txBody>
          <a:bodyPr/>
          <a:lstStyle/>
          <a:p>
            <a:pPr>
              <a:defRPr/>
            </a:pPr>
            <a:fld id="{5017D148-A235-4401-815E-FB25719491FA}" type="slidenum">
              <a:rPr lang="is-IS" smtClean="0"/>
              <a:pPr>
                <a:defRPr/>
              </a:pPr>
              <a:t>23</a:t>
            </a:fld>
            <a:endParaRPr lang="is-IS"/>
          </a:p>
        </p:txBody>
      </p:sp>
      <p:pic>
        <p:nvPicPr>
          <p:cNvPr id="1028" name="Picture 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323850" y="3927139"/>
            <a:ext cx="4208463" cy="242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84713" y="3933056"/>
            <a:ext cx="420846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323850" y="1148653"/>
            <a:ext cx="4208463" cy="243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bwMode="auto">
          <a:xfrm>
            <a:off x="4684713" y="1124744"/>
            <a:ext cx="4208462"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53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000" dirty="0" smtClean="0"/>
              <a:t>Samband vaxta og gengis og raungengis á Íslandi 1972-2009</a:t>
            </a:r>
            <a:endParaRPr lang="is-IS" sz="2000" dirty="0"/>
          </a:p>
        </p:txBody>
      </p:sp>
      <p:sp>
        <p:nvSpPr>
          <p:cNvPr id="4" name="Date Placeholder 3"/>
          <p:cNvSpPr>
            <a:spLocks noGrp="1"/>
          </p:cNvSpPr>
          <p:nvPr>
            <p:ph type="dt" sz="half" idx="10"/>
          </p:nvPr>
        </p:nvSpPr>
        <p:spPr/>
        <p:txBody>
          <a:bodyPr/>
          <a:lstStyle/>
          <a:p>
            <a:pPr>
              <a:defRPr/>
            </a:pPr>
            <a:r>
              <a:rPr lang="en-US" smtClean="0"/>
              <a:t>14. október 2011</a:t>
            </a:r>
            <a:endParaRPr lang="is-IS"/>
          </a:p>
        </p:txBody>
      </p:sp>
      <p:sp>
        <p:nvSpPr>
          <p:cNvPr id="5" name="Footer Placeholder 4"/>
          <p:cNvSpPr>
            <a:spLocks noGrp="1"/>
          </p:cNvSpPr>
          <p:nvPr>
            <p:ph type="ftr" sz="quarter" idx="11"/>
          </p:nvPr>
        </p:nvSpPr>
        <p:spPr/>
        <p:txBody>
          <a:bodyPr/>
          <a:lstStyle/>
          <a:p>
            <a:pPr>
              <a:defRPr/>
            </a:pPr>
            <a:r>
              <a:rPr lang="is-IS" smtClean="0"/>
              <a:t>Stefna SÍ fyrir hrun</a:t>
            </a:r>
            <a:endParaRPr lang="is-IS"/>
          </a:p>
        </p:txBody>
      </p:sp>
      <p:sp>
        <p:nvSpPr>
          <p:cNvPr id="6" name="Slide Number Placeholder 5"/>
          <p:cNvSpPr>
            <a:spLocks noGrp="1"/>
          </p:cNvSpPr>
          <p:nvPr>
            <p:ph type="sldNum" sz="quarter" idx="12"/>
          </p:nvPr>
        </p:nvSpPr>
        <p:spPr/>
        <p:txBody>
          <a:bodyPr/>
          <a:lstStyle/>
          <a:p>
            <a:pPr>
              <a:defRPr/>
            </a:pPr>
            <a:fld id="{5017D148-A235-4401-815E-FB25719491FA}" type="slidenum">
              <a:rPr lang="is-IS" smtClean="0"/>
              <a:pPr>
                <a:defRPr/>
              </a:pPr>
              <a:t>24</a:t>
            </a:fld>
            <a:endParaRPr lang="is-IS"/>
          </a:p>
        </p:txBody>
      </p:sp>
      <p:pic>
        <p:nvPicPr>
          <p:cNvPr id="2050" name="Picture 2"/>
          <p:cNvPicPr>
            <a:picLocks noGrp="1" noChangeAspect="1" noChangeArrowheads="1"/>
          </p:cNvPicPr>
          <p:nvPr>
            <p:ph idx="1"/>
          </p:nvPr>
        </p:nvPicPr>
        <p:blipFill>
          <a:blip r:embed="rId3" cstate="print"/>
          <a:srcRect/>
          <a:stretch>
            <a:fillRect/>
          </a:stretch>
        </p:blipFill>
        <p:spPr bwMode="auto">
          <a:xfrm>
            <a:off x="323850" y="1073524"/>
            <a:ext cx="8569325" cy="5358653"/>
          </a:xfrm>
          <a:prstGeom prst="rect">
            <a:avLst/>
          </a:prstGeom>
          <a:noFill/>
          <a:ln w="9525">
            <a:noFill/>
            <a:miter lim="800000"/>
            <a:headEnd/>
            <a:tailEnd/>
          </a:ln>
          <a:effectLst/>
        </p:spPr>
      </p:pic>
    </p:spTree>
    <p:extLst>
      <p:ext uri="{BB962C8B-B14F-4D97-AF65-F5344CB8AC3E}">
        <p14:creationId xmlns:p14="http://schemas.microsoft.com/office/powerpoint/2010/main" val="1991555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000" dirty="0" smtClean="0"/>
              <a:t>Samband vaxta og gengis og raungengis á Íslandi 1995-2009</a:t>
            </a:r>
            <a:endParaRPr lang="is-IS" sz="2000" dirty="0"/>
          </a:p>
        </p:txBody>
      </p:sp>
      <p:sp>
        <p:nvSpPr>
          <p:cNvPr id="4" name="Date Placeholder 3"/>
          <p:cNvSpPr>
            <a:spLocks noGrp="1"/>
          </p:cNvSpPr>
          <p:nvPr>
            <p:ph type="dt" sz="half" idx="10"/>
          </p:nvPr>
        </p:nvSpPr>
        <p:spPr/>
        <p:txBody>
          <a:bodyPr/>
          <a:lstStyle/>
          <a:p>
            <a:pPr>
              <a:defRPr/>
            </a:pPr>
            <a:r>
              <a:rPr lang="en-US" smtClean="0"/>
              <a:t>14. október 2011</a:t>
            </a:r>
            <a:endParaRPr lang="is-IS"/>
          </a:p>
        </p:txBody>
      </p:sp>
      <p:sp>
        <p:nvSpPr>
          <p:cNvPr id="5" name="Footer Placeholder 4"/>
          <p:cNvSpPr>
            <a:spLocks noGrp="1"/>
          </p:cNvSpPr>
          <p:nvPr>
            <p:ph type="ftr" sz="quarter" idx="11"/>
          </p:nvPr>
        </p:nvSpPr>
        <p:spPr/>
        <p:txBody>
          <a:bodyPr/>
          <a:lstStyle/>
          <a:p>
            <a:pPr>
              <a:defRPr/>
            </a:pPr>
            <a:r>
              <a:rPr lang="is-IS" smtClean="0"/>
              <a:t>Stefna SÍ fyrir hrun</a:t>
            </a:r>
            <a:endParaRPr lang="is-IS"/>
          </a:p>
        </p:txBody>
      </p:sp>
      <p:sp>
        <p:nvSpPr>
          <p:cNvPr id="6" name="Slide Number Placeholder 5"/>
          <p:cNvSpPr>
            <a:spLocks noGrp="1"/>
          </p:cNvSpPr>
          <p:nvPr>
            <p:ph type="sldNum" sz="quarter" idx="12"/>
          </p:nvPr>
        </p:nvSpPr>
        <p:spPr/>
        <p:txBody>
          <a:bodyPr/>
          <a:lstStyle/>
          <a:p>
            <a:pPr>
              <a:defRPr/>
            </a:pPr>
            <a:fld id="{5017D148-A235-4401-815E-FB25719491FA}" type="slidenum">
              <a:rPr lang="is-IS" smtClean="0"/>
              <a:pPr>
                <a:defRPr/>
              </a:pPr>
              <a:t>25</a:t>
            </a:fld>
            <a:endParaRPr lang="is-IS"/>
          </a:p>
        </p:txBody>
      </p:sp>
      <p:pic>
        <p:nvPicPr>
          <p:cNvPr id="1026" name="Picture 2"/>
          <p:cNvPicPr>
            <a:picLocks noGrp="1" noChangeAspect="1" noChangeArrowheads="1"/>
          </p:cNvPicPr>
          <p:nvPr>
            <p:ph idx="1"/>
          </p:nvPr>
        </p:nvPicPr>
        <p:blipFill>
          <a:blip r:embed="rId3" cstate="print"/>
          <a:srcRect/>
          <a:stretch>
            <a:fillRect/>
          </a:stretch>
        </p:blipFill>
        <p:spPr bwMode="auto">
          <a:xfrm>
            <a:off x="323850" y="1095387"/>
            <a:ext cx="8569325" cy="5314927"/>
          </a:xfrm>
          <a:prstGeom prst="rect">
            <a:avLst/>
          </a:prstGeom>
          <a:noFill/>
        </p:spPr>
      </p:pic>
    </p:spTree>
    <p:extLst>
      <p:ext uri="{BB962C8B-B14F-4D97-AF65-F5344CB8AC3E}">
        <p14:creationId xmlns:p14="http://schemas.microsoft.com/office/powerpoint/2010/main" val="4091837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6"/>
          <p:cNvSpPr>
            <a:spLocks noGrp="1"/>
          </p:cNvSpPr>
          <p:nvPr>
            <p:ph type="dt" sz="quarter" idx="10"/>
          </p:nvPr>
        </p:nvSpPr>
        <p:spPr>
          <a:noFill/>
        </p:spPr>
        <p:txBody>
          <a:bodyPr/>
          <a:lstStyle/>
          <a:p>
            <a:r>
              <a:rPr lang="en-US" smtClean="0"/>
              <a:t>14. október 2011</a:t>
            </a:r>
            <a:endParaRPr lang="is-IS" smtClean="0"/>
          </a:p>
        </p:txBody>
      </p:sp>
      <p:sp>
        <p:nvSpPr>
          <p:cNvPr id="6147" name="Footer Placeholder 7"/>
          <p:cNvSpPr>
            <a:spLocks noGrp="1"/>
          </p:cNvSpPr>
          <p:nvPr>
            <p:ph type="ftr" sz="quarter" idx="11"/>
          </p:nvPr>
        </p:nvSpPr>
        <p:spPr>
          <a:noFill/>
        </p:spPr>
        <p:txBody>
          <a:bodyPr/>
          <a:lstStyle/>
          <a:p>
            <a:r>
              <a:rPr lang="is-IS" smtClean="0"/>
              <a:t>Stefna SÍ fyrir hrun</a:t>
            </a:r>
          </a:p>
        </p:txBody>
      </p:sp>
      <p:sp>
        <p:nvSpPr>
          <p:cNvPr id="6148" name="Slide Number Placeholder 8"/>
          <p:cNvSpPr>
            <a:spLocks noGrp="1"/>
          </p:cNvSpPr>
          <p:nvPr>
            <p:ph type="sldNum" sz="quarter" idx="12"/>
          </p:nvPr>
        </p:nvSpPr>
        <p:spPr>
          <a:noFill/>
        </p:spPr>
        <p:txBody>
          <a:bodyPr/>
          <a:lstStyle/>
          <a:p>
            <a:fld id="{E4996830-2903-400F-A02A-F1018F7EB539}" type="slidenum">
              <a:rPr lang="is-IS" smtClean="0"/>
              <a:pPr/>
              <a:t>26</a:t>
            </a:fld>
            <a:endParaRPr lang="is-IS" smtClean="0"/>
          </a:p>
        </p:txBody>
      </p:sp>
      <p:sp>
        <p:nvSpPr>
          <p:cNvPr id="6149" name="Rectangle 2"/>
          <p:cNvSpPr>
            <a:spLocks noGrp="1" noChangeArrowheads="1"/>
          </p:cNvSpPr>
          <p:nvPr>
            <p:ph type="title" sz="quarter"/>
          </p:nvPr>
        </p:nvSpPr>
        <p:spPr/>
        <p:txBody>
          <a:bodyPr/>
          <a:lstStyle/>
          <a:p>
            <a:pPr eaLnBrk="1" hangingPunct="1"/>
            <a:r>
              <a:rPr lang="is-IS" sz="2000" dirty="0" smtClean="0"/>
              <a:t>Vísitölur gengis íslensku krónunnar og nýsjálenska dalsins</a:t>
            </a:r>
            <a:endParaRPr lang="en-US" sz="2000" dirty="0" smtClean="0"/>
          </a:p>
        </p:txBody>
      </p:sp>
      <p:pic>
        <p:nvPicPr>
          <p:cNvPr id="9" name="Picture 3"/>
          <p:cNvPicPr>
            <a:picLocks noGrp="1" noChangeAspect="1" noChangeArrowheads="1"/>
          </p:cNvPicPr>
          <p:nvPr>
            <p:ph sz="quarter" idx="1"/>
          </p:nvPr>
        </p:nvPicPr>
        <p:blipFill>
          <a:blip r:embed="rId3" cstate="print"/>
          <a:srcRect/>
          <a:stretch>
            <a:fillRect/>
          </a:stretch>
        </p:blipFill>
        <p:spPr bwMode="auto">
          <a:xfrm>
            <a:off x="1763688" y="908721"/>
            <a:ext cx="5256584" cy="2736303"/>
          </a:xfrm>
          <a:prstGeom prst="rect">
            <a:avLst/>
          </a:prstGeom>
          <a:noFill/>
          <a:ln w="9525">
            <a:noFill/>
            <a:miter lim="800000"/>
            <a:headEnd/>
            <a:tailEnd/>
          </a:ln>
        </p:spPr>
      </p:pic>
      <p:pic>
        <p:nvPicPr>
          <p:cNvPr id="110594" name="Picture 2"/>
          <p:cNvPicPr>
            <a:picLocks noChangeAspect="1" noChangeArrowheads="1"/>
          </p:cNvPicPr>
          <p:nvPr/>
        </p:nvPicPr>
        <p:blipFill>
          <a:blip r:embed="rId4" cstate="print"/>
          <a:srcRect/>
          <a:stretch>
            <a:fillRect/>
          </a:stretch>
        </p:blipFill>
        <p:spPr bwMode="auto">
          <a:xfrm>
            <a:off x="1763688" y="3645024"/>
            <a:ext cx="5256584" cy="2880320"/>
          </a:xfrm>
          <a:prstGeom prst="rect">
            <a:avLst/>
          </a:prstGeom>
          <a:noFill/>
          <a:ln w="9525">
            <a:noFill/>
            <a:miter lim="800000"/>
            <a:headEnd/>
            <a:tailEnd/>
          </a:ln>
        </p:spPr>
      </p:pic>
    </p:spTree>
    <p:extLst>
      <p:ext uri="{BB962C8B-B14F-4D97-AF65-F5344CB8AC3E}">
        <p14:creationId xmlns:p14="http://schemas.microsoft.com/office/powerpoint/2010/main" val="462665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is-IS" sz="2000" dirty="0" smtClean="0"/>
              <a:t>Skuldatryggingarálög (CDS) og skammtímavaxtamunur</a:t>
            </a:r>
            <a:endParaRPr lang="en-US" sz="2000" dirty="0" smtClean="0"/>
          </a:p>
        </p:txBody>
      </p:sp>
      <p:pic>
        <p:nvPicPr>
          <p:cNvPr id="112642" name="Picture 2"/>
          <p:cNvPicPr>
            <a:picLocks noGrp="1" noChangeAspect="1" noChangeArrowheads="1"/>
          </p:cNvPicPr>
          <p:nvPr>
            <p:ph sz="half" idx="1"/>
          </p:nvPr>
        </p:nvPicPr>
        <p:blipFill>
          <a:blip r:embed="rId3" cstate="print"/>
          <a:stretch>
            <a:fillRect/>
          </a:stretch>
        </p:blipFill>
        <p:spPr bwMode="auto">
          <a:xfrm>
            <a:off x="2512848" y="1052513"/>
            <a:ext cx="4191329" cy="2624137"/>
          </a:xfrm>
          <a:prstGeom prst="rect">
            <a:avLst/>
          </a:prstGeom>
          <a:noFill/>
          <a:ln w="9525">
            <a:noFill/>
            <a:miter lim="800000"/>
            <a:headEnd/>
            <a:tailEnd/>
          </a:ln>
        </p:spPr>
      </p:pic>
      <p:sp>
        <p:nvSpPr>
          <p:cNvPr id="2" name="Text Placeholder 1"/>
          <p:cNvSpPr>
            <a:spLocks noGrp="1"/>
          </p:cNvSpPr>
          <p:nvPr>
            <p:ph type="body" sz="half" idx="2"/>
          </p:nvPr>
        </p:nvSpPr>
        <p:spPr/>
        <p:txBody>
          <a:bodyPr/>
          <a:lstStyle/>
          <a:p>
            <a:r>
              <a:rPr lang="is-IS" dirty="0" smtClean="0"/>
              <a:t>Það er mismunur á vaxtastiginu í mismunandi löndum.</a:t>
            </a:r>
          </a:p>
          <a:p>
            <a:r>
              <a:rPr lang="is-IS" dirty="0" smtClean="0"/>
              <a:t>Nærtækasta skýringin á þessum mun er mismunandi áhætta.</a:t>
            </a:r>
          </a:p>
          <a:p>
            <a:r>
              <a:rPr lang="is-IS" dirty="0" smtClean="0"/>
              <a:t>Hvað teljast eðlileg (eða jafnvægis) áhættuálög breytast yfir tíma, sérstaklega á tímum fjármálakreppa.</a:t>
            </a:r>
            <a:endParaRPr lang="en-US" dirty="0"/>
          </a:p>
        </p:txBody>
      </p:sp>
      <p:sp>
        <p:nvSpPr>
          <p:cNvPr id="6146" name="Date Placeholder 6"/>
          <p:cNvSpPr>
            <a:spLocks noGrp="1"/>
          </p:cNvSpPr>
          <p:nvPr>
            <p:ph type="dt" sz="half" idx="10"/>
          </p:nvPr>
        </p:nvSpPr>
        <p:spPr>
          <a:noFill/>
        </p:spPr>
        <p:txBody>
          <a:bodyPr/>
          <a:lstStyle/>
          <a:p>
            <a:r>
              <a:rPr lang="en-US" smtClean="0"/>
              <a:t>14. október 2011</a:t>
            </a:r>
            <a:endParaRPr lang="is-IS" smtClean="0"/>
          </a:p>
        </p:txBody>
      </p:sp>
      <p:sp>
        <p:nvSpPr>
          <p:cNvPr id="6147" name="Footer Placeholder 7"/>
          <p:cNvSpPr>
            <a:spLocks noGrp="1"/>
          </p:cNvSpPr>
          <p:nvPr>
            <p:ph type="ftr" sz="quarter" idx="11"/>
          </p:nvPr>
        </p:nvSpPr>
        <p:spPr>
          <a:noFill/>
        </p:spPr>
        <p:txBody>
          <a:bodyPr/>
          <a:lstStyle/>
          <a:p>
            <a:r>
              <a:rPr lang="is-IS" smtClean="0"/>
              <a:t>Stefna SÍ fyrir hrun</a:t>
            </a:r>
          </a:p>
        </p:txBody>
      </p:sp>
      <p:sp>
        <p:nvSpPr>
          <p:cNvPr id="6148" name="Slide Number Placeholder 8"/>
          <p:cNvSpPr>
            <a:spLocks noGrp="1"/>
          </p:cNvSpPr>
          <p:nvPr>
            <p:ph type="sldNum" sz="quarter" idx="12"/>
          </p:nvPr>
        </p:nvSpPr>
        <p:spPr>
          <a:noFill/>
        </p:spPr>
        <p:txBody>
          <a:bodyPr/>
          <a:lstStyle/>
          <a:p>
            <a:fld id="{E4996830-2903-400F-A02A-F1018F7EB539}" type="slidenum">
              <a:rPr lang="is-IS" smtClean="0"/>
              <a:pPr/>
              <a:t>27</a:t>
            </a:fld>
            <a:endParaRPr lang="is-IS" smtClean="0"/>
          </a:p>
        </p:txBody>
      </p:sp>
    </p:spTree>
    <p:extLst>
      <p:ext uri="{BB962C8B-B14F-4D97-AF65-F5344CB8AC3E}">
        <p14:creationId xmlns:p14="http://schemas.microsoft.com/office/powerpoint/2010/main" val="3991172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smtClean="0"/>
              <a:t>14. október 2011</a:t>
            </a:r>
            <a:endParaRPr lang="is-IS" smtClean="0"/>
          </a:p>
        </p:txBody>
      </p:sp>
      <p:sp>
        <p:nvSpPr>
          <p:cNvPr id="5123" name="Footer Placeholder 4"/>
          <p:cNvSpPr>
            <a:spLocks noGrp="1"/>
          </p:cNvSpPr>
          <p:nvPr>
            <p:ph type="ftr" sz="quarter" idx="11"/>
          </p:nvPr>
        </p:nvSpPr>
        <p:spPr>
          <a:noFill/>
        </p:spPr>
        <p:txBody>
          <a:bodyPr/>
          <a:lstStyle/>
          <a:p>
            <a:r>
              <a:rPr lang="is-IS" smtClean="0"/>
              <a:t>Stefna SÍ fyrir hrun</a:t>
            </a:r>
          </a:p>
        </p:txBody>
      </p:sp>
      <p:sp>
        <p:nvSpPr>
          <p:cNvPr id="5124" name="Slide Number Placeholder 5"/>
          <p:cNvSpPr>
            <a:spLocks noGrp="1"/>
          </p:cNvSpPr>
          <p:nvPr>
            <p:ph type="sldNum" sz="quarter" idx="12"/>
          </p:nvPr>
        </p:nvSpPr>
        <p:spPr>
          <a:noFill/>
        </p:spPr>
        <p:txBody>
          <a:bodyPr/>
          <a:lstStyle/>
          <a:p>
            <a:fld id="{82A4B9E4-A9E5-4F4F-BFBD-9D40399BFA2A}" type="slidenum">
              <a:rPr lang="is-IS" smtClean="0"/>
              <a:pPr/>
              <a:t>28</a:t>
            </a:fld>
            <a:endParaRPr lang="is-IS" smtClean="0"/>
          </a:p>
        </p:txBody>
      </p:sp>
      <p:sp>
        <p:nvSpPr>
          <p:cNvPr id="5125" name="Rectangle 2"/>
          <p:cNvSpPr>
            <a:spLocks noGrp="1" noChangeArrowheads="1"/>
          </p:cNvSpPr>
          <p:nvPr>
            <p:ph type="title"/>
          </p:nvPr>
        </p:nvSpPr>
        <p:spPr/>
        <p:txBody>
          <a:bodyPr/>
          <a:lstStyle/>
          <a:p>
            <a:pPr eaLnBrk="1" hangingPunct="1"/>
            <a:r>
              <a:rPr lang="en-GB" sz="2600" dirty="0" err="1" smtClean="0"/>
              <a:t>Eftirspurnarskellir</a:t>
            </a:r>
            <a:r>
              <a:rPr lang="en-GB" sz="2600" dirty="0" smtClean="0"/>
              <a:t> 2003-2008</a:t>
            </a:r>
          </a:p>
        </p:txBody>
      </p:sp>
      <p:sp>
        <p:nvSpPr>
          <p:cNvPr id="5126" name="Rectangle 3"/>
          <p:cNvSpPr>
            <a:spLocks noGrp="1" noChangeArrowheads="1"/>
          </p:cNvSpPr>
          <p:nvPr>
            <p:ph type="body" idx="1"/>
          </p:nvPr>
        </p:nvSpPr>
        <p:spPr>
          <a:xfrm>
            <a:off x="323850" y="981075"/>
            <a:ext cx="8569325" cy="5111750"/>
          </a:xfrm>
        </p:spPr>
        <p:txBody>
          <a:bodyPr/>
          <a:lstStyle/>
          <a:p>
            <a:pPr eaLnBrk="1" hangingPunct="1"/>
            <a:r>
              <a:rPr lang="en-US" sz="1800" b="1" dirty="0" smtClean="0"/>
              <a:t>1) </a:t>
            </a:r>
            <a:r>
              <a:rPr lang="en-US" sz="1800" dirty="0" err="1" smtClean="0"/>
              <a:t>Kárahnjúkavirkjun</a:t>
            </a:r>
            <a:r>
              <a:rPr lang="en-US" sz="1800" dirty="0" smtClean="0"/>
              <a:t> </a:t>
            </a:r>
            <a:r>
              <a:rPr lang="en-US" sz="1800" dirty="0" err="1" smtClean="0"/>
              <a:t>og</a:t>
            </a:r>
            <a:r>
              <a:rPr lang="en-US" sz="1800" dirty="0" smtClean="0"/>
              <a:t> </a:t>
            </a:r>
            <a:r>
              <a:rPr lang="en-US" sz="1800" dirty="0" err="1" smtClean="0"/>
              <a:t>Reyðarál</a:t>
            </a:r>
            <a:r>
              <a:rPr lang="en-US" sz="1800" dirty="0" smtClean="0"/>
              <a:t>. </a:t>
            </a:r>
            <a:r>
              <a:rPr lang="en-US" sz="1800" dirty="0" err="1" smtClean="0"/>
              <a:t>Þessi</a:t>
            </a:r>
            <a:r>
              <a:rPr lang="en-US" sz="1800" dirty="0" smtClean="0"/>
              <a:t> </a:t>
            </a:r>
            <a:r>
              <a:rPr lang="en-US" sz="1800" dirty="0" err="1" smtClean="0"/>
              <a:t>fjárfesting</a:t>
            </a:r>
            <a:r>
              <a:rPr lang="en-US" sz="1800" dirty="0" smtClean="0"/>
              <a:t> </a:t>
            </a:r>
            <a:r>
              <a:rPr lang="en-US" sz="1800" dirty="0" err="1" smtClean="0"/>
              <a:t>nam</a:t>
            </a:r>
            <a:r>
              <a:rPr lang="en-US" sz="1800" dirty="0" smtClean="0"/>
              <a:t> </a:t>
            </a:r>
            <a:r>
              <a:rPr lang="en-US" sz="1800" dirty="0" err="1" smtClean="0"/>
              <a:t>tæpum</a:t>
            </a:r>
            <a:r>
              <a:rPr lang="en-US" sz="1800" dirty="0" smtClean="0"/>
              <a:t> 300 </a:t>
            </a:r>
            <a:r>
              <a:rPr lang="en-US" sz="1800" dirty="0" err="1" smtClean="0"/>
              <a:t>milljörðum</a:t>
            </a:r>
            <a:r>
              <a:rPr lang="en-US" sz="1800" dirty="0" smtClean="0"/>
              <a:t> á </a:t>
            </a:r>
            <a:r>
              <a:rPr lang="en-US" sz="1800" dirty="0" err="1" smtClean="0"/>
              <a:t>árunum</a:t>
            </a:r>
            <a:r>
              <a:rPr lang="en-US" sz="1800" dirty="0" smtClean="0"/>
              <a:t> 2005-2007 </a:t>
            </a:r>
            <a:r>
              <a:rPr lang="en-US" sz="1800" dirty="0" err="1" smtClean="0"/>
              <a:t>eða</a:t>
            </a:r>
            <a:r>
              <a:rPr lang="en-US" sz="1800" dirty="0" smtClean="0"/>
              <a:t> </a:t>
            </a:r>
            <a:r>
              <a:rPr lang="en-US" sz="1800" dirty="0" err="1" smtClean="0"/>
              <a:t>sem</a:t>
            </a:r>
            <a:r>
              <a:rPr lang="en-US" sz="1800" dirty="0" smtClean="0"/>
              <a:t> </a:t>
            </a:r>
            <a:r>
              <a:rPr lang="en-US" sz="1800" dirty="0" err="1" smtClean="0"/>
              <a:t>nemur</a:t>
            </a:r>
            <a:r>
              <a:rPr lang="en-US" sz="1800" dirty="0" smtClean="0"/>
              <a:t> </a:t>
            </a:r>
            <a:r>
              <a:rPr lang="en-US" sz="1800" dirty="0" err="1" smtClean="0"/>
              <a:t>tæpum</a:t>
            </a:r>
            <a:r>
              <a:rPr lang="en-US" sz="1800" dirty="0" smtClean="0"/>
              <a:t> 8% </a:t>
            </a:r>
            <a:r>
              <a:rPr lang="en-US" sz="1800" dirty="0" err="1" smtClean="0"/>
              <a:t>af</a:t>
            </a:r>
            <a:r>
              <a:rPr lang="en-US" sz="1800" dirty="0" smtClean="0"/>
              <a:t> VLF. </a:t>
            </a:r>
            <a:r>
              <a:rPr lang="en-US" sz="1800" dirty="0" err="1" smtClean="0"/>
              <a:t>Þessi</a:t>
            </a:r>
            <a:r>
              <a:rPr lang="en-US" sz="1800" dirty="0" smtClean="0"/>
              <a:t> </a:t>
            </a:r>
            <a:r>
              <a:rPr lang="en-US" sz="1800" dirty="0" err="1" smtClean="0"/>
              <a:t>skellur</a:t>
            </a:r>
            <a:r>
              <a:rPr lang="en-US" sz="1800" dirty="0" smtClean="0"/>
              <a:t> </a:t>
            </a:r>
            <a:r>
              <a:rPr lang="en-US" sz="1800" dirty="0" err="1" smtClean="0"/>
              <a:t>var</a:t>
            </a:r>
            <a:r>
              <a:rPr lang="en-US" sz="1800" dirty="0" smtClean="0"/>
              <a:t> </a:t>
            </a:r>
            <a:r>
              <a:rPr lang="en-US" sz="1800" dirty="0" err="1" smtClean="0"/>
              <a:t>fyrirsjáanlegur</a:t>
            </a:r>
            <a:endParaRPr lang="is-IS" sz="1800" dirty="0" smtClean="0"/>
          </a:p>
          <a:p>
            <a:pPr eaLnBrk="1" hangingPunct="1"/>
            <a:r>
              <a:rPr lang="is-IS" sz="1800" b="1" dirty="0" smtClean="0"/>
              <a:t>2) </a:t>
            </a:r>
            <a:r>
              <a:rPr lang="is-IS" sz="1800" dirty="0" smtClean="0"/>
              <a:t>Einkavæðing bankanna og </a:t>
            </a:r>
            <a:r>
              <a:rPr lang="is-IS" sz="1800" dirty="0" err="1" smtClean="0"/>
              <a:t>rýmkun</a:t>
            </a:r>
            <a:r>
              <a:rPr lang="is-IS" sz="1800" dirty="0" smtClean="0"/>
              <a:t> útlána Íbúðalánasjóðs leiddi til mikillar útlánaþenslu. Þessi reynsla var í samræmi við það sem skeði á hinum norðurlöndunum 15 árum áður. Eftirfarandi tafla sýnir útlánaþensluna:</a:t>
            </a:r>
          </a:p>
          <a:p>
            <a:pPr eaLnBrk="1" hangingPunct="1"/>
            <a:endParaRPr lang="is-IS" sz="1800" dirty="0" smtClean="0"/>
          </a:p>
          <a:p>
            <a:pPr eaLnBrk="1" hangingPunct="1"/>
            <a:endParaRPr lang="is-IS" sz="1800" dirty="0" smtClean="0"/>
          </a:p>
          <a:p>
            <a:pPr eaLnBrk="1" hangingPunct="1"/>
            <a:endParaRPr lang="is-IS" sz="1800" dirty="0" smtClean="0"/>
          </a:p>
          <a:p>
            <a:pPr eaLnBrk="1" hangingPunct="1"/>
            <a:endParaRPr lang="is-IS" sz="1800" dirty="0" smtClean="0"/>
          </a:p>
          <a:p>
            <a:pPr eaLnBrk="1" hangingPunct="1"/>
            <a:endParaRPr lang="is-IS" sz="1800" dirty="0" smtClean="0"/>
          </a:p>
          <a:p>
            <a:pPr eaLnBrk="1" hangingPunct="1"/>
            <a:endParaRPr lang="is-IS" sz="1800" dirty="0" smtClean="0"/>
          </a:p>
          <a:p>
            <a:pPr eaLnBrk="1" hangingPunct="1">
              <a:buNone/>
            </a:pPr>
            <a:endParaRPr lang="is-IS" sz="1800" dirty="0" smtClean="0"/>
          </a:p>
          <a:p>
            <a:pPr eaLnBrk="1" hangingPunct="1"/>
            <a:r>
              <a:rPr lang="is-IS" sz="1800" b="1" dirty="0" smtClean="0"/>
              <a:t>3) </a:t>
            </a:r>
            <a:r>
              <a:rPr lang="is-IS" sz="1800" dirty="0" smtClean="0"/>
              <a:t>Gífurleg hækkun eignaverðs, einkum verðs á hlutabréfum.</a:t>
            </a:r>
          </a:p>
        </p:txBody>
      </p:sp>
      <p:sp>
        <p:nvSpPr>
          <p:cNvPr id="51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51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pic>
        <p:nvPicPr>
          <p:cNvPr id="115714" name="Picture 2"/>
          <p:cNvPicPr>
            <a:picLocks noChangeAspect="1" noChangeArrowheads="1"/>
          </p:cNvPicPr>
          <p:nvPr/>
        </p:nvPicPr>
        <p:blipFill>
          <a:blip r:embed="rId3" cstate="print"/>
          <a:srcRect/>
          <a:stretch>
            <a:fillRect/>
          </a:stretch>
        </p:blipFill>
        <p:spPr bwMode="auto">
          <a:xfrm>
            <a:off x="1619672" y="2636912"/>
            <a:ext cx="6441454" cy="2206843"/>
          </a:xfrm>
          <a:prstGeom prst="rect">
            <a:avLst/>
          </a:prstGeom>
          <a:noFill/>
          <a:ln w="9525">
            <a:noFill/>
            <a:miter lim="800000"/>
            <a:headEnd/>
            <a:tailEnd/>
          </a:ln>
          <a:effectLst/>
        </p:spPr>
      </p:pic>
    </p:spTree>
    <p:extLst>
      <p:ext uri="{BB962C8B-B14F-4D97-AF65-F5344CB8AC3E}">
        <p14:creationId xmlns:p14="http://schemas.microsoft.com/office/powerpoint/2010/main" val="1353017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6"/>
          <p:cNvSpPr>
            <a:spLocks noGrp="1"/>
          </p:cNvSpPr>
          <p:nvPr>
            <p:ph type="dt" sz="quarter" idx="10"/>
          </p:nvPr>
        </p:nvSpPr>
        <p:spPr>
          <a:noFill/>
        </p:spPr>
        <p:txBody>
          <a:bodyPr/>
          <a:lstStyle/>
          <a:p>
            <a:r>
              <a:rPr lang="en-US" smtClean="0"/>
              <a:t>14. október 2011</a:t>
            </a:r>
            <a:endParaRPr lang="is-IS" smtClean="0"/>
          </a:p>
        </p:txBody>
      </p:sp>
      <p:sp>
        <p:nvSpPr>
          <p:cNvPr id="6147" name="Footer Placeholder 7"/>
          <p:cNvSpPr>
            <a:spLocks noGrp="1"/>
          </p:cNvSpPr>
          <p:nvPr>
            <p:ph type="ftr" sz="quarter" idx="11"/>
          </p:nvPr>
        </p:nvSpPr>
        <p:spPr>
          <a:noFill/>
        </p:spPr>
        <p:txBody>
          <a:bodyPr/>
          <a:lstStyle/>
          <a:p>
            <a:r>
              <a:rPr lang="is-IS" smtClean="0"/>
              <a:t>Stefna SÍ fyrir hrun</a:t>
            </a:r>
          </a:p>
        </p:txBody>
      </p:sp>
      <p:sp>
        <p:nvSpPr>
          <p:cNvPr id="6148" name="Slide Number Placeholder 8"/>
          <p:cNvSpPr>
            <a:spLocks noGrp="1"/>
          </p:cNvSpPr>
          <p:nvPr>
            <p:ph type="sldNum" sz="quarter" idx="12"/>
          </p:nvPr>
        </p:nvSpPr>
        <p:spPr>
          <a:noFill/>
        </p:spPr>
        <p:txBody>
          <a:bodyPr/>
          <a:lstStyle/>
          <a:p>
            <a:fld id="{E4996830-2903-400F-A02A-F1018F7EB539}" type="slidenum">
              <a:rPr lang="is-IS" smtClean="0"/>
              <a:pPr/>
              <a:t>29</a:t>
            </a:fld>
            <a:endParaRPr lang="is-IS" smtClean="0"/>
          </a:p>
        </p:txBody>
      </p:sp>
      <p:sp>
        <p:nvSpPr>
          <p:cNvPr id="6149" name="Rectangle 2"/>
          <p:cNvSpPr>
            <a:spLocks noGrp="1" noChangeArrowheads="1"/>
          </p:cNvSpPr>
          <p:nvPr>
            <p:ph type="title" sz="quarter"/>
          </p:nvPr>
        </p:nvSpPr>
        <p:spPr/>
        <p:txBody>
          <a:bodyPr/>
          <a:lstStyle/>
          <a:p>
            <a:pPr eaLnBrk="1" hangingPunct="1"/>
            <a:r>
              <a:rPr lang="is-IS" sz="2000" dirty="0" smtClean="0"/>
              <a:t>Gífurleg hækkun eignaverðs</a:t>
            </a:r>
            <a:endParaRPr lang="en-US" sz="2000" dirty="0" smtClean="0"/>
          </a:p>
        </p:txBody>
      </p:sp>
      <p:pic>
        <p:nvPicPr>
          <p:cNvPr id="116738" name="Picture 2"/>
          <p:cNvPicPr>
            <a:picLocks noGrp="1" noChangeAspect="1" noChangeArrowheads="1"/>
          </p:cNvPicPr>
          <p:nvPr>
            <p:ph sz="quarter" idx="1"/>
          </p:nvPr>
        </p:nvPicPr>
        <p:blipFill>
          <a:blip r:embed="rId3" cstate="print"/>
          <a:srcRect/>
          <a:stretch>
            <a:fillRect/>
          </a:stretch>
        </p:blipFill>
        <p:spPr bwMode="auto">
          <a:xfrm>
            <a:off x="1331640" y="1124744"/>
            <a:ext cx="5537105" cy="2952328"/>
          </a:xfrm>
          <a:prstGeom prst="rect">
            <a:avLst/>
          </a:prstGeom>
          <a:noFill/>
          <a:ln w="9525">
            <a:noFill/>
            <a:miter lim="800000"/>
            <a:headEnd/>
            <a:tailEnd/>
          </a:ln>
        </p:spPr>
      </p:pic>
    </p:spTree>
    <p:extLst>
      <p:ext uri="{BB962C8B-B14F-4D97-AF65-F5344CB8AC3E}">
        <p14:creationId xmlns:p14="http://schemas.microsoft.com/office/powerpoint/2010/main" val="2641429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sz="2600" dirty="0" err="1" smtClean="0"/>
              <a:t>Einfaldar</a:t>
            </a:r>
            <a:r>
              <a:rPr lang="en-GB" sz="2600" dirty="0" smtClean="0"/>
              <a:t> </a:t>
            </a:r>
            <a:r>
              <a:rPr lang="en-GB" sz="2600" dirty="0" err="1" smtClean="0"/>
              <a:t>fullyrðingar</a:t>
            </a:r>
            <a:r>
              <a:rPr lang="en-GB" sz="2600" dirty="0" smtClean="0"/>
              <a:t> oft </a:t>
            </a:r>
            <a:r>
              <a:rPr lang="en-GB" sz="2600" dirty="0" err="1" smtClean="0"/>
              <a:t>rangar</a:t>
            </a:r>
            <a:endParaRPr lang="en-GB" sz="2600" dirty="0" smtClean="0"/>
          </a:p>
        </p:txBody>
      </p:sp>
      <p:sp>
        <p:nvSpPr>
          <p:cNvPr id="4102" name="Rectangle 3"/>
          <p:cNvSpPr>
            <a:spLocks noGrp="1" noChangeArrowheads="1"/>
          </p:cNvSpPr>
          <p:nvPr>
            <p:ph idx="1"/>
          </p:nvPr>
        </p:nvSpPr>
        <p:spPr/>
        <p:txBody>
          <a:bodyPr/>
          <a:lstStyle/>
          <a:p>
            <a:pPr lvl="0"/>
            <a:r>
              <a:rPr lang="is-IS" sz="2000" dirty="0" smtClean="0"/>
              <a:t>Það er hægt að rökstyðja að gjaldeyrisforðinn hafi verið of lítill</a:t>
            </a:r>
          </a:p>
          <a:p>
            <a:pPr lvl="0"/>
            <a:r>
              <a:rPr lang="is-IS" sz="2000" dirty="0" smtClean="0"/>
              <a:t>Það er líka hægt að rökstyðja að hann hafi alls ekki verið of lítill og að áætlanir hafi verið uppi um hættulega stóran gjaldeyrisforða sem hafi sem betur ekki gengið eftir vegna eðlilegrar varkárni erlendra stofnana.</a:t>
            </a:r>
          </a:p>
          <a:p>
            <a:pPr lvl="0"/>
            <a:r>
              <a:rPr lang="is-IS" sz="2000" dirty="0" smtClean="0"/>
              <a:t>Ýmsir hafa fullyrt að SÍ hafi hækkað vexti of mikið. Fljótt á litið virðist þessi fullyrðing í andstöðu við fullyrðingu RNA um að SÍ hafi „lent á eftir kúrfunni“. </a:t>
            </a:r>
          </a:p>
          <a:p>
            <a:pPr lvl="0"/>
            <a:r>
              <a:rPr lang="is-IS" sz="2000" dirty="0" smtClean="0"/>
              <a:t>Það þarf þó ekki að vera. Það er hægt að fullyrða að SÍ hafi hækkað vexti of lítið 2004 og 2005 og hleypt þannig verðbólgu af stað. </a:t>
            </a:r>
          </a:p>
          <a:p>
            <a:pPr lvl="0"/>
            <a:r>
              <a:rPr lang="is-IS" sz="2000" dirty="0" smtClean="0"/>
              <a:t>....  og hafi þess vegna neyðst til að hækka vexti og vaxtamun meir en æskilegt var</a:t>
            </a:r>
          </a:p>
          <a:p>
            <a:pPr lvl="0"/>
            <a:r>
              <a:rPr lang="is-IS" sz="2000" dirty="0" smtClean="0"/>
              <a:t>....  </a:t>
            </a:r>
            <a:r>
              <a:rPr lang="is-IS" sz="2000" dirty="0"/>
              <a:t>s</a:t>
            </a:r>
            <a:r>
              <a:rPr lang="is-IS" sz="2000" dirty="0" smtClean="0"/>
              <a:t>em hafi ýtt á eftir innstreymi skammtímafjármagns (vaxtamunaviðskipta).</a:t>
            </a:r>
            <a:endParaRPr lang="en-US" sz="2000" dirty="0"/>
          </a:p>
          <a:p>
            <a:pPr lvl="0"/>
            <a:r>
              <a:rPr lang="is-IS" sz="2000" dirty="0" smtClean="0"/>
              <a:t>Mitt svar við spurningunni um það hvort vextir SÍ hafi verið of háir er skilt þessu en þó með vissum fyrirvörum.</a:t>
            </a:r>
          </a:p>
          <a:p>
            <a:pPr lvl="0"/>
            <a:r>
              <a:rPr lang="is-IS" sz="2000" b="1" dirty="0" smtClean="0"/>
              <a:t>Í öllum vangaveltum um þessi mál skiptir miklu hvaða forsendu maður gefur sér varðandi það hvaða upplýsingar voru fyrir hendi þegar ákvörðunin var tekin.</a:t>
            </a:r>
          </a:p>
          <a:p>
            <a:pPr lvl="0"/>
            <a:r>
              <a:rPr lang="is-IS" sz="2000" dirty="0" smtClean="0"/>
              <a:t>Ég ætla að byrja á að fjalla um gjaldeyrisforðanum.</a:t>
            </a:r>
          </a:p>
        </p:txBody>
      </p:sp>
      <p:sp>
        <p:nvSpPr>
          <p:cNvPr id="4098" name="Date Placeholder 3"/>
          <p:cNvSpPr>
            <a:spLocks noGrp="1"/>
          </p:cNvSpPr>
          <p:nvPr>
            <p:ph type="dt" sz="half"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3</a:t>
            </a:fld>
            <a:endParaRPr lang="is-IS"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409436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6"/>
          <p:cNvSpPr>
            <a:spLocks noGrp="1"/>
          </p:cNvSpPr>
          <p:nvPr>
            <p:ph type="dt" sz="quarter" idx="10"/>
          </p:nvPr>
        </p:nvSpPr>
        <p:spPr>
          <a:noFill/>
        </p:spPr>
        <p:txBody>
          <a:bodyPr/>
          <a:lstStyle/>
          <a:p>
            <a:r>
              <a:rPr lang="en-US" smtClean="0"/>
              <a:t>14. október 2011</a:t>
            </a:r>
            <a:endParaRPr lang="is-IS" smtClean="0"/>
          </a:p>
        </p:txBody>
      </p:sp>
      <p:sp>
        <p:nvSpPr>
          <p:cNvPr id="6147" name="Footer Placeholder 7"/>
          <p:cNvSpPr>
            <a:spLocks noGrp="1"/>
          </p:cNvSpPr>
          <p:nvPr>
            <p:ph type="ftr" sz="quarter" idx="11"/>
          </p:nvPr>
        </p:nvSpPr>
        <p:spPr>
          <a:noFill/>
        </p:spPr>
        <p:txBody>
          <a:bodyPr/>
          <a:lstStyle/>
          <a:p>
            <a:r>
              <a:rPr lang="is-IS" smtClean="0"/>
              <a:t>Stefna SÍ fyrir hrun</a:t>
            </a:r>
          </a:p>
        </p:txBody>
      </p:sp>
      <p:sp>
        <p:nvSpPr>
          <p:cNvPr id="6148" name="Slide Number Placeholder 8"/>
          <p:cNvSpPr>
            <a:spLocks noGrp="1"/>
          </p:cNvSpPr>
          <p:nvPr>
            <p:ph type="sldNum" sz="quarter" idx="12"/>
          </p:nvPr>
        </p:nvSpPr>
        <p:spPr>
          <a:noFill/>
        </p:spPr>
        <p:txBody>
          <a:bodyPr/>
          <a:lstStyle/>
          <a:p>
            <a:fld id="{E4996830-2903-400F-A02A-F1018F7EB539}" type="slidenum">
              <a:rPr lang="is-IS" smtClean="0"/>
              <a:pPr/>
              <a:t>30</a:t>
            </a:fld>
            <a:endParaRPr lang="is-IS" smtClean="0"/>
          </a:p>
        </p:txBody>
      </p:sp>
      <p:sp>
        <p:nvSpPr>
          <p:cNvPr id="6149" name="Rectangle 2"/>
          <p:cNvSpPr>
            <a:spLocks noGrp="1" noChangeArrowheads="1"/>
          </p:cNvSpPr>
          <p:nvPr>
            <p:ph type="title" sz="quarter"/>
          </p:nvPr>
        </p:nvSpPr>
        <p:spPr/>
        <p:txBody>
          <a:bodyPr/>
          <a:lstStyle/>
          <a:p>
            <a:pPr eaLnBrk="1" hangingPunct="1"/>
            <a:r>
              <a:rPr lang="is-IS" sz="2000" dirty="0" smtClean="0"/>
              <a:t>Hækkun á verðmæti hlutafjár</a:t>
            </a:r>
            <a:endParaRPr lang="en-US" sz="2000" dirty="0" smtClean="0"/>
          </a:p>
        </p:txBody>
      </p:sp>
      <p:pic>
        <p:nvPicPr>
          <p:cNvPr id="117762" name="Picture 2"/>
          <p:cNvPicPr>
            <a:picLocks noGrp="1" noChangeAspect="1" noChangeArrowheads="1"/>
          </p:cNvPicPr>
          <p:nvPr>
            <p:ph sz="quarter" idx="1"/>
          </p:nvPr>
        </p:nvPicPr>
        <p:blipFill>
          <a:blip r:embed="rId3" cstate="print"/>
          <a:srcRect/>
          <a:stretch>
            <a:fillRect/>
          </a:stretch>
        </p:blipFill>
        <p:spPr bwMode="auto">
          <a:xfrm>
            <a:off x="1475656" y="1124744"/>
            <a:ext cx="6912446" cy="288032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4" cstate="print"/>
          <a:srcRect/>
          <a:stretch>
            <a:fillRect/>
          </a:stretch>
        </p:blipFill>
        <p:spPr bwMode="auto">
          <a:xfrm>
            <a:off x="1475656" y="3717032"/>
            <a:ext cx="6912768" cy="3024336"/>
          </a:xfrm>
          <a:prstGeom prst="rect">
            <a:avLst/>
          </a:prstGeom>
          <a:noFill/>
          <a:ln w="9525">
            <a:noFill/>
            <a:miter lim="800000"/>
            <a:headEnd/>
            <a:tailEnd/>
          </a:ln>
          <a:effectLst/>
        </p:spPr>
      </p:pic>
    </p:spTree>
    <p:extLst>
      <p:ext uri="{BB962C8B-B14F-4D97-AF65-F5344CB8AC3E}">
        <p14:creationId xmlns:p14="http://schemas.microsoft.com/office/powerpoint/2010/main" val="2453023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smtClean="0"/>
              <a:t>14. október 2011</a:t>
            </a:r>
            <a:endParaRPr lang="is-IS" smtClean="0"/>
          </a:p>
        </p:txBody>
      </p:sp>
      <p:sp>
        <p:nvSpPr>
          <p:cNvPr id="5123" name="Footer Placeholder 4"/>
          <p:cNvSpPr>
            <a:spLocks noGrp="1"/>
          </p:cNvSpPr>
          <p:nvPr>
            <p:ph type="ftr" sz="quarter" idx="11"/>
          </p:nvPr>
        </p:nvSpPr>
        <p:spPr>
          <a:noFill/>
        </p:spPr>
        <p:txBody>
          <a:bodyPr/>
          <a:lstStyle/>
          <a:p>
            <a:r>
              <a:rPr lang="is-IS" smtClean="0"/>
              <a:t>Stefna SÍ fyrir hrun</a:t>
            </a:r>
          </a:p>
        </p:txBody>
      </p:sp>
      <p:sp>
        <p:nvSpPr>
          <p:cNvPr id="5124" name="Slide Number Placeholder 5"/>
          <p:cNvSpPr>
            <a:spLocks noGrp="1"/>
          </p:cNvSpPr>
          <p:nvPr>
            <p:ph type="sldNum" sz="quarter" idx="12"/>
          </p:nvPr>
        </p:nvSpPr>
        <p:spPr>
          <a:noFill/>
        </p:spPr>
        <p:txBody>
          <a:bodyPr/>
          <a:lstStyle/>
          <a:p>
            <a:fld id="{82A4B9E4-A9E5-4F4F-BFBD-9D40399BFA2A}" type="slidenum">
              <a:rPr lang="is-IS" smtClean="0"/>
              <a:pPr/>
              <a:t>31</a:t>
            </a:fld>
            <a:endParaRPr lang="is-IS" smtClean="0"/>
          </a:p>
        </p:txBody>
      </p:sp>
      <p:sp>
        <p:nvSpPr>
          <p:cNvPr id="5125" name="Rectangle 2"/>
          <p:cNvSpPr>
            <a:spLocks noGrp="1" noChangeArrowheads="1"/>
          </p:cNvSpPr>
          <p:nvPr>
            <p:ph type="title"/>
          </p:nvPr>
        </p:nvSpPr>
        <p:spPr/>
        <p:txBody>
          <a:bodyPr/>
          <a:lstStyle/>
          <a:p>
            <a:pPr eaLnBrk="1" hangingPunct="1"/>
            <a:r>
              <a:rPr lang="en-GB" sz="2600" dirty="0" err="1" smtClean="0"/>
              <a:t>Aðrir</a:t>
            </a:r>
            <a:r>
              <a:rPr lang="en-GB" sz="2600" dirty="0" smtClean="0"/>
              <a:t> </a:t>
            </a:r>
            <a:r>
              <a:rPr lang="en-GB" sz="2600" dirty="0" err="1" smtClean="0"/>
              <a:t>eftirspurnarskellir</a:t>
            </a:r>
            <a:r>
              <a:rPr lang="en-GB" sz="2600" dirty="0" smtClean="0"/>
              <a:t> 2003-2008</a:t>
            </a:r>
          </a:p>
        </p:txBody>
      </p:sp>
      <p:sp>
        <p:nvSpPr>
          <p:cNvPr id="5126" name="Rectangle 3"/>
          <p:cNvSpPr>
            <a:spLocks noGrp="1" noChangeArrowheads="1"/>
          </p:cNvSpPr>
          <p:nvPr>
            <p:ph type="body" idx="1"/>
          </p:nvPr>
        </p:nvSpPr>
        <p:spPr>
          <a:xfrm>
            <a:off x="323850" y="981074"/>
            <a:ext cx="8569325" cy="5400253"/>
          </a:xfrm>
        </p:spPr>
        <p:txBody>
          <a:bodyPr/>
          <a:lstStyle/>
          <a:p>
            <a:pPr eaLnBrk="1" hangingPunct="1"/>
            <a:r>
              <a:rPr lang="is-IS" sz="1800" dirty="0" smtClean="0"/>
              <a:t>L</a:t>
            </a:r>
            <a:r>
              <a:rPr lang="is-IS" sz="1800" dirty="0" smtClean="0">
                <a:solidFill>
                  <a:schemeClr val="accent2"/>
                </a:solidFill>
                <a:latin typeface="+mn-lt"/>
                <a:ea typeface="+mn-ea"/>
                <a:cs typeface="+mn-cs"/>
              </a:rPr>
              <a:t>ækkun tekjuskatts um þrjú prósentustig sem ákveðin var við upphaf þensluskeiðsins 2004 og kom til framkvæmda á árunum 2005-2007 þegar brýnt var að draga úr eftirspurn.</a:t>
            </a:r>
            <a:endParaRPr lang="is-IS" sz="1800" dirty="0" smtClean="0"/>
          </a:p>
          <a:p>
            <a:pPr eaLnBrk="1" hangingPunct="1"/>
            <a:r>
              <a:rPr lang="is-IS" sz="1800" dirty="0" smtClean="0">
                <a:solidFill>
                  <a:schemeClr val="accent2"/>
                </a:solidFill>
                <a:latin typeface="+mn-lt"/>
                <a:ea typeface="+mn-ea"/>
                <a:cs typeface="+mn-cs"/>
              </a:rPr>
              <a:t>Lækkun bindisskyldu úr 4% í 2% árið 2003, strax eftir að bankarnir voru einkavæddir.</a:t>
            </a:r>
            <a:endParaRPr lang="is-IS" sz="1800" dirty="0" smtClean="0"/>
          </a:p>
          <a:p>
            <a:pPr eaLnBrk="1" hangingPunct="1"/>
            <a:r>
              <a:rPr lang="is-IS" sz="1800" b="1" dirty="0" smtClean="0"/>
              <a:t>(til samdráttar) </a:t>
            </a:r>
            <a:r>
              <a:rPr lang="is-IS" sz="1800" dirty="0" smtClean="0">
                <a:solidFill>
                  <a:schemeClr val="accent2"/>
                </a:solidFill>
                <a:latin typeface="+mn-lt"/>
                <a:ea typeface="+mn-ea"/>
                <a:cs typeface="+mn-cs"/>
              </a:rPr>
              <a:t>Tekjujöfnuður ríkis og sveitarfélaga var jákvæður á árunum 2004-2007 um </a:t>
            </a:r>
            <a:r>
              <a:rPr lang="is-IS" sz="1800" dirty="0" smtClean="0"/>
              <a:t>43</a:t>
            </a:r>
            <a:r>
              <a:rPr lang="is-IS" sz="1800" dirty="0" smtClean="0">
                <a:solidFill>
                  <a:schemeClr val="accent2"/>
                </a:solidFill>
                <a:latin typeface="+mn-lt"/>
                <a:ea typeface="+mn-ea"/>
                <a:cs typeface="+mn-cs"/>
              </a:rPr>
              <a:t> milljarða að meðaltali eða 3,7% af VLF á ári. Sveifluleiðréttur tekjujöfnuður var mun minni.</a:t>
            </a:r>
            <a:endParaRPr lang="is-IS" sz="1800" dirty="0" smtClean="0"/>
          </a:p>
        </p:txBody>
      </p:sp>
      <p:sp>
        <p:nvSpPr>
          <p:cNvPr id="51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51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24" y="2780928"/>
            <a:ext cx="3755876"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028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6"/>
          <p:cNvSpPr>
            <a:spLocks noGrp="1"/>
          </p:cNvSpPr>
          <p:nvPr>
            <p:ph type="dt" sz="quarter" idx="10"/>
          </p:nvPr>
        </p:nvSpPr>
        <p:spPr>
          <a:noFill/>
        </p:spPr>
        <p:txBody>
          <a:bodyPr/>
          <a:lstStyle/>
          <a:p>
            <a:r>
              <a:rPr lang="en-US" smtClean="0"/>
              <a:t>14. október 2011</a:t>
            </a:r>
            <a:endParaRPr lang="is-IS" smtClean="0"/>
          </a:p>
        </p:txBody>
      </p:sp>
      <p:sp>
        <p:nvSpPr>
          <p:cNvPr id="6147" name="Footer Placeholder 7"/>
          <p:cNvSpPr>
            <a:spLocks noGrp="1"/>
          </p:cNvSpPr>
          <p:nvPr>
            <p:ph type="ftr" sz="quarter" idx="11"/>
          </p:nvPr>
        </p:nvSpPr>
        <p:spPr>
          <a:noFill/>
        </p:spPr>
        <p:txBody>
          <a:bodyPr/>
          <a:lstStyle/>
          <a:p>
            <a:r>
              <a:rPr lang="is-IS" smtClean="0"/>
              <a:t>Stefna SÍ fyrir hrun</a:t>
            </a:r>
          </a:p>
        </p:txBody>
      </p:sp>
      <p:sp>
        <p:nvSpPr>
          <p:cNvPr id="6148" name="Slide Number Placeholder 8"/>
          <p:cNvSpPr>
            <a:spLocks noGrp="1"/>
          </p:cNvSpPr>
          <p:nvPr>
            <p:ph type="sldNum" sz="quarter" idx="12"/>
          </p:nvPr>
        </p:nvSpPr>
        <p:spPr>
          <a:noFill/>
        </p:spPr>
        <p:txBody>
          <a:bodyPr/>
          <a:lstStyle/>
          <a:p>
            <a:fld id="{E4996830-2903-400F-A02A-F1018F7EB539}" type="slidenum">
              <a:rPr lang="is-IS" smtClean="0"/>
              <a:pPr/>
              <a:t>32</a:t>
            </a:fld>
            <a:endParaRPr lang="is-IS" smtClean="0"/>
          </a:p>
        </p:txBody>
      </p:sp>
      <p:sp>
        <p:nvSpPr>
          <p:cNvPr id="6149" name="Rectangle 2"/>
          <p:cNvSpPr>
            <a:spLocks noGrp="1" noChangeArrowheads="1"/>
          </p:cNvSpPr>
          <p:nvPr>
            <p:ph type="title" sz="quarter"/>
          </p:nvPr>
        </p:nvSpPr>
        <p:spPr/>
        <p:txBody>
          <a:bodyPr/>
          <a:lstStyle/>
          <a:p>
            <a:pPr eaLnBrk="1" hangingPunct="1"/>
            <a:r>
              <a:rPr lang="is-IS" sz="2800" dirty="0" smtClean="0"/>
              <a:t>Stýrivextir í raun og skv. reiknireglu</a:t>
            </a:r>
            <a:endParaRPr lang="en-US" sz="2800" dirty="0" smtClean="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763688" y="906132"/>
            <a:ext cx="4968552" cy="273889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63689" y="3717032"/>
            <a:ext cx="4968552" cy="2880320"/>
          </a:xfrm>
          <a:prstGeom prst="rect">
            <a:avLst/>
          </a:prstGeom>
          <a:noFill/>
          <a:ln w="9525">
            <a:noFill/>
            <a:miter lim="800000"/>
            <a:headEnd/>
            <a:tailEnd/>
          </a:ln>
        </p:spPr>
      </p:pic>
    </p:spTree>
    <p:extLst>
      <p:ext uri="{BB962C8B-B14F-4D97-AF65-F5344CB8AC3E}">
        <p14:creationId xmlns:p14="http://schemas.microsoft.com/office/powerpoint/2010/main" val="744022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s-IS" dirty="0" smtClean="0"/>
              <a:t>Mikil ásókn í veðlán SÍ</a:t>
            </a:r>
            <a:endParaRPr lang="en-US" dirty="0"/>
          </a:p>
        </p:txBody>
      </p:sp>
      <p:sp>
        <p:nvSpPr>
          <p:cNvPr id="13" name="Content Placeholder 12"/>
          <p:cNvSpPr>
            <a:spLocks noGrp="1"/>
          </p:cNvSpPr>
          <p:nvPr>
            <p:ph sz="half" idx="3"/>
          </p:nvPr>
        </p:nvSpPr>
        <p:spPr/>
        <p:txBody>
          <a:bodyPr/>
          <a:lstStyle/>
          <a:p>
            <a:r>
              <a:rPr lang="is-IS" dirty="0" smtClean="0"/>
              <a:t>Mikil ásókn bankanna í veðlán SÍ bendir einnig til þess að vextir hafi verið of lágir.</a:t>
            </a:r>
          </a:p>
          <a:p>
            <a:r>
              <a:rPr lang="is-IS" dirty="0" smtClean="0"/>
              <a:t>... a.m.k. meðan að bankarnir voru tiltölulega öruggir með sig og töldu sig eiga marga möguleika á að fá lán.</a:t>
            </a:r>
            <a:endParaRPr lang="en-US" dirty="0"/>
          </a:p>
        </p:txBody>
      </p:sp>
      <p:sp>
        <p:nvSpPr>
          <p:cNvPr id="7" name="Date Placeholder 6"/>
          <p:cNvSpPr>
            <a:spLocks noGrp="1"/>
          </p:cNvSpPr>
          <p:nvPr>
            <p:ph type="dt" sz="half" idx="10"/>
          </p:nvPr>
        </p:nvSpPr>
        <p:spPr/>
        <p:txBody>
          <a:bodyPr/>
          <a:lstStyle/>
          <a:p>
            <a:pPr>
              <a:defRPr/>
            </a:pPr>
            <a:r>
              <a:rPr lang="en-US" smtClean="0"/>
              <a:t>14. október 2011</a:t>
            </a:r>
            <a:endParaRPr lang="is-IS"/>
          </a:p>
        </p:txBody>
      </p:sp>
      <p:sp>
        <p:nvSpPr>
          <p:cNvPr id="8" name="Footer Placeholder 7"/>
          <p:cNvSpPr>
            <a:spLocks noGrp="1"/>
          </p:cNvSpPr>
          <p:nvPr>
            <p:ph type="ftr" sz="quarter" idx="11"/>
          </p:nvPr>
        </p:nvSpPr>
        <p:spPr/>
        <p:txBody>
          <a:bodyPr/>
          <a:lstStyle/>
          <a:p>
            <a:pPr>
              <a:defRPr/>
            </a:pPr>
            <a:r>
              <a:rPr lang="is-IS" smtClean="0"/>
              <a:t>Stefna SÍ fyrir hrun</a:t>
            </a:r>
            <a:endParaRPr lang="is-IS"/>
          </a:p>
        </p:txBody>
      </p:sp>
      <p:sp>
        <p:nvSpPr>
          <p:cNvPr id="9" name="Slide Number Placeholder 8"/>
          <p:cNvSpPr>
            <a:spLocks noGrp="1"/>
          </p:cNvSpPr>
          <p:nvPr>
            <p:ph type="sldNum" sz="quarter" idx="12"/>
          </p:nvPr>
        </p:nvSpPr>
        <p:spPr/>
        <p:txBody>
          <a:bodyPr/>
          <a:lstStyle/>
          <a:p>
            <a:pPr>
              <a:defRPr/>
            </a:pPr>
            <a:fld id="{3EA3E87D-C12D-4A36-AD8A-0E0B6EA2DD37}" type="slidenum">
              <a:rPr lang="is-IS" smtClean="0"/>
              <a:pPr>
                <a:defRPr/>
              </a:pPr>
              <a:t>33</a:t>
            </a:fld>
            <a:endParaRPr lang="is-I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850" y="1148653"/>
            <a:ext cx="4208463" cy="243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23850" y="3927139"/>
            <a:ext cx="4208463" cy="242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155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34</a:t>
            </a:fld>
            <a:endParaRPr lang="is-IS" smtClean="0"/>
          </a:p>
        </p:txBody>
      </p:sp>
      <p:sp>
        <p:nvSpPr>
          <p:cNvPr id="4101" name="Rectangle 2"/>
          <p:cNvSpPr>
            <a:spLocks noGrp="1" noChangeArrowheads="1"/>
          </p:cNvSpPr>
          <p:nvPr>
            <p:ph type="title"/>
          </p:nvPr>
        </p:nvSpPr>
        <p:spPr/>
        <p:txBody>
          <a:bodyPr/>
          <a:lstStyle/>
          <a:p>
            <a:pPr eaLnBrk="1" hangingPunct="1"/>
            <a:r>
              <a:rPr lang="en-GB" sz="2600" dirty="0" err="1" smtClean="0"/>
              <a:t>Niðurstöður</a:t>
            </a:r>
            <a:r>
              <a:rPr lang="en-GB" sz="2600" dirty="0" smtClean="0"/>
              <a:t> um </a:t>
            </a:r>
            <a:r>
              <a:rPr lang="en-GB" sz="2600" dirty="0" err="1" smtClean="0"/>
              <a:t>vaxtastefnuna</a:t>
            </a:r>
            <a:r>
              <a:rPr lang="en-GB" sz="2600" dirty="0" smtClean="0"/>
              <a:t> I</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000" dirty="0" smtClean="0"/>
              <a:t>Ég held að það sé mjög erfitt að halda því fram að erlent fé sem lánað var til íslenskra aðila í krónum – og sem fékk háa íslenska vexti fyrir vikið – hafi haft marktæk áhrif á þensluna á árunum 2004-2007.</a:t>
            </a:r>
          </a:p>
          <a:p>
            <a:pPr eaLnBrk="1" hangingPunct="1"/>
            <a:r>
              <a:rPr lang="is-IS" sz="2000" dirty="0" smtClean="0"/>
              <a:t>Eftir </a:t>
            </a:r>
            <a:r>
              <a:rPr lang="is-IS" sz="2000" dirty="0"/>
              <a:t>því sem ég best veit hafa fyrirtæki sem menn höfðu mestar áhyggjur af 2005 ekki orðið fyrir varanlegum skaða af háu </a:t>
            </a:r>
            <a:r>
              <a:rPr lang="is-IS" sz="2000" dirty="0" smtClean="0"/>
              <a:t>gengi krónunnar árið </a:t>
            </a:r>
            <a:r>
              <a:rPr lang="is-IS" sz="2000" dirty="0"/>
              <a:t>2005 og </a:t>
            </a:r>
            <a:r>
              <a:rPr lang="is-IS" sz="2000" dirty="0" smtClean="0"/>
              <a:t>aftur árið </a:t>
            </a:r>
            <a:r>
              <a:rPr lang="is-IS" sz="2000" dirty="0"/>
              <a:t>2007</a:t>
            </a:r>
            <a:r>
              <a:rPr lang="is-IS" sz="2000" dirty="0" smtClean="0"/>
              <a:t>.</a:t>
            </a:r>
            <a:endParaRPr lang="is-IS" sz="2000" dirty="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3760718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35</a:t>
            </a:fld>
            <a:endParaRPr lang="is-IS" smtClean="0"/>
          </a:p>
        </p:txBody>
      </p:sp>
      <p:sp>
        <p:nvSpPr>
          <p:cNvPr id="4101" name="Rectangle 2"/>
          <p:cNvSpPr>
            <a:spLocks noGrp="1" noChangeArrowheads="1"/>
          </p:cNvSpPr>
          <p:nvPr>
            <p:ph type="title"/>
          </p:nvPr>
        </p:nvSpPr>
        <p:spPr/>
        <p:txBody>
          <a:bodyPr/>
          <a:lstStyle/>
          <a:p>
            <a:pPr eaLnBrk="1" hangingPunct="1"/>
            <a:r>
              <a:rPr lang="en-GB" sz="2600" dirty="0" err="1" smtClean="0"/>
              <a:t>Niðurstöður</a:t>
            </a:r>
            <a:r>
              <a:rPr lang="en-GB" sz="2600" dirty="0" smtClean="0"/>
              <a:t> um </a:t>
            </a:r>
            <a:r>
              <a:rPr lang="en-GB" sz="2600" dirty="0" err="1" smtClean="0"/>
              <a:t>vaxtastefnuna</a:t>
            </a:r>
            <a:r>
              <a:rPr lang="en-GB" sz="2600" dirty="0" smtClean="0"/>
              <a:t> II</a:t>
            </a:r>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000" dirty="0" smtClean="0">
                <a:solidFill>
                  <a:schemeClr val="accent2"/>
                </a:solidFill>
                <a:latin typeface="+mn-lt"/>
                <a:ea typeface="+mn-ea"/>
                <a:cs typeface="+mn-cs"/>
              </a:rPr>
              <a:t>Sennilega er niðurstaða RNA um að SÍ </a:t>
            </a:r>
            <a:r>
              <a:rPr lang="is-IS" sz="2000" dirty="0"/>
              <a:t>hafi lent „á </a:t>
            </a:r>
            <a:r>
              <a:rPr lang="is-IS" sz="2000" dirty="0" smtClean="0">
                <a:solidFill>
                  <a:schemeClr val="accent2"/>
                </a:solidFill>
                <a:latin typeface="+mn-lt"/>
                <a:ea typeface="+mn-ea"/>
                <a:cs typeface="+mn-cs"/>
              </a:rPr>
              <a:t>eftir kúrfunni“ með stýrivextina rétt fyrir árin 2004 og 2005.</a:t>
            </a:r>
          </a:p>
          <a:p>
            <a:pPr eaLnBrk="1" hangingPunct="1"/>
            <a:r>
              <a:rPr lang="is-IS" sz="2000" dirty="0" smtClean="0"/>
              <a:t>Það eru ekki trúverðug rök fyrir því að stýrivextir hafi verið komnir að efri mörkum þar sem hagkerfinu stóð ógn af innflæði kviks fjármagns eða of háu gengi. (Gengislækkunin sem byrjaði í febrúar 2006 hefði orðið þótt vextir hefðu verið hærri.)</a:t>
            </a:r>
          </a:p>
          <a:p>
            <a:pPr eaLnBrk="1" hangingPunct="1"/>
            <a:r>
              <a:rPr lang="is-IS" sz="2000" dirty="0" smtClean="0">
                <a:solidFill>
                  <a:schemeClr val="accent2"/>
                </a:solidFill>
                <a:latin typeface="+mn-lt"/>
                <a:ea typeface="+mn-ea"/>
                <a:cs typeface="+mn-cs"/>
              </a:rPr>
              <a:t>Það er hins vegar líka sennilegt að vextir sem til þurfti til að standa gegn þeim mikla eftirspurnarskell sem skall á hagkerfinu </a:t>
            </a:r>
            <a:r>
              <a:rPr lang="is-IS" sz="2000" dirty="0" smtClean="0"/>
              <a:t>árunum </a:t>
            </a:r>
            <a:r>
              <a:rPr lang="is-IS" sz="2000" dirty="0" smtClean="0">
                <a:solidFill>
                  <a:schemeClr val="accent2"/>
                </a:solidFill>
                <a:latin typeface="+mn-lt"/>
                <a:ea typeface="+mn-ea"/>
                <a:cs typeface="+mn-cs"/>
              </a:rPr>
              <a:t>2004 og 2005 og halda verðbólgu við 2,5% markmiðið hafi þurft að hækka vextina í óraunhæfar hæðir.</a:t>
            </a:r>
          </a:p>
          <a:p>
            <a:pPr eaLnBrk="1" hangingPunct="1"/>
            <a:r>
              <a:rPr lang="is-IS" sz="2000" dirty="0" smtClean="0"/>
              <a:t>Það er erfitt að meta hvort skynsamlegt hafi verið að hafa vexti hærri eða lægri á árunum 2007 og 2008. Menn stóðu frammi fyrir bankakerfi sem þurfti mikla lausafjárfyrirgreiðslu og hefði greitt mjög háa vexti fyrir fjármagn.</a:t>
            </a:r>
          </a:p>
          <a:p>
            <a:pPr eaLnBrk="1" hangingPunct="1"/>
            <a:r>
              <a:rPr lang="is-IS" sz="2000" dirty="0" smtClean="0">
                <a:solidFill>
                  <a:schemeClr val="accent2"/>
                </a:solidFill>
                <a:latin typeface="+mn-lt"/>
                <a:ea typeface="+mn-ea"/>
                <a:cs typeface="+mn-cs"/>
              </a:rPr>
              <a:t>Aðgerðir Seðlabankans á þeim tíma miðuðust við að bjarga bankakerfinu. </a:t>
            </a:r>
          </a:p>
          <a:p>
            <a:pPr eaLnBrk="1" hangingPunct="1"/>
            <a:r>
              <a:rPr lang="is-IS" sz="2000" dirty="0" smtClean="0"/>
              <a:t>Björgunin</a:t>
            </a:r>
            <a:r>
              <a:rPr lang="is-IS" sz="2000" dirty="0" smtClean="0">
                <a:solidFill>
                  <a:schemeClr val="accent2"/>
                </a:solidFill>
                <a:latin typeface="+mn-lt"/>
                <a:ea typeface="+mn-ea"/>
                <a:cs typeface="+mn-cs"/>
              </a:rPr>
              <a:t> mistókst. </a:t>
            </a:r>
            <a:r>
              <a:rPr lang="is-IS" sz="2000" dirty="0" smtClean="0"/>
              <a:t>Í því ljósi</a:t>
            </a:r>
            <a:r>
              <a:rPr lang="is-IS" sz="2000" dirty="0" smtClean="0">
                <a:solidFill>
                  <a:schemeClr val="accent2"/>
                </a:solidFill>
                <a:latin typeface="+mn-lt"/>
                <a:ea typeface="+mn-ea"/>
                <a:cs typeface="+mn-cs"/>
              </a:rPr>
              <a:t> verður skynsamlegt að kosta minnstu til að bjarga kerfinu. Eftir á að hyggja voru misheppnaðar aðgerðir eins og Glitnis-aðgerðin bestar.</a:t>
            </a:r>
          </a:p>
          <a:p>
            <a:pPr eaLnBrk="1" hangingPunct="1"/>
            <a:r>
              <a:rPr lang="is-IS" sz="2000" dirty="0" smtClean="0"/>
              <a:t>En hver hefði átt að taka á sig ábyrgðina á því á þeim tíma? Auðveldasta leiðin er auðvitað að finna einhverja erlenda aðila til að kenna um allt saman.</a:t>
            </a:r>
            <a:endParaRPr lang="is-IS" sz="2000" dirty="0" smtClean="0">
              <a:solidFill>
                <a:schemeClr val="accent2"/>
              </a:solidFill>
              <a:latin typeface="+mn-lt"/>
              <a:ea typeface="+mn-ea"/>
              <a:cs typeface="+mn-cs"/>
            </a:endParaRPr>
          </a:p>
          <a:p>
            <a:pPr eaLnBrk="1" hangingPunct="1"/>
            <a:endParaRPr lang="en-US" sz="16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36</a:t>
            </a:fld>
            <a:endParaRPr lang="is-IS" smtClean="0"/>
          </a:p>
        </p:txBody>
      </p:sp>
      <p:sp>
        <p:nvSpPr>
          <p:cNvPr id="4101" name="Rectangle 2"/>
          <p:cNvSpPr>
            <a:spLocks noGrp="1" noChangeArrowheads="1"/>
          </p:cNvSpPr>
          <p:nvPr>
            <p:ph type="title"/>
          </p:nvPr>
        </p:nvSpPr>
        <p:spPr/>
        <p:txBody>
          <a:bodyPr/>
          <a:lstStyle/>
          <a:p>
            <a:pPr eaLnBrk="1" hangingPunct="1"/>
            <a:r>
              <a:rPr lang="en-GB" sz="2600" dirty="0" err="1" smtClean="0"/>
              <a:t>Umræðan</a:t>
            </a:r>
            <a:r>
              <a:rPr lang="en-GB" sz="2600" dirty="0" smtClean="0"/>
              <a:t> á </a:t>
            </a:r>
            <a:r>
              <a:rPr lang="en-GB" sz="2600" dirty="0" err="1" smtClean="0"/>
              <a:t>Írlandi</a:t>
            </a:r>
            <a:endParaRPr lang="en-GB" sz="2600" dirty="0" smtClean="0"/>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000" dirty="0" smtClean="0">
                <a:solidFill>
                  <a:schemeClr val="accent2"/>
                </a:solidFill>
                <a:latin typeface="+mn-lt"/>
                <a:ea typeface="+mn-ea"/>
                <a:cs typeface="+mn-cs"/>
              </a:rPr>
              <a:t>Umræðan á Írlandi um þensluna er fróðleg að því leyti að þar eru allir sammála um að þenslan hafi verið meiri en ella vegna lágra vaxta ECB. (Sjá t.d. P. Honohan, P.R. Lane o.fl.).</a:t>
            </a:r>
          </a:p>
          <a:p>
            <a:pPr eaLnBrk="1" hangingPunct="1"/>
            <a:r>
              <a:rPr lang="is-IS" sz="2000" dirty="0" smtClean="0"/>
              <a:t>Evru- og ESB-andstæðingar segja að ef Írland hefði haft sjálfstæða mynt og sjálfstæða peningastefnu hefði verið hægt að koma í veg fyrir þensluna eða í öllu falli minnka áhrif hennar með því að hækka vextina.</a:t>
            </a:r>
          </a:p>
          <a:p>
            <a:pPr eaLnBrk="1" hangingPunct="1"/>
            <a:r>
              <a:rPr lang="is-IS" sz="2000" dirty="0" smtClean="0"/>
              <a:t>Fylgjendur evru-samstarfsins benda á þá augljósu staðreynd að eignaverðsbólur og ofris hagkerfis hafi líka átt sér stað í ríkjum með sjálfstæða peningastefnu. Írar bera sig oftast saman við Breta og Bandaríkjamenn en einstaka bendir á Ísland.</a:t>
            </a:r>
          </a:p>
          <a:p>
            <a:pPr eaLnBrk="1" hangingPunct="1"/>
            <a:r>
              <a:rPr lang="is-IS" sz="2000" dirty="0" smtClean="0"/>
              <a:t>Ef það er í raun svo að vextir í opnum hagkerfum þar sem streymi fjármagns er frjálst geta ekki vikið frá vöxtum í öðrum löndum sem neinu nemur þá eru möguleikar á að bregðast við sérstökum eftirspurnarskellum með peningastefnu einnig mjög litlir.</a:t>
            </a:r>
          </a:p>
          <a:p>
            <a:pPr eaLnBrk="1" hangingPunct="1"/>
            <a:r>
              <a:rPr lang="is-IS" sz="2000" dirty="0" smtClean="0"/>
              <a:t>Meginrökin fyrir sjálfstæðri mynt eru </a:t>
            </a:r>
            <a:r>
              <a:rPr lang="is-IS" sz="2000" smtClean="0"/>
              <a:t>þar með </a:t>
            </a:r>
            <a:r>
              <a:rPr lang="is-IS" sz="2000" dirty="0" smtClean="0"/>
              <a:t>úr sögunni.</a:t>
            </a:r>
            <a:endParaRPr lang="en-US" sz="1600" dirty="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3112144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6"/>
          <p:cNvSpPr>
            <a:spLocks noGrp="1"/>
          </p:cNvSpPr>
          <p:nvPr>
            <p:ph type="dt" sz="quarter" idx="10"/>
          </p:nvPr>
        </p:nvSpPr>
        <p:spPr>
          <a:noFill/>
        </p:spPr>
        <p:txBody>
          <a:bodyPr/>
          <a:lstStyle/>
          <a:p>
            <a:r>
              <a:rPr lang="en-US" smtClean="0"/>
              <a:t>14. október 2011</a:t>
            </a:r>
            <a:endParaRPr lang="is-IS" smtClean="0"/>
          </a:p>
        </p:txBody>
      </p:sp>
      <p:sp>
        <p:nvSpPr>
          <p:cNvPr id="6147" name="Footer Placeholder 7"/>
          <p:cNvSpPr>
            <a:spLocks noGrp="1"/>
          </p:cNvSpPr>
          <p:nvPr>
            <p:ph type="ftr" sz="quarter" idx="11"/>
          </p:nvPr>
        </p:nvSpPr>
        <p:spPr>
          <a:noFill/>
        </p:spPr>
        <p:txBody>
          <a:bodyPr/>
          <a:lstStyle/>
          <a:p>
            <a:r>
              <a:rPr lang="is-IS" smtClean="0"/>
              <a:t>Stefna SÍ fyrir hrun</a:t>
            </a:r>
          </a:p>
        </p:txBody>
      </p:sp>
      <p:sp>
        <p:nvSpPr>
          <p:cNvPr id="6148" name="Slide Number Placeholder 8"/>
          <p:cNvSpPr>
            <a:spLocks noGrp="1"/>
          </p:cNvSpPr>
          <p:nvPr>
            <p:ph type="sldNum" sz="quarter" idx="12"/>
          </p:nvPr>
        </p:nvSpPr>
        <p:spPr>
          <a:noFill/>
        </p:spPr>
        <p:txBody>
          <a:bodyPr/>
          <a:lstStyle/>
          <a:p>
            <a:fld id="{E4996830-2903-400F-A02A-F1018F7EB539}" type="slidenum">
              <a:rPr lang="is-IS" smtClean="0"/>
              <a:pPr/>
              <a:t>37</a:t>
            </a:fld>
            <a:endParaRPr lang="is-IS" smtClean="0"/>
          </a:p>
        </p:txBody>
      </p:sp>
      <p:sp>
        <p:nvSpPr>
          <p:cNvPr id="6149" name="Rectangle 2"/>
          <p:cNvSpPr>
            <a:spLocks noGrp="1" noChangeArrowheads="1"/>
          </p:cNvSpPr>
          <p:nvPr>
            <p:ph type="title" sz="quarter"/>
          </p:nvPr>
        </p:nvSpPr>
        <p:spPr/>
        <p:txBody>
          <a:bodyPr/>
          <a:lstStyle/>
          <a:p>
            <a:pPr eaLnBrk="1" hangingPunct="1"/>
            <a:r>
              <a:rPr lang="is-IS" sz="2000" dirty="0" smtClean="0"/>
              <a:t>Stýrivextir og verðbólga í Írlandi, Þýskaland og Evrulandi</a:t>
            </a:r>
            <a:endParaRPr lang="en-US" sz="2000" dirty="0" smtClean="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814076" y="908720"/>
            <a:ext cx="5200362" cy="277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789040"/>
            <a:ext cx="5184576" cy="270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33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sz="quarter"/>
          </p:nvPr>
        </p:nvSpPr>
        <p:spPr/>
        <p:txBody>
          <a:bodyPr/>
          <a:lstStyle/>
          <a:p>
            <a:r>
              <a:rPr lang="is-IS" sz="2400" dirty="0" smtClean="0"/>
              <a:t>Stýrivextir, verðbólga og gengi. Heimild: Macrobond</a:t>
            </a:r>
            <a:endParaRPr lang="en-US" sz="2400" dirty="0"/>
          </a:p>
        </p:txBody>
      </p:sp>
      <p:sp>
        <p:nvSpPr>
          <p:cNvPr id="4" name="Date Placeholder 3"/>
          <p:cNvSpPr>
            <a:spLocks noGrp="1"/>
          </p:cNvSpPr>
          <p:nvPr>
            <p:ph type="dt" sz="half" idx="10"/>
          </p:nvPr>
        </p:nvSpPr>
        <p:spPr/>
        <p:txBody>
          <a:bodyPr/>
          <a:lstStyle/>
          <a:p>
            <a:pPr>
              <a:defRPr/>
            </a:pPr>
            <a:r>
              <a:rPr lang="en-US" smtClean="0"/>
              <a:t>14. október 2011</a:t>
            </a:r>
            <a:endParaRPr lang="is-IS"/>
          </a:p>
        </p:txBody>
      </p:sp>
      <p:sp>
        <p:nvSpPr>
          <p:cNvPr id="5" name="Footer Placeholder 4"/>
          <p:cNvSpPr>
            <a:spLocks noGrp="1"/>
          </p:cNvSpPr>
          <p:nvPr>
            <p:ph type="ftr" sz="quarter" idx="11"/>
          </p:nvPr>
        </p:nvSpPr>
        <p:spPr/>
        <p:txBody>
          <a:bodyPr/>
          <a:lstStyle/>
          <a:p>
            <a:pPr>
              <a:defRPr/>
            </a:pPr>
            <a:r>
              <a:rPr lang="is-IS" smtClean="0"/>
              <a:t>Stefna SÍ fyrir hrun</a:t>
            </a:r>
            <a:endParaRPr lang="is-IS"/>
          </a:p>
        </p:txBody>
      </p:sp>
      <p:sp>
        <p:nvSpPr>
          <p:cNvPr id="6" name="Slide Number Placeholder 5"/>
          <p:cNvSpPr>
            <a:spLocks noGrp="1"/>
          </p:cNvSpPr>
          <p:nvPr>
            <p:ph type="sldNum" sz="quarter" idx="12"/>
          </p:nvPr>
        </p:nvSpPr>
        <p:spPr/>
        <p:txBody>
          <a:bodyPr/>
          <a:lstStyle/>
          <a:p>
            <a:pPr>
              <a:defRPr/>
            </a:pPr>
            <a:fld id="{5017D148-A235-4401-815E-FB25719491FA}" type="slidenum">
              <a:rPr lang="is-IS" smtClean="0"/>
              <a:pPr>
                <a:defRPr/>
              </a:pPr>
              <a:t>38</a:t>
            </a:fld>
            <a:endParaRPr lang="is-IS"/>
          </a:p>
        </p:txBody>
      </p:sp>
      <p:pic>
        <p:nvPicPr>
          <p:cNvPr id="1032" name="Picture 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3850" y="1052736"/>
            <a:ext cx="420846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4008" y="3861048"/>
            <a:ext cx="4208462"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bwMode="auto">
          <a:xfrm>
            <a:off x="4684713" y="1052736"/>
            <a:ext cx="420846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bwMode="auto">
          <a:xfrm>
            <a:off x="323850" y="3861048"/>
            <a:ext cx="4208463"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66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sz="2600" dirty="0" err="1" smtClean="0"/>
              <a:t>Hvað</a:t>
            </a:r>
            <a:r>
              <a:rPr lang="en-GB" sz="2600" dirty="0" smtClean="0"/>
              <a:t> </a:t>
            </a:r>
            <a:r>
              <a:rPr lang="en-GB" sz="2600" dirty="0" err="1" smtClean="0"/>
              <a:t>þurfti</a:t>
            </a:r>
            <a:r>
              <a:rPr lang="en-GB" sz="2600" dirty="0" smtClean="0"/>
              <a:t> </a:t>
            </a:r>
            <a:r>
              <a:rPr lang="en-GB" sz="2600" dirty="0" err="1" smtClean="0"/>
              <a:t>stóran</a:t>
            </a:r>
            <a:r>
              <a:rPr lang="en-GB" sz="2600" dirty="0" smtClean="0"/>
              <a:t> </a:t>
            </a:r>
            <a:r>
              <a:rPr lang="en-GB" sz="2600" dirty="0" err="1" smtClean="0"/>
              <a:t>gjaldeyrisvarasjóð</a:t>
            </a:r>
            <a:r>
              <a:rPr lang="en-GB" sz="2600" dirty="0" smtClean="0"/>
              <a:t>? I</a:t>
            </a:r>
          </a:p>
        </p:txBody>
      </p:sp>
      <p:sp>
        <p:nvSpPr>
          <p:cNvPr id="4102" name="Rectangle 3"/>
          <p:cNvSpPr>
            <a:spLocks noGrp="1" noChangeArrowheads="1"/>
          </p:cNvSpPr>
          <p:nvPr>
            <p:ph idx="1"/>
          </p:nvPr>
        </p:nvSpPr>
        <p:spPr/>
        <p:txBody>
          <a:bodyPr/>
          <a:lstStyle/>
          <a:p>
            <a:pPr eaLnBrk="1" hangingPunct="1"/>
            <a:r>
              <a:rPr lang="is-IS" sz="2400" dirty="0" smtClean="0"/>
              <a:t>Ýmis viðmið til fyrir gjaldeyrisvarasjóð.</a:t>
            </a:r>
          </a:p>
          <a:p>
            <a:pPr eaLnBrk="1" hangingPunct="1"/>
            <a:r>
              <a:rPr lang="is-IS" sz="2400" dirty="0" smtClean="0"/>
              <a:t>Viðmið sem kennt er við Greenspan og Guidotti um að gjaldeyrisforði skuli vera jafn skammtímaskuldbindingum (=skuldbindingum til 12 mánaða eða skemmri tíma) þjóðarbúsins í erlendri mynt.</a:t>
            </a:r>
          </a:p>
          <a:p>
            <a:pPr eaLnBrk="1" hangingPunct="1"/>
            <a:r>
              <a:rPr lang="is-IS" sz="2400" dirty="0" smtClean="0"/>
              <a:t>Á árunum 2006-2007 er gjaldeyrisforðinn aukinn og er 200 ma.kr. (2 ma. USD) í lok júní 2008.</a:t>
            </a:r>
          </a:p>
          <a:p>
            <a:pPr eaLnBrk="1" hangingPunct="1"/>
            <a:r>
              <a:rPr lang="is-IS" sz="2400" dirty="0" smtClean="0"/>
              <a:t>7. júní 2008 samþykkir Alþingi lög um að heimila fjármálaráðherra að taka lán fyrir allt að 500 ma.kr.</a:t>
            </a:r>
          </a:p>
          <a:p>
            <a:pPr eaLnBrk="1" hangingPunct="1"/>
            <a:r>
              <a:rPr lang="is-IS" sz="2400" dirty="0" smtClean="0"/>
              <a:t>Ingibjörg Sólrún segir frá því í svari sínu til RNA að á fundi í Seðlabankanum 16. apríl 2008 hafi verið rætt um að gjaldeyrisforðinn þyrfti að nema 10 ma. evra eða tæplega 1.200 ma.kr. </a:t>
            </a:r>
          </a:p>
          <a:p>
            <a:pPr eaLnBrk="1" hangingPunct="1"/>
            <a:r>
              <a:rPr lang="is-IS" sz="2400" dirty="0" smtClean="0"/>
              <a:t>Hún segir að þetta hafi verið fjárhæð sem „gæti fælt vogunarsjóðina frá“!!</a:t>
            </a:r>
          </a:p>
        </p:txBody>
      </p:sp>
      <p:sp>
        <p:nvSpPr>
          <p:cNvPr id="4098" name="Date Placeholder 3"/>
          <p:cNvSpPr>
            <a:spLocks noGrp="1"/>
          </p:cNvSpPr>
          <p:nvPr>
            <p:ph type="dt" sz="half"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4</a:t>
            </a:fld>
            <a:endParaRPr lang="is-IS"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574947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sz="2600" dirty="0" err="1" smtClean="0"/>
              <a:t>Hvað</a:t>
            </a:r>
            <a:r>
              <a:rPr lang="en-GB" sz="2600" dirty="0" smtClean="0"/>
              <a:t> </a:t>
            </a:r>
            <a:r>
              <a:rPr lang="en-GB" sz="2600" dirty="0" err="1" smtClean="0"/>
              <a:t>þurfti</a:t>
            </a:r>
            <a:r>
              <a:rPr lang="en-GB" sz="2600" dirty="0" smtClean="0"/>
              <a:t> </a:t>
            </a:r>
            <a:r>
              <a:rPr lang="en-GB" sz="2600" dirty="0" err="1" smtClean="0"/>
              <a:t>stóran</a:t>
            </a:r>
            <a:r>
              <a:rPr lang="en-GB" sz="2600" dirty="0" smtClean="0"/>
              <a:t> </a:t>
            </a:r>
            <a:r>
              <a:rPr lang="en-GB" sz="2600" dirty="0" err="1" smtClean="0"/>
              <a:t>gjaldeyrisvarasjóð</a:t>
            </a:r>
            <a:r>
              <a:rPr lang="en-GB" sz="2600" dirty="0" smtClean="0"/>
              <a:t>? II</a:t>
            </a:r>
          </a:p>
        </p:txBody>
      </p:sp>
      <p:sp>
        <p:nvSpPr>
          <p:cNvPr id="4102" name="Rectangle 3"/>
          <p:cNvSpPr>
            <a:spLocks noGrp="1" noChangeArrowheads="1"/>
          </p:cNvSpPr>
          <p:nvPr>
            <p:ph idx="1"/>
          </p:nvPr>
        </p:nvSpPr>
        <p:spPr/>
        <p:txBody>
          <a:bodyPr/>
          <a:lstStyle/>
          <a:p>
            <a:pPr eaLnBrk="1" hangingPunct="1"/>
            <a:r>
              <a:rPr lang="is-IS" sz="2400" dirty="0" smtClean="0"/>
              <a:t>Í bók Styrmis Gunnarssonar, Umsátrið, er sagt frá því að Davíð Oddsson hafi um mitt ár 2008 rætt við Geithner, þáverandi bankastjóra Seðlabankans í New York en nú fjármálaráðherra BNA, um 2-3 ma. dollara lán (150-200 ma.kr.). </a:t>
            </a:r>
          </a:p>
          <a:p>
            <a:pPr eaLnBrk="1" hangingPunct="1"/>
            <a:r>
              <a:rPr lang="is-IS" sz="2400" dirty="0" smtClean="0"/>
              <a:t>Eftir stutta könnun á málefninu sagði Geithner við Davíð að 2-3 ma. </a:t>
            </a:r>
            <a:r>
              <a:rPr lang="is-IS" sz="2400" dirty="0"/>
              <a:t>d</a:t>
            </a:r>
            <a:r>
              <a:rPr lang="is-IS" sz="2400" dirty="0" smtClean="0"/>
              <a:t>ollara, nærri tvöföldun á forðanum væri til einskis, fjárþörf Íslands væri mikið meiri reyndar „overwhelming“ (yfirþyrmandi í þýðingu Styrmis). </a:t>
            </a:r>
          </a:p>
          <a:p>
            <a:pPr eaLnBrk="1" hangingPunct="1"/>
            <a:r>
              <a:rPr lang="is-IS" sz="2400" dirty="0"/>
              <a:t>Í lok árs 2007 eru skammtímaskuldir 2.548 ma.kr. en um mitt ár 2008 eru þær 3.560 ma.kr</a:t>
            </a:r>
            <a:r>
              <a:rPr lang="is-IS" sz="2400" dirty="0" smtClean="0"/>
              <a:t>.</a:t>
            </a:r>
            <a:endParaRPr lang="is-IS" sz="2400" dirty="0"/>
          </a:p>
        </p:txBody>
      </p:sp>
      <p:sp>
        <p:nvSpPr>
          <p:cNvPr id="4098" name="Date Placeholder 3"/>
          <p:cNvSpPr>
            <a:spLocks noGrp="1"/>
          </p:cNvSpPr>
          <p:nvPr>
            <p:ph type="dt" sz="half"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5</a:t>
            </a:fld>
            <a:endParaRPr lang="is-IS"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695795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sz="2600" dirty="0" err="1" smtClean="0"/>
              <a:t>Stærð</a:t>
            </a:r>
            <a:r>
              <a:rPr lang="en-GB" sz="2600" dirty="0" smtClean="0"/>
              <a:t> </a:t>
            </a:r>
            <a:r>
              <a:rPr lang="en-GB" sz="2600" dirty="0" err="1" smtClean="0"/>
              <a:t>gjaldeyrisvarasjóðsins</a:t>
            </a:r>
            <a:endParaRPr lang="en-GB" sz="2600" dirty="0" smtClean="0"/>
          </a:p>
        </p:txBody>
      </p:sp>
      <p:sp>
        <p:nvSpPr>
          <p:cNvPr id="4102" name="Rectangle 3"/>
          <p:cNvSpPr>
            <a:spLocks noGrp="1" noChangeArrowheads="1"/>
          </p:cNvSpPr>
          <p:nvPr>
            <p:ph type="body" sz="half" idx="2"/>
          </p:nvPr>
        </p:nvSpPr>
        <p:spPr/>
        <p:txBody>
          <a:bodyPr/>
          <a:lstStyle/>
          <a:p>
            <a:pPr eaLnBrk="1" hangingPunct="1"/>
            <a:endParaRPr lang="is-IS" sz="2000" dirty="0" smtClean="0"/>
          </a:p>
        </p:txBody>
      </p:sp>
      <p:sp>
        <p:nvSpPr>
          <p:cNvPr id="4098" name="Date Placeholder 3"/>
          <p:cNvSpPr>
            <a:spLocks noGrp="1"/>
          </p:cNvSpPr>
          <p:nvPr>
            <p:ph type="dt" sz="half"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6</a:t>
            </a:fld>
            <a:endParaRPr lang="is-IS"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91681" y="1052513"/>
            <a:ext cx="5688632"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861048"/>
            <a:ext cx="5688632" cy="260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073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sz="2600" dirty="0" err="1" smtClean="0"/>
              <a:t>Kostnaður</a:t>
            </a:r>
            <a:r>
              <a:rPr lang="en-GB" sz="2600" dirty="0" smtClean="0"/>
              <a:t> </a:t>
            </a:r>
            <a:r>
              <a:rPr lang="en-GB" sz="2600" dirty="0" err="1" smtClean="0"/>
              <a:t>af</a:t>
            </a:r>
            <a:r>
              <a:rPr lang="en-GB" sz="2600" dirty="0" smtClean="0"/>
              <a:t> </a:t>
            </a:r>
            <a:r>
              <a:rPr lang="en-GB" sz="2600" dirty="0" err="1" smtClean="0"/>
              <a:t>gjaldeyrisvarasjóði</a:t>
            </a:r>
            <a:endParaRPr lang="en-GB" sz="2600" dirty="0" smtClean="0"/>
          </a:p>
        </p:txBody>
      </p:sp>
      <p:sp>
        <p:nvSpPr>
          <p:cNvPr id="4102" name="Rectangle 3"/>
          <p:cNvSpPr>
            <a:spLocks noGrp="1" noChangeArrowheads="1"/>
          </p:cNvSpPr>
          <p:nvPr>
            <p:ph idx="1"/>
          </p:nvPr>
        </p:nvSpPr>
        <p:spPr/>
        <p:txBody>
          <a:bodyPr/>
          <a:lstStyle/>
          <a:p>
            <a:pPr eaLnBrk="1" hangingPunct="1"/>
            <a:r>
              <a:rPr lang="is-IS" sz="2400" dirty="0" smtClean="0"/>
              <a:t>Lántökukostnaður breytilegur, hækkar í lausafjárkreppu og er mun hærri ef lánið er 1.000 ma.kr. en ef það er 10 ma.kr. </a:t>
            </a:r>
          </a:p>
          <a:p>
            <a:pPr eaLnBrk="1" hangingPunct="1"/>
            <a:r>
              <a:rPr lang="is-IS" sz="2400" dirty="0" smtClean="0"/>
              <a:t>Ég ætla að miða hér við 2% í fjármagnskostnað.</a:t>
            </a:r>
          </a:p>
          <a:p>
            <a:pPr eaLnBrk="1" hangingPunct="1"/>
            <a:r>
              <a:rPr lang="is-IS" sz="2400" dirty="0" smtClean="0"/>
              <a:t>Auk fjármagnskostnaðar þarf að gera ráð fyrir kostnaði vegna áhættu sem fylgir því að nota forðann.</a:t>
            </a:r>
          </a:p>
          <a:p>
            <a:pPr eaLnBrk="1" hangingPunct="1"/>
            <a:r>
              <a:rPr lang="is-IS" sz="2400" dirty="0" smtClean="0"/>
              <a:t>Væntur kostnaður </a:t>
            </a:r>
            <a:r>
              <a:rPr lang="is-IS" sz="2400" dirty="0"/>
              <a:t>=</a:t>
            </a:r>
            <a:r>
              <a:rPr lang="is-IS" sz="2400" dirty="0" smtClean="0"/>
              <a:t> fjárhæðin sem hætt er sinnum líkur á að féð glatist.</a:t>
            </a:r>
          </a:p>
          <a:p>
            <a:pPr eaLnBrk="1" hangingPunct="1"/>
            <a:r>
              <a:rPr lang="is-IS" sz="2400" dirty="0" smtClean="0"/>
              <a:t>Auk vænts kostnaðar af notkun forðans þarf að gera ráð fyrir álagi, m.a. vegna áhættu. Þetta áhættuálag verður sérstaklega hátt ef miklum fjárhæðum er hætt.</a:t>
            </a:r>
          </a:p>
          <a:p>
            <a:pPr eaLnBrk="1" hangingPunct="1"/>
            <a:r>
              <a:rPr lang="is-IS" sz="2400" dirty="0" smtClean="0"/>
              <a:t>Líkur á að aðgerð heppnist vaxa með stærð forðans. </a:t>
            </a:r>
          </a:p>
          <a:p>
            <a:pPr eaLnBrk="1" hangingPunct="1"/>
            <a:r>
              <a:rPr lang="is-IS" sz="2400" dirty="0" smtClean="0"/>
              <a:t>Væntanlega aukast einnig líkur á að miklum fjárhæðum verði hætt ef forðinn er mikill.</a:t>
            </a:r>
          </a:p>
        </p:txBody>
      </p:sp>
      <p:sp>
        <p:nvSpPr>
          <p:cNvPr id="4098" name="Date Placeholder 3"/>
          <p:cNvSpPr>
            <a:spLocks noGrp="1"/>
          </p:cNvSpPr>
          <p:nvPr>
            <p:ph type="dt" sz="half"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7</a:t>
            </a:fld>
            <a:endParaRPr lang="is-IS"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104407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s-IS" sz="2400" dirty="0" smtClean="0"/>
              <a:t>Tvö einföld og ónákvæm dæmi. Eining: ma.kr.</a:t>
            </a:r>
            <a:endParaRPr lang="en-US" sz="2400" dirty="0"/>
          </a:p>
        </p:txBody>
      </p:sp>
      <p:sp>
        <p:nvSpPr>
          <p:cNvPr id="9" name="Text Placeholder 8"/>
          <p:cNvSpPr>
            <a:spLocks noGrp="1"/>
          </p:cNvSpPr>
          <p:nvPr>
            <p:ph type="body" sz="half" idx="2"/>
          </p:nvPr>
        </p:nvSpPr>
        <p:spPr>
          <a:xfrm>
            <a:off x="323850" y="3717032"/>
            <a:ext cx="8569325" cy="2736156"/>
          </a:xfrm>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14. október 2011</a:t>
            </a:r>
            <a:endParaRPr lang="is-IS"/>
          </a:p>
        </p:txBody>
      </p:sp>
      <p:sp>
        <p:nvSpPr>
          <p:cNvPr id="5" name="Footer Placeholder 4"/>
          <p:cNvSpPr>
            <a:spLocks noGrp="1"/>
          </p:cNvSpPr>
          <p:nvPr>
            <p:ph type="ftr" sz="quarter" idx="11"/>
          </p:nvPr>
        </p:nvSpPr>
        <p:spPr/>
        <p:txBody>
          <a:bodyPr/>
          <a:lstStyle/>
          <a:p>
            <a:pPr>
              <a:defRPr/>
            </a:pPr>
            <a:r>
              <a:rPr lang="is-IS" smtClean="0"/>
              <a:t>Stefna SÍ fyrir hrun</a:t>
            </a:r>
            <a:endParaRPr lang="is-IS"/>
          </a:p>
        </p:txBody>
      </p:sp>
      <p:sp>
        <p:nvSpPr>
          <p:cNvPr id="6" name="Slide Number Placeholder 5"/>
          <p:cNvSpPr>
            <a:spLocks noGrp="1"/>
          </p:cNvSpPr>
          <p:nvPr>
            <p:ph type="sldNum" sz="quarter" idx="12"/>
          </p:nvPr>
        </p:nvSpPr>
        <p:spPr/>
        <p:txBody>
          <a:bodyPr/>
          <a:lstStyle/>
          <a:p>
            <a:pPr>
              <a:defRPr/>
            </a:pPr>
            <a:fld id="{5017D148-A235-4401-815E-FB25719491FA}" type="slidenum">
              <a:rPr lang="is-IS" smtClean="0"/>
              <a:pPr>
                <a:defRPr/>
              </a:pPr>
              <a:t>8</a:t>
            </a:fld>
            <a:endParaRPr lang="is-I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717032"/>
            <a:ext cx="699815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55575" y="908720"/>
            <a:ext cx="6998159" cy="275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270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14. október 2011</a:t>
            </a:r>
            <a:endParaRPr lang="is-IS" smtClean="0"/>
          </a:p>
        </p:txBody>
      </p:sp>
      <p:sp>
        <p:nvSpPr>
          <p:cNvPr id="4099" name="Footer Placeholder 4"/>
          <p:cNvSpPr>
            <a:spLocks noGrp="1"/>
          </p:cNvSpPr>
          <p:nvPr>
            <p:ph type="ftr" sz="quarter" idx="11"/>
          </p:nvPr>
        </p:nvSpPr>
        <p:spPr>
          <a:noFill/>
        </p:spPr>
        <p:txBody>
          <a:bodyPr/>
          <a:lstStyle/>
          <a:p>
            <a:r>
              <a:rPr lang="is-IS" smtClean="0"/>
              <a:t>Stefna SÍ fyrir hrun</a:t>
            </a:r>
          </a:p>
        </p:txBody>
      </p:sp>
      <p:sp>
        <p:nvSpPr>
          <p:cNvPr id="4100" name="Slide Number Placeholder 5"/>
          <p:cNvSpPr>
            <a:spLocks noGrp="1"/>
          </p:cNvSpPr>
          <p:nvPr>
            <p:ph type="sldNum" sz="quarter" idx="12"/>
          </p:nvPr>
        </p:nvSpPr>
        <p:spPr>
          <a:noFill/>
        </p:spPr>
        <p:txBody>
          <a:bodyPr/>
          <a:lstStyle/>
          <a:p>
            <a:fld id="{33EEA4F2-AD84-4442-8131-BE02CDEED4D5}" type="slidenum">
              <a:rPr lang="is-IS" smtClean="0"/>
              <a:pPr/>
              <a:t>9</a:t>
            </a:fld>
            <a:endParaRPr lang="is-IS" smtClean="0"/>
          </a:p>
        </p:txBody>
      </p:sp>
      <p:sp>
        <p:nvSpPr>
          <p:cNvPr id="4101" name="Rectangle 2"/>
          <p:cNvSpPr>
            <a:spLocks noGrp="1" noChangeArrowheads="1"/>
          </p:cNvSpPr>
          <p:nvPr>
            <p:ph type="title"/>
          </p:nvPr>
        </p:nvSpPr>
        <p:spPr/>
        <p:txBody>
          <a:bodyPr/>
          <a:lstStyle/>
          <a:p>
            <a:pPr eaLnBrk="1" hangingPunct="1"/>
            <a:r>
              <a:rPr lang="en-GB" sz="2600" dirty="0" smtClean="0"/>
              <a:t>RNA um </a:t>
            </a:r>
            <a:r>
              <a:rPr lang="en-GB" sz="2600" dirty="0" err="1" smtClean="0"/>
              <a:t>gjaldeyrisvarasjóðinn</a:t>
            </a:r>
            <a:endParaRPr lang="en-GB" sz="2600" dirty="0" smtClean="0"/>
          </a:p>
        </p:txBody>
      </p:sp>
      <p:sp>
        <p:nvSpPr>
          <p:cNvPr id="4102" name="Rectangle 3"/>
          <p:cNvSpPr>
            <a:spLocks noGrp="1" noChangeArrowheads="1"/>
          </p:cNvSpPr>
          <p:nvPr>
            <p:ph type="body" idx="1"/>
          </p:nvPr>
        </p:nvSpPr>
        <p:spPr>
          <a:xfrm>
            <a:off x="323850" y="981074"/>
            <a:ext cx="8569325" cy="5400253"/>
          </a:xfrm>
        </p:spPr>
        <p:txBody>
          <a:bodyPr/>
          <a:lstStyle/>
          <a:p>
            <a:pPr eaLnBrk="1" hangingPunct="1"/>
            <a:r>
              <a:rPr lang="is-IS" sz="2000" dirty="0" smtClean="0"/>
              <a:t>„</a:t>
            </a:r>
            <a:r>
              <a:rPr lang="is-IS" sz="2000" dirty="0"/>
              <a:t>Gjaldeyrisforði á stærð við erlendar skammtímaskuldir þjóðarinnar var ekki raunhæf lausn. Gjaldeyrisforði af þeirri stærð hefði verið margföld landsframleiðsla en kostnaður af honum verulegur. Því hefði verið heppilegra að stuðla að því að einn eða fleiri af stóru bönkunum flyttu höfuðstöðvar sínar úr landi. Slíkt var hins vegar ekki í samræmi við stefnuyfirlýsingu þeirrar ríkisstjórnar sem mynduð var vorið 2007. </a:t>
            </a:r>
            <a:r>
              <a:rPr lang="is-IS" sz="2000" b="1" dirty="0"/>
              <a:t>Seðlabankinn lýsti því ítrekað yfir á árinu 2008 að hann ynni í því að stækka gjaldeyrisforðann þannig að hann væri betur til þess fallinn að styðja við bankana.</a:t>
            </a:r>
            <a:r>
              <a:rPr lang="is-IS" sz="2000" dirty="0"/>
              <a:t> </a:t>
            </a:r>
            <a:r>
              <a:rPr lang="is-IS" sz="2000" b="1" dirty="0">
                <a:solidFill>
                  <a:srgbClr val="00B050"/>
                </a:solidFill>
              </a:rPr>
              <a:t>Við söfnun gjaldeyrisvaraforðans var farið of seint af stað og of lítið að gert. </a:t>
            </a:r>
            <a:r>
              <a:rPr lang="is-IS" sz="2000" b="1" dirty="0">
                <a:solidFill>
                  <a:srgbClr val="C00000"/>
                </a:solidFill>
              </a:rPr>
              <a:t>Æskilegra hefði verið að koma því til leiðar að bankarnir drægju úr erlendri starfsemi sinni þegar komið var fram á árin 2007 og 2008</a:t>
            </a:r>
            <a:r>
              <a:rPr lang="is-IS" sz="2000" dirty="0" smtClean="0"/>
              <a:t>.“</a:t>
            </a:r>
          </a:p>
          <a:p>
            <a:pPr lvl="1"/>
            <a:r>
              <a:rPr lang="is-IS" sz="2000" dirty="0" smtClean="0"/>
              <a:t>Ekkert um það hversu stór forðinn hefði átt að vera og ljóst að nokkur hunduð m:akr. í viðbót hefðu engu skipt. Reyndar tekur RNA svo sterkt til orða að ekki verði fullyrt að hægt hefði verið að bjarga bönkunum með réttum aðgerðum 2008. Slíkar aðgerðir hefðu þurft að koma „miklu fyrr“. </a:t>
            </a:r>
          </a:p>
          <a:p>
            <a:pPr lvl="1"/>
            <a:r>
              <a:rPr lang="is-IS" sz="2000" dirty="0" smtClean="0"/>
              <a:t>Af hverju auka þjónustu við lántökur bankanna í erlendri mynt með eflingu gjaldeyrisforða ef ætlunin var að þrýsta á um að einhverjir þeirra drægju úr erlendi starfsemi og/eða flyttu út??</a:t>
            </a:r>
            <a:endParaRPr lang="is-IS" sz="2000" dirty="0"/>
          </a:p>
          <a:p>
            <a:pPr eaLnBrk="1" hangingPunct="1"/>
            <a:endParaRPr lang="is-IS" sz="2000" dirty="0" smtClean="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s-IS"/>
          </a:p>
        </p:txBody>
      </p:sp>
    </p:spTree>
    <p:extLst>
      <p:ext uri="{BB962C8B-B14F-4D97-AF65-F5344CB8AC3E}">
        <p14:creationId xmlns:p14="http://schemas.microsoft.com/office/powerpoint/2010/main" val="1412442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4D4D4D"/>
      </a:dk1>
      <a:lt1>
        <a:srgbClr val="F8F8F8"/>
      </a:lt1>
      <a:dk2>
        <a:srgbClr val="000000"/>
      </a:dk2>
      <a:lt2>
        <a:srgbClr val="808080"/>
      </a:lt2>
      <a:accent1>
        <a:srgbClr val="BBE0E3"/>
      </a:accent1>
      <a:accent2>
        <a:srgbClr val="35386F"/>
      </a:accent2>
      <a:accent3>
        <a:srgbClr val="FBFBFB"/>
      </a:accent3>
      <a:accent4>
        <a:srgbClr val="404040"/>
      </a:accent4>
      <a:accent5>
        <a:srgbClr val="DAEDEF"/>
      </a:accent5>
      <a:accent6>
        <a:srgbClr val="2F3264"/>
      </a:accent6>
      <a:hlink>
        <a:srgbClr val="009999"/>
      </a:hlink>
      <a:folHlink>
        <a:srgbClr val="99CC00"/>
      </a:folHlink>
    </a:clrScheme>
    <a:fontScheme name="1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77777"/>
        </a:dk1>
        <a:lt1>
          <a:srgbClr val="F8F8F8"/>
        </a:lt1>
        <a:dk2>
          <a:srgbClr val="000000"/>
        </a:dk2>
        <a:lt2>
          <a:srgbClr val="808080"/>
        </a:lt2>
        <a:accent1>
          <a:srgbClr val="BBE0E3"/>
        </a:accent1>
        <a:accent2>
          <a:srgbClr val="333399"/>
        </a:accent2>
        <a:accent3>
          <a:srgbClr val="FBFBFB"/>
        </a:accent3>
        <a:accent4>
          <a:srgbClr val="656565"/>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777777"/>
        </a:dk1>
        <a:lt1>
          <a:srgbClr val="F8F8F8"/>
        </a:lt1>
        <a:dk2>
          <a:srgbClr val="000000"/>
        </a:dk2>
        <a:lt2>
          <a:srgbClr val="808080"/>
        </a:lt2>
        <a:accent1>
          <a:srgbClr val="BBE0E3"/>
        </a:accent1>
        <a:accent2>
          <a:srgbClr val="666699"/>
        </a:accent2>
        <a:accent3>
          <a:srgbClr val="FBFBFB"/>
        </a:accent3>
        <a:accent4>
          <a:srgbClr val="656565"/>
        </a:accent4>
        <a:accent5>
          <a:srgbClr val="DAEDEF"/>
        </a:accent5>
        <a:accent6>
          <a:srgbClr val="5C5C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777777"/>
        </a:dk1>
        <a:lt1>
          <a:srgbClr val="F8F8F8"/>
        </a:lt1>
        <a:dk2>
          <a:srgbClr val="000000"/>
        </a:dk2>
        <a:lt2>
          <a:srgbClr val="808080"/>
        </a:lt2>
        <a:accent1>
          <a:srgbClr val="BBE0E3"/>
        </a:accent1>
        <a:accent2>
          <a:srgbClr val="52527A"/>
        </a:accent2>
        <a:accent3>
          <a:srgbClr val="FBFBFB"/>
        </a:accent3>
        <a:accent4>
          <a:srgbClr val="656565"/>
        </a:accent4>
        <a:accent5>
          <a:srgbClr val="DAEDEF"/>
        </a:accent5>
        <a:accent6>
          <a:srgbClr val="49496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777777"/>
        </a:dk1>
        <a:lt1>
          <a:srgbClr val="F8F8F8"/>
        </a:lt1>
        <a:dk2>
          <a:srgbClr val="000000"/>
        </a:dk2>
        <a:lt2>
          <a:srgbClr val="808080"/>
        </a:lt2>
        <a:accent1>
          <a:srgbClr val="BBE0E3"/>
        </a:accent1>
        <a:accent2>
          <a:srgbClr val="424262"/>
        </a:accent2>
        <a:accent3>
          <a:srgbClr val="FBFBFB"/>
        </a:accent3>
        <a:accent4>
          <a:srgbClr val="656565"/>
        </a:accent4>
        <a:accent5>
          <a:srgbClr val="DAEDEF"/>
        </a:accent5>
        <a:accent6>
          <a:srgbClr val="3B3B5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14138</TotalTime>
  <Words>4561</Words>
  <Application>Microsoft Office PowerPoint</Application>
  <PresentationFormat>On-screen Show (4:3)</PresentationFormat>
  <Paragraphs>344</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1_Default Design</vt:lpstr>
      <vt:lpstr> Stefna Seðlabankans í aðdraganda hruns bankanna</vt:lpstr>
      <vt:lpstr>Gagnrýni á stefnu SÍ í skýrslu RNA</vt:lpstr>
      <vt:lpstr>Einfaldar fullyrðingar oft rangar</vt:lpstr>
      <vt:lpstr>Hvað þurfti stóran gjaldeyrisvarasjóð? I</vt:lpstr>
      <vt:lpstr>Hvað þurfti stóran gjaldeyrisvarasjóð? II</vt:lpstr>
      <vt:lpstr>Stærð gjaldeyrisvarasjóðsins</vt:lpstr>
      <vt:lpstr>Kostnaður af gjaldeyrisvarasjóði</vt:lpstr>
      <vt:lpstr>Tvö einföld og ónákvæm dæmi. Eining: ma.kr.</vt:lpstr>
      <vt:lpstr>RNA um gjaldeyrisvarasjóðinn</vt:lpstr>
      <vt:lpstr>Enn um gjaldeyrisvarasjóðinn</vt:lpstr>
      <vt:lpstr>Hvað gerði SÍ í gjaldeyrismálunum?</vt:lpstr>
      <vt:lpstr>Gagnrýni á vaxtastefnu SÍ – vaxtamunaviðskipti</vt:lpstr>
      <vt:lpstr>Krónueignir erlendra aðila og jöklabréf</vt:lpstr>
      <vt:lpstr>Almennt um vaxtamunaviðskipti og fjármagnsflæði I</vt:lpstr>
      <vt:lpstr>Almennt um vaxtamunaviðskipti og fjármagnsflæði II</vt:lpstr>
      <vt:lpstr>Almennt um vaxtamunaviðskipti og fjármagnsflæði III</vt:lpstr>
      <vt:lpstr>Almennt um vaxtamunaviðskipti og fjármagnsflæði IV</vt:lpstr>
      <vt:lpstr>Almennt um vaxtamunaviðskipti og fjármagnsflæði V</vt:lpstr>
      <vt:lpstr>Möguleikar peningastefnu í litlu opnu hagkerfi I</vt:lpstr>
      <vt:lpstr>Möguleikar peningastefnu í litlu opnu hagkerfi II</vt:lpstr>
      <vt:lpstr>Möguleikar peningastefnu í litlu opnu hagkerfi III</vt:lpstr>
      <vt:lpstr>Gögn um þróun erlendra skulda og eigna I</vt:lpstr>
      <vt:lpstr>Gögn um þróun erlendra skulda og eigna II</vt:lpstr>
      <vt:lpstr>Samband vaxta og gengis og raungengis á Íslandi 1972-2009</vt:lpstr>
      <vt:lpstr>Samband vaxta og gengis og raungengis á Íslandi 1995-2009</vt:lpstr>
      <vt:lpstr>Vísitölur gengis íslensku krónunnar og nýsjálenska dalsins</vt:lpstr>
      <vt:lpstr>Skuldatryggingarálög (CDS) og skammtímavaxtamunur</vt:lpstr>
      <vt:lpstr>Eftirspurnarskellir 2003-2008</vt:lpstr>
      <vt:lpstr>Gífurleg hækkun eignaverðs</vt:lpstr>
      <vt:lpstr>Hækkun á verðmæti hlutafjár</vt:lpstr>
      <vt:lpstr>Aðrir eftirspurnarskellir 2003-2008</vt:lpstr>
      <vt:lpstr>Stýrivextir í raun og skv. reiknireglu</vt:lpstr>
      <vt:lpstr>Mikil ásókn í veðlán SÍ</vt:lpstr>
      <vt:lpstr>Niðurstöður um vaxtastefnuna I</vt:lpstr>
      <vt:lpstr>Niðurstöður um vaxtastefnuna II</vt:lpstr>
      <vt:lpstr>Umræðan á Írlandi</vt:lpstr>
      <vt:lpstr>Stýrivextir og verðbólga í Írlandi, Þýskaland og Evrulandi</vt:lpstr>
      <vt:lpstr>Stýrivextir, verðbólga og gengi. Heimild: Macrobond</vt:lpstr>
    </vt:vector>
  </TitlesOfParts>
  <Company>Seðlabanki Íslands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Sigríður M. Jónsdóttir</dc:creator>
  <cp:lastModifiedBy>SÍ Stefán Jóhann Stefánsson</cp:lastModifiedBy>
  <cp:revision>396</cp:revision>
  <dcterms:created xsi:type="dcterms:W3CDTF">2006-11-22T10:10:38Z</dcterms:created>
  <dcterms:modified xsi:type="dcterms:W3CDTF">2011-10-17T14:08:39Z</dcterms:modified>
</cp:coreProperties>
</file>